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259" r:id="rId2"/>
    <p:sldId id="323" r:id="rId3"/>
    <p:sldId id="321" r:id="rId4"/>
    <p:sldId id="316" r:id="rId5"/>
    <p:sldId id="291" r:id="rId6"/>
    <p:sldId id="310" r:id="rId7"/>
    <p:sldId id="315" r:id="rId8"/>
    <p:sldId id="322" r:id="rId9"/>
    <p:sldId id="313" r:id="rId10"/>
    <p:sldId id="319" r:id="rId11"/>
    <p:sldId id="318" r:id="rId12"/>
    <p:sldId id="324" r:id="rId13"/>
  </p:sldIdLst>
  <p:sldSz cx="9144000" cy="6858000" type="screen4x3"/>
  <p:notesSz cx="6797675" cy="9874250"/>
  <p:defaultTextStyle>
    <a:defPPr>
      <a:defRPr lang="pt-B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66"/>
    <a:srgbClr val="00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72" autoAdjust="0"/>
    <p:restoredTop sz="94660"/>
  </p:normalViewPr>
  <p:slideViewPr>
    <p:cSldViewPr>
      <p:cViewPr>
        <p:scale>
          <a:sx n="100" d="100"/>
          <a:sy n="100" d="100"/>
        </p:scale>
        <p:origin x="-552" y="-17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00" d="100"/>
          <a:sy n="100" d="100"/>
        </p:scale>
        <p:origin x="-1650" y="786"/>
      </p:cViewPr>
      <p:guideLst>
        <p:guide orient="horz" pos="3110"/>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2" y="1"/>
            <a:ext cx="2946400" cy="494187"/>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49688" y="1"/>
            <a:ext cx="2946400" cy="494187"/>
          </a:xfrm>
          <a:prstGeom prst="rect">
            <a:avLst/>
          </a:prstGeom>
        </p:spPr>
        <p:txBody>
          <a:bodyPr vert="horz" lIns="91440" tIns="45720" rIns="91440" bIns="45720" rtlCol="0"/>
          <a:lstStyle>
            <a:lvl1pPr algn="r">
              <a:defRPr sz="1200"/>
            </a:lvl1pPr>
          </a:lstStyle>
          <a:p>
            <a:fld id="{0CFE29B2-8A91-491A-8DC2-693D614B9F11}" type="datetimeFigureOut">
              <a:rPr lang="pt-BR" smtClean="0"/>
              <a:pPr/>
              <a:t>13/08/2012</a:t>
            </a:fld>
            <a:endParaRPr lang="pt-BR"/>
          </a:p>
        </p:txBody>
      </p:sp>
      <p:sp>
        <p:nvSpPr>
          <p:cNvPr id="4" name="Espaço Reservado para Rodapé 3"/>
          <p:cNvSpPr>
            <a:spLocks noGrp="1"/>
          </p:cNvSpPr>
          <p:nvPr>
            <p:ph type="ftr" sz="quarter" idx="2"/>
          </p:nvPr>
        </p:nvSpPr>
        <p:spPr>
          <a:xfrm>
            <a:off x="2" y="9378486"/>
            <a:ext cx="2946400" cy="4941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49688" y="9378486"/>
            <a:ext cx="2946400" cy="494187"/>
          </a:xfrm>
          <a:prstGeom prst="rect">
            <a:avLst/>
          </a:prstGeom>
        </p:spPr>
        <p:txBody>
          <a:bodyPr vert="horz" lIns="91440" tIns="45720" rIns="91440" bIns="45720" rtlCol="0" anchor="b"/>
          <a:lstStyle>
            <a:lvl1pPr algn="r">
              <a:defRPr sz="1200"/>
            </a:lvl1pPr>
          </a:lstStyle>
          <a:p>
            <a:fld id="{EC9884B2-4FEB-41F8-A411-FE2E2C97EB0C}" type="slidenum">
              <a:rPr lang="pt-BR" smtClean="0"/>
              <a:pPr/>
              <a:t>‹nº›</a:t>
            </a:fld>
            <a:endParaRPr lang="pt-BR"/>
          </a:p>
        </p:txBody>
      </p:sp>
    </p:spTree>
    <p:extLst>
      <p:ext uri="{BB962C8B-B14F-4D97-AF65-F5344CB8AC3E}">
        <p14:creationId xmlns:p14="http://schemas.microsoft.com/office/powerpoint/2010/main" xmlns="" val="3072631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2"/>
            <a:ext cx="2945659" cy="493712"/>
          </a:xfrm>
          <a:prstGeom prst="rect">
            <a:avLst/>
          </a:prstGeom>
        </p:spPr>
        <p:txBody>
          <a:bodyPr vert="horz" lIns="91440" tIns="45720" rIns="91440" bIns="45720" rtlCol="0"/>
          <a:lstStyle>
            <a:lvl1pPr algn="l">
              <a:defRPr sz="1200">
                <a:cs typeface="Arial" pitchFamily="34" charset="0"/>
              </a:defRPr>
            </a:lvl1pPr>
          </a:lstStyle>
          <a:p>
            <a:pPr>
              <a:defRPr/>
            </a:pPr>
            <a:endParaRPr lang="pt-BR"/>
          </a:p>
        </p:txBody>
      </p:sp>
      <p:sp>
        <p:nvSpPr>
          <p:cNvPr id="3" name="Espaço Reservado para Data 2"/>
          <p:cNvSpPr>
            <a:spLocks noGrp="1"/>
          </p:cNvSpPr>
          <p:nvPr>
            <p:ph type="dt" idx="1"/>
          </p:nvPr>
        </p:nvSpPr>
        <p:spPr>
          <a:xfrm>
            <a:off x="3850443" y="2"/>
            <a:ext cx="2945659" cy="493712"/>
          </a:xfrm>
          <a:prstGeom prst="rect">
            <a:avLst/>
          </a:prstGeom>
        </p:spPr>
        <p:txBody>
          <a:bodyPr vert="horz" lIns="91440" tIns="45720" rIns="91440" bIns="45720" rtlCol="0"/>
          <a:lstStyle>
            <a:lvl1pPr algn="r">
              <a:defRPr sz="1200">
                <a:cs typeface="Arial" pitchFamily="34" charset="0"/>
              </a:defRPr>
            </a:lvl1pPr>
          </a:lstStyle>
          <a:p>
            <a:pPr>
              <a:defRPr/>
            </a:pPr>
            <a:fld id="{0F5EC8DD-4374-4E81-A9EA-9288F50B79CA}" type="datetimeFigureOut">
              <a:rPr lang="pt-BR"/>
              <a:pPr>
                <a:defRPr/>
              </a:pPr>
              <a:t>13/08/2012</a:t>
            </a:fld>
            <a:endParaRPr lang="pt-BR"/>
          </a:p>
        </p:txBody>
      </p:sp>
      <p:sp>
        <p:nvSpPr>
          <p:cNvPr id="4" name="Espaço Reservado para Imagem de Slide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79768" y="4690269"/>
            <a:ext cx="5438140" cy="4443412"/>
          </a:xfrm>
          <a:prstGeom prst="rect">
            <a:avLst/>
          </a:prstGeom>
        </p:spPr>
        <p:txBody>
          <a:bodyPr vert="horz" lIns="91440" tIns="45720" rIns="91440" bIns="45720"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9378827"/>
            <a:ext cx="2945659" cy="493712"/>
          </a:xfrm>
          <a:prstGeom prst="rect">
            <a:avLst/>
          </a:prstGeom>
        </p:spPr>
        <p:txBody>
          <a:bodyPr vert="horz" lIns="91440" tIns="45720" rIns="91440" bIns="45720" rtlCol="0" anchor="b"/>
          <a:lstStyle>
            <a:lvl1pPr algn="l">
              <a:defRPr sz="1200">
                <a:cs typeface="Arial" pitchFamily="34" charset="0"/>
              </a:defRPr>
            </a:lvl1pPr>
          </a:lstStyle>
          <a:p>
            <a:pPr>
              <a:defRPr/>
            </a:pPr>
            <a:endParaRPr lang="pt-BR"/>
          </a:p>
        </p:txBody>
      </p:sp>
      <p:sp>
        <p:nvSpPr>
          <p:cNvPr id="7" name="Espaço Reservado para Número de Slide 6"/>
          <p:cNvSpPr>
            <a:spLocks noGrp="1"/>
          </p:cNvSpPr>
          <p:nvPr>
            <p:ph type="sldNum" sz="quarter" idx="5"/>
          </p:nvPr>
        </p:nvSpPr>
        <p:spPr>
          <a:xfrm>
            <a:off x="3850443" y="9378827"/>
            <a:ext cx="2945659" cy="493712"/>
          </a:xfrm>
          <a:prstGeom prst="rect">
            <a:avLst/>
          </a:prstGeom>
        </p:spPr>
        <p:txBody>
          <a:bodyPr vert="horz" lIns="91440" tIns="45720" rIns="91440" bIns="45720" rtlCol="0" anchor="b"/>
          <a:lstStyle>
            <a:lvl1pPr algn="r">
              <a:defRPr sz="1200">
                <a:cs typeface="Arial" pitchFamily="34" charset="0"/>
              </a:defRPr>
            </a:lvl1pPr>
          </a:lstStyle>
          <a:p>
            <a:pPr>
              <a:defRPr/>
            </a:pPr>
            <a:fld id="{57800003-9435-4B3B-9D95-699209F2B526}" type="slidenum">
              <a:rPr lang="pt-BR"/>
              <a:pPr>
                <a:defRPr/>
              </a:pPr>
              <a:t>‹nº›</a:t>
            </a:fld>
            <a:endParaRPr lang="pt-BR"/>
          </a:p>
        </p:txBody>
      </p:sp>
    </p:spTree>
    <p:extLst>
      <p:ext uri="{BB962C8B-B14F-4D97-AF65-F5344CB8AC3E}">
        <p14:creationId xmlns:p14="http://schemas.microsoft.com/office/powerpoint/2010/main" xmlns="" val="3107561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1</a:t>
            </a:fld>
            <a:endParaRPr lang="pt-BR" dirty="0"/>
          </a:p>
        </p:txBody>
      </p:sp>
      <p:sp>
        <p:nvSpPr>
          <p:cNvPr id="5" name="Espaço Reservado para Anotações 4"/>
          <p:cNvSpPr>
            <a:spLocks noGrp="1"/>
          </p:cNvSpPr>
          <p:nvPr>
            <p:ph type="body" sz="quarter" idx="11"/>
          </p:nvPr>
        </p:nvSpPr>
        <p:spPr/>
        <p:txBody>
          <a:bodyPr>
            <a:normAutofit/>
          </a:bodyPr>
          <a:lstStyle/>
          <a:p>
            <a:endParaRPr lang="pt-B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38915" name="Espaço Reservado para Anotações 2"/>
          <p:cNvSpPr>
            <a:spLocks noGrp="1"/>
          </p:cNvSpPr>
          <p:nvPr>
            <p:ph type="body" idx="1"/>
          </p:nvPr>
        </p:nvSpPr>
        <p:spPr bwMode="auto">
          <a:xfrm>
            <a:off x="679768" y="4470575"/>
            <a:ext cx="5438140" cy="4443412"/>
          </a:xfrm>
          <a:noFill/>
        </p:spPr>
        <p:txBody>
          <a:bodyPr wrap="square" numCol="1" anchor="t" anchorCtr="0" compatLnSpc="1">
            <a:prstTxWarp prst="textNoShape">
              <a:avLst/>
            </a:prstTxWarp>
          </a:bodyPr>
          <a:lstStyle/>
          <a:p>
            <a:r>
              <a:rPr lang="pt-BR" sz="1000" dirty="0" smtClean="0"/>
              <a:t>NO SLIDE DE NÚMERO 11 APRESENTAMOS A PERSPECTIVA DA INDÚSTRIA PETROQUÍMICA.</a:t>
            </a:r>
          </a:p>
          <a:p>
            <a:r>
              <a:rPr lang="pt-BR" sz="1000" dirty="0" smtClean="0"/>
              <a:t>O CENÁRIO DE CURTO PRAZO AINDA É DE CAUTELA. A INSTABILIDADE POLÍTICA NOS PAÍSES ÁRABES, AGRAVADA PELAS QUESTÕES RELACIONADAS AO IRÃ, E AS INDEFINIÇÕES EM RELAÇÃO À DÍVIDA SOBERANA EUROPEIA, TROUXERAM MAIOR VOLATILIDADE AO MERCADO DE PETRÓLEO E À RECUPERAÇÃO DA DEMANDA MUNDIAL.</a:t>
            </a:r>
          </a:p>
          <a:p>
            <a:r>
              <a:rPr lang="pt-BR" sz="1000" dirty="0" smtClean="0"/>
              <a:t>EM DECORRÊNCIA DESTE CENÁRIO, A EXPECTATIVA É DE QUE OS SPREADS DA INDÚSTRIA MUNDIAL SIGAM PRESSIONADOS NO CURTO PRAZO. TODAVIA, A EXPECTATIVA DE RETOMADA DA DEMANDA PODERÁ LEVAR A UMA MELHORIA NA RENTABILIDADE DO SETOR A PARTIR DO 2º TRIMESTRE.</a:t>
            </a:r>
          </a:p>
          <a:p>
            <a:r>
              <a:rPr lang="pt-BR" sz="1000" dirty="0" smtClean="0"/>
              <a:t>NO CASO DO BRASIL, O AQUECIDO MERCADO DE TRABALHO E A CONTÍNUA MELHORIA DE RENDA DAS FAMÍLIAS BRASILEIRAS DEVERÃO INFLUENCIAR POSITIVAMENTE O DESEMPENHO DA ECONOMIA, COM POTENCIAL DE CRESCIMENTO NA DEMANDA POR PRODUTOS PLÁSTICOS, EXPLICADA PELA CRESCENTE DEMANDA POR PRODUTOS DE MAIOR VALOR AGREGADO. </a:t>
            </a:r>
          </a:p>
          <a:p>
            <a:r>
              <a:rPr lang="pt-BR" sz="1000" dirty="0" smtClean="0"/>
              <a:t>AS RECENTES MEDIDAS ADOTADAS PELO GOVERNO, COM O OBJETIVO DE IMPULSIONAR A DEMANDA E TRAZER MAIS COMPETITIVIDADE PARA OS PRODUTORES NACIONAIS, TAMBÉM PODERÁ AFETAR POSITIVAMENTE O SETOR.</a:t>
            </a:r>
          </a:p>
          <a:p>
            <a:r>
              <a:rPr lang="pt-BR" sz="1000" dirty="0" smtClean="0"/>
              <a:t>OS PRODUTOS IMPORTADOS, QUE AVANÇARAM EM DIVERSOS SETORES DO MERCADO BRASILEIRO EM 2011, MOTIVADOS PELOS BENEFÍCIOS DE ICMS CONCEDIDOS PELOS PORTOS INCENTIVADOS, PELA APRECIAÇÃO DO REAL E PELA ATRATIVIDADE DO ROBUSTO CONSUMO DOMÉSTICO, DEVERÃO SUBIR A UM RITMO MAIS MODERADO. AS RECENTES MEDIDAS ADOTADAS PELO GOVERNO FEDEREAL, CUJO OBJETIVO É DE TRAZER  MAIS COMPETITIVIDADE À CADEIA NACIONAL, DEVERÃO AFETAR POSITIVAMENTE O SETOR.</a:t>
            </a:r>
          </a:p>
          <a:p>
            <a:r>
              <a:rPr lang="pt-BR" sz="1000" dirty="0" smtClean="0"/>
              <a:t>PASSANDO PARA O SLIDE 12...</a:t>
            </a:r>
            <a:endParaRPr lang="pt-BR" sz="1000" dirty="0"/>
          </a:p>
        </p:txBody>
      </p:sp>
      <p:sp>
        <p:nvSpPr>
          <p:cNvPr id="38916" name="Espaço Reservado para Número de Slid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3A5217-C821-4EA5-BCD1-D0DB8610F362}" type="slidenum">
              <a:rPr lang="en-US" smtClean="0">
                <a:solidFill>
                  <a:srgbClr val="000000"/>
                </a:solidFill>
                <a:latin typeface="Arial" pitchFamily="34" charset="0"/>
              </a:rPr>
              <a:pPr/>
              <a:t>10</a:t>
            </a:fld>
            <a:endParaRPr lang="en-US" dirty="0" smtClean="0">
              <a:solidFill>
                <a:srgbClr val="000000"/>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43011"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r>
              <a:rPr lang="pt-BR" sz="1000" dirty="0" smtClean="0"/>
              <a:t>NESTE ÚLTIMO SLIDE APRESENTAMOS AS PRINCIPAIS CONCENTRAÇÕES DA ADMINISTRAÇÃO.</a:t>
            </a:r>
          </a:p>
          <a:p>
            <a:r>
              <a:rPr lang="pt-BR" sz="1000" dirty="0" smtClean="0"/>
              <a:t>A BRASKEM, EM LINHA COM SUA ESTRATÉGIA DE FORTALECIMENTO DO SEU NEGÓCIO E DE ELEVAÇÃO DA SUA COMPETITIVIDADE, PERMANECE COMPROMETIDA COM O ABASTECIMENTO LOCAL, TRABALHANDO PARA A CONSTRUÇÃO DE UMA POLÍTICA INDUSTRIAL BRASILEIRA, QUE FORTALEÇA A CADEIA PETROQUÍMICA E DE PLÁSTICOS</a:t>
            </a:r>
            <a:r>
              <a:rPr lang="pt-BR" sz="1000" strike="sngStrike" dirty="0" smtClean="0"/>
              <a:t>.</a:t>
            </a:r>
            <a:endParaRPr lang="pt-BR" sz="1000" dirty="0" smtClean="0"/>
          </a:p>
          <a:p>
            <a:r>
              <a:rPr lang="pt-BR" sz="1000" dirty="0" smtClean="0"/>
              <a:t>A COMPANHIA PERMANECE FOCADA AINDA:</a:t>
            </a:r>
          </a:p>
          <a:p>
            <a:pPr lvl="0"/>
            <a:r>
              <a:rPr lang="pt-BR" sz="1000" dirty="0" smtClean="0"/>
              <a:t>NO AUMENTO DA PARCERIA COM SEUS CLIENTES E CONSEQUENTE EXPANSÃO DE SEU MARKET SHARE NO MERCADO BRASILEIRO;</a:t>
            </a:r>
          </a:p>
          <a:p>
            <a:pPr lvl="0"/>
            <a:r>
              <a:rPr lang="pt-BR" sz="1000" dirty="0" smtClean="0"/>
              <a:t>NA CAPTURA INTEGRAL DAS SINERGIAS PROVENIENTES DA AQUISIÇÃO DA QUATTOR E DAS IDENTIFICADAS NA AQUISIÇÃO DO NEGÓCIO DE POLIPROPILENO DA DOW;</a:t>
            </a:r>
          </a:p>
          <a:p>
            <a:pPr lvl="0"/>
            <a:r>
              <a:rPr lang="pt-BR" sz="1000" dirty="0" smtClean="0"/>
              <a:t>NA CONSTANTE BUSCA DE SUA EFICIENCIA OPERACIONAL, ATRAVÉS DA REDUÇÃO DE CUSTOS E DA ADIÇÃO DE VALOR AO SEU PORTFÓLIO DE PRODUTOS;</a:t>
            </a:r>
          </a:p>
          <a:p>
            <a:pPr lvl="0"/>
            <a:r>
              <a:rPr lang="pt-BR" sz="1000" dirty="0" smtClean="0"/>
              <a:t>NA CONCLUSÃO DAS EXPANSÕES DE PVC E BUTADIENO, QUE VISAM AGREGAR VALOR ÀS CORRENTES JÁ EXISTENTES;</a:t>
            </a:r>
          </a:p>
          <a:p>
            <a:pPr lvl="0"/>
            <a:r>
              <a:rPr lang="pt-BR" sz="1000" dirty="0" smtClean="0"/>
              <a:t>NA FINALIZAÇÃO DA ESTRUTURAÇÃO DO PROJECT FINANCE E INÍCIO DA CONSTRUÇÃO CIVIL DO PROJETO DO MÉXICO, QUE LEVARÁ À MAIOR DIVERSIFICAÇÃO DO SEU MIX DE MATÉRIA-PRIMA, A PREÇOS COMPETITIVOS, ALÉM DE ATENDER O DEFICITÁRIO MERCADO MEXICANO DE POLIETILENO;</a:t>
            </a:r>
          </a:p>
          <a:p>
            <a:pPr lvl="0"/>
            <a:r>
              <a:rPr lang="pt-BR" sz="1000" dirty="0" smtClean="0"/>
              <a:t>NO MAIOR DETALHAMENTO DOS ESTUDOS PARA A CONSTRUÇÃO DO NOVO PROJETO PETROQUÍMICO NO RIO DE JANEIRO, COMPERJ, ATRAVÉS DO USO DE GÁS;</a:t>
            </a:r>
          </a:p>
          <a:p>
            <a:pPr lvl="0"/>
            <a:r>
              <a:rPr lang="pt-BR" sz="1000" dirty="0" smtClean="0"/>
              <a:t>E NA EXPANSÃO DO USO DE MATÉRIA-PRIMA RENOVÁVEL.</a:t>
            </a:r>
          </a:p>
          <a:p>
            <a:pPr lvl="0"/>
            <a:r>
              <a:rPr lang="pt-BR" sz="1000" dirty="0" smtClean="0"/>
              <a:t>SEM DESCUIDAR DA MANUTENÇÃO DE SUA HIGIDEZ FINANCEIRA.</a:t>
            </a:r>
          </a:p>
          <a:p>
            <a:r>
              <a:rPr lang="pt-BR" sz="1000" dirty="0" smtClean="0"/>
              <a:t>ENCERRAMOS AQUI A NOSSA APRESENTAÇÃO E PASSAMOS PARA A SESSÃO DE PERGUNTAS E RESPOSTAS... </a:t>
            </a:r>
          </a:p>
          <a:p>
            <a:r>
              <a:rPr lang="pt-BR" sz="1000" dirty="0" smtClean="0"/>
              <a:t> </a:t>
            </a:r>
          </a:p>
          <a:p>
            <a:pPr algn="just"/>
            <a:endParaRPr lang="pt-BR" sz="1000" dirty="0">
              <a:solidFill>
                <a:schemeClr val="tx2"/>
              </a:solidFill>
            </a:endParaRPr>
          </a:p>
        </p:txBody>
      </p:sp>
      <p:sp>
        <p:nvSpPr>
          <p:cNvPr id="43012" name="Espaço Reservado para Número de Slid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47066F-80F2-467C-B211-8784C6C9B0F6}" type="slidenum">
              <a:rPr lang="en-US" smtClean="0">
                <a:solidFill>
                  <a:srgbClr val="000000"/>
                </a:solidFill>
                <a:latin typeface="Arial" pitchFamily="34" charset="0"/>
              </a:rPr>
              <a:pPr/>
              <a:t>11</a:t>
            </a:fld>
            <a:endParaRPr lang="en-US" smtClean="0">
              <a:solidFill>
                <a:srgbClr val="000000"/>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12</a:t>
            </a:fld>
            <a:endParaRPr lang="pt-BR" dirty="0"/>
          </a:p>
        </p:txBody>
      </p:sp>
      <p:sp>
        <p:nvSpPr>
          <p:cNvPr id="5" name="Espaço Reservado para Anotações 4"/>
          <p:cNvSpPr>
            <a:spLocks noGrp="1"/>
          </p:cNvSpPr>
          <p:nvPr>
            <p:ph type="body" sz="quarter" idx="11"/>
          </p:nvPr>
        </p:nvSpPr>
        <p:spPr/>
        <p:txBody>
          <a:bodyPr>
            <a:normAutofit/>
          </a:bodyPr>
          <a:lstStyle/>
          <a:p>
            <a:endParaRPr lang="pt-B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defTabSz="912813">
              <a:defRPr/>
            </a:pPr>
            <a:fld id="{64EEEAD7-3C06-4CD9-BDD8-2D7AEDA48CD3}" type="slidenum">
              <a:rPr lang="en-US" smtClean="0">
                <a:solidFill>
                  <a:srgbClr val="000000"/>
                </a:solidFill>
              </a:rPr>
              <a:pPr defTabSz="912813">
                <a:defRPr/>
              </a:pPr>
              <a:t>2</a:t>
            </a:fld>
            <a:endParaRPr lang="en-US" dirty="0" smtClean="0">
              <a:solidFill>
                <a:srgbClr val="000000"/>
              </a:solidFill>
            </a:endParaRPr>
          </a:p>
        </p:txBody>
      </p:sp>
      <p:sp>
        <p:nvSpPr>
          <p:cNvPr id="34819" name="Rectangle 2"/>
          <p:cNvSpPr>
            <a:spLocks noGrp="1" noRot="1" noChangeAspect="1" noChangeArrowheads="1" noTextEdit="1"/>
          </p:cNvSpPr>
          <p:nvPr>
            <p:ph type="sldImg"/>
          </p:nvPr>
        </p:nvSpPr>
        <p:spPr>
          <a:xfrm>
            <a:off x="942975" y="741363"/>
            <a:ext cx="4938713" cy="3703637"/>
          </a:xfrm>
          <a:ln/>
        </p:spPr>
      </p:sp>
      <p:sp>
        <p:nvSpPr>
          <p:cNvPr id="34820" name="Rectangle 3"/>
          <p:cNvSpPr>
            <a:spLocks noChangeArrowheads="1"/>
          </p:cNvSpPr>
          <p:nvPr/>
        </p:nvSpPr>
        <p:spPr bwMode="auto">
          <a:xfrm>
            <a:off x="647701" y="4728648"/>
            <a:ext cx="5505450" cy="3455746"/>
          </a:xfrm>
          <a:prstGeom prst="rect">
            <a:avLst/>
          </a:prstGeom>
          <a:noFill/>
          <a:ln w="9525" algn="ctr">
            <a:noFill/>
            <a:miter lim="800000"/>
            <a:headEnd/>
            <a:tailEnd/>
          </a:ln>
        </p:spPr>
        <p:txBody>
          <a:bodyPr lIns="88234" tIns="44116" rIns="88234" bIns="44116">
            <a:spAutoFit/>
          </a:bodyPr>
          <a:lstStyle/>
          <a:p>
            <a:r>
              <a:rPr lang="pt-BR" sz="1000" b="1" dirty="0" smtClean="0"/>
              <a:t>SLIDE 2 - RESSALVA</a:t>
            </a:r>
            <a:endParaRPr lang="pt-BR" sz="1000" dirty="0" smtClean="0"/>
          </a:p>
          <a:p>
            <a:r>
              <a:rPr lang="pt-BR" sz="1000" dirty="0" smtClean="0"/>
              <a:t>BOM DIA SENHORAS E SENHORES,</a:t>
            </a:r>
          </a:p>
          <a:p>
            <a:r>
              <a:rPr lang="pt-BR" sz="1000" dirty="0" smtClean="0"/>
              <a:t>GOSTARIA DE AGRADECER A TODOS PELA PARTICIPAÇÃO EM MAIS UMA TELECONFERÊNCIA DA BRASKEM. HOJE DISCUTIREMOS OS RESULTADOS DO 4T11 E DO ANO DE 2011; </a:t>
            </a:r>
          </a:p>
          <a:p>
            <a:r>
              <a:rPr lang="pt-BR" sz="1000" dirty="0" smtClean="0"/>
              <a:t>INICIALMENTE LEMBRAMOS QUE, EM ATENDIMENTO À LEI 11.638/07, OS RESULTADOS AQUI DEMONSTRADOS REFLETEM A ADOÇÃO DE REGRAS CONTÁBEIS INTERNACIONAIS IFRS. ALÉM DISSO, A NÃO SER QUE EXPRESSO EM CONTRÁRIO, PARA TODOS OS PERÍODOS DEMONSTRADOS, O RESULTADO CONSOLIDADO DA BRASKEM REFLETE A CONSOLIDAÇÃO PRO FORMA, INCLUINDO 100% DOS RESULTADOS DE QUATTOR PARTICIPAÇÕES E SUNOCO CHEMICALS, ATIVOS ADQUIRIDOS EM ABRIL DE 2010.</a:t>
            </a:r>
          </a:p>
          <a:p>
            <a:r>
              <a:rPr lang="pt-BR" sz="1000" dirty="0" smtClean="0"/>
              <a:t>AS DEMONSTRAÇÕES FINANCEIRAS CONTEMPLAM AINDA:</a:t>
            </a:r>
          </a:p>
          <a:p>
            <a:r>
              <a:rPr lang="pt-BR" sz="1000" dirty="0" smtClean="0"/>
              <a:t>- A CONSOLIDAÇÃO PROPORCIONAL DA RPR (REFINARIA DE PETRÓLEO RIO-GRANDENSE); </a:t>
            </a:r>
          </a:p>
          <a:p>
            <a:r>
              <a:rPr lang="pt-BR" sz="1000" dirty="0" smtClean="0"/>
              <a:t>- A CONSOLIDAÇÃO INTEGRAL DA CETREL A PARTIR DO 2T11, COM RETROATIVIDADE A JANEIRO DE 2011;</a:t>
            </a:r>
          </a:p>
          <a:p>
            <a:r>
              <a:rPr lang="pt-BR" sz="1000" dirty="0" smtClean="0"/>
              <a:t>- E, A PARTIR DO 4T11, O NEGÓCIO DE POLIPROPILENO ADQUIRIDO DA DOW. </a:t>
            </a:r>
          </a:p>
          <a:p>
            <a:r>
              <a:rPr lang="pt-BR" sz="1000" dirty="0" smtClean="0"/>
              <a:t>AS INFORMAÇÕES AQUI APRESENTADAS FORAM REVISADAS POR AUDITORES EXTERNOS INDEPENDENTES, COM EXCEÇÃO DA SUNOCO CHEMICALS NO 1T10. </a:t>
            </a:r>
          </a:p>
          <a:p>
            <a:r>
              <a:rPr lang="pt-BR" sz="1000" dirty="0" smtClean="0"/>
              <a:t>VAMOS ENTÃO PARA O SLIDE SEGUINTE, POR ONDE INICIAREMOS NOSSOS COMENTÁRIOS... </a:t>
            </a:r>
          </a:p>
          <a:p>
            <a:r>
              <a:rPr lang="pt-BR" sz="1000" dirty="0" smtClean="0"/>
              <a:t/>
            </a:r>
            <a:br>
              <a:rPr lang="pt-BR" sz="1000" dirty="0" smtClean="0"/>
            </a:br>
            <a:r>
              <a:rPr lang="pt-BR" sz="1000" dirty="0" smtClean="0"/>
              <a:t> </a:t>
            </a:r>
          </a:p>
          <a:p>
            <a:pPr algn="just">
              <a:spcBef>
                <a:spcPts val="1200"/>
              </a:spcBef>
            </a:pPr>
            <a:endParaRPr lang="pt-BR" sz="1000" dirty="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a:xfrm>
            <a:off x="258355" y="4548334"/>
            <a:ext cx="6209590" cy="4743277"/>
          </a:xfrm>
        </p:spPr>
        <p:txBody>
          <a:bodyPr>
            <a:normAutofit fontScale="77500" lnSpcReduction="20000"/>
          </a:bodyPr>
          <a:lstStyle/>
          <a:p>
            <a:r>
              <a:rPr lang="pt-BR" dirty="0" smtClean="0"/>
              <a:t>NO SLIDE DE NÚMERO 3, FALAREMOS DO CENÁRIO GLOBAL E DOS PRINCIPAIS DESTAQUES DA COMPANHIA NO ÚLTIMO TRIMESTRE:</a:t>
            </a:r>
          </a:p>
          <a:p>
            <a:r>
              <a:rPr lang="pt-BR" dirty="0" smtClean="0"/>
              <a:t>O OTIMISMO EM RELAÇÃO À ECONOMIA MUNDIAL, QUE PERDUROU ATÉ MEADOS DE JULHO, FOI SUBSTITUÍDO POR UMA EXPECTATIVA DE RETRAÇÃO ECONÔMICA. A INEFICIÊNCIA DAS MEDIDAS ADOTADAS PARA CONTENÇÃO DA CRISE DA DÍVIDA SOBERANA EUROPEIA AFETOU NEGATIVAMENTE O CRESCIMENTO DOS MERCADOS DESENVOLVIDOS E EMERGENTES. A ALTA DOS PREÇOS DE PETRÓLEO, INFLUENCIADA PELAS QUESTÕES GEOPOLÍTICAS NOS PAÍSES DO NORTE DA ÁFRICA E ORIENTE MÉDIO, TAMBÉM IMPACTARAM NEGATIVAMENTE A DEMANDA.</a:t>
            </a:r>
          </a:p>
          <a:p>
            <a:r>
              <a:rPr lang="pt-BR" dirty="0" smtClean="0"/>
              <a:t>NESTE CONTEXTO, HOUVE UMA REDUÇÃO NA DEMANDA GLOBAL POR PETROQUÍMICOS E UM MOVIMENTO DE DESESTOCAGEM AO LONGO DA CADEIA, COM CONSEQUENTE REDUÇÃO NA RENTABILIDADE DO SETOR. A TAXA DE OPERAÇÃO DA INDÚSTRIA FOI REDUZIDA PARA UM PATAMAR EM TORNO DE 70 A 80%, COM O OBJETIVO DE MANTER O EQUILÍBRIO ENTRE O BALANÇO DE OFERTA E DEMANDA MUNDIAL.</a:t>
            </a:r>
          </a:p>
          <a:p>
            <a:r>
              <a:rPr lang="pt-BR" dirty="0" smtClean="0"/>
              <a:t>EM RESPOSTA AO CENÁRIO DE CURTO PRAZO, A BRASKEM ANTECIPOU UMA PARADA PROGRAMADA NO SEU CRACKER DA BAHIA E, EM DECORRÊNCIA DE UMA PARADA PROGRAMADA JÁ PREVISTA NO SEU SITE DE TRIUNFO, A TAXA DE UTILIZAÇÃO DA COMPANHIA NO 4º TRIMESTRE DO ANO FOI DE 80%.</a:t>
            </a:r>
          </a:p>
          <a:p>
            <a:r>
              <a:rPr lang="pt-BR" dirty="0" smtClean="0"/>
              <a:t>A RECEITA FOI DE R$ 8,7 BILHÕES, PRATICAMENTE EM LINHA COM O 3º TRIMESTRE, POSITIVAMENTE INFLUENCIADA PELA APRECIAÇÃO DE 10% DO DÓLAR NO PERÍODO. O EBITDA ATINGIU R$ 718 MILHÕES, IMPACTADO PELA CONTRAÇÃO DE MARGENS NO PERÍODO.</a:t>
            </a:r>
          </a:p>
          <a:p>
            <a:r>
              <a:rPr lang="pt-BR" dirty="0" smtClean="0"/>
              <a:t>TODAVIA, A COMPANHIA PERMANECEU FOCADA EM SUA ESTRATÉGIA DE LONGO PRAZO, COMPROMETIDA COM SEU CRESCIMENTO E CRIAÇÃO DE VALOR.</a:t>
            </a:r>
          </a:p>
          <a:p>
            <a:r>
              <a:rPr lang="pt-BR" dirty="0" smtClean="0"/>
              <a:t>EM LINHA COM SUA ESTRATÉGIA DE AGREGAÇÃO DE VALOR ÀS CORRENTES DOS ATIVOS ATUAIS, A BRASKEM ACELEROU O INVESTIMENTO NOS SEUS PROJETOS DE EXPANSÃO DE PVC E DE BUTADIENO. </a:t>
            </a:r>
          </a:p>
          <a:p>
            <a:r>
              <a:rPr lang="pt-BR" dirty="0" smtClean="0"/>
              <a:t>NO QUE TANGE AO SEU PROJETO GREENFIELD DO MÉXICO, QUE TEM A ATRATIVIDADE DO GÁS COMO MATÉRIA-PRIMA E O DEFICITÁRIO MERCADO MEXICANO DE POLIETILENO, A COMPANHIA DEU INÍCIO À PREPARAÇÃO DO TERRENO, DE MODO A GARANTIR A CONSTRUÇÃO CIVIL DAS PLANTAS INDUSTRIAIS EM 2012.</a:t>
            </a:r>
          </a:p>
          <a:p>
            <a:r>
              <a:rPr lang="pt-BR" dirty="0" smtClean="0"/>
              <a:t>A BRASKEM CONSOLIDOU SUA POSIÇÃO DE LIDERANÇA NAS AMÉRICAS, TORNANDO-SE A MAIOR EMPRESA DE POLIPROPILENO NOS EUA APÓS A CONSOLIDAÇÃO DO NEGÓCIO DE POLIPROPILENO DA DOW NO ÚLTIMO TRIMESTRE DE 2011.</a:t>
            </a:r>
          </a:p>
          <a:p>
            <a:r>
              <a:rPr lang="pt-BR" dirty="0" smtClean="0"/>
              <a:t>NESTE CENÁRIO DE VOLATILIDADE E FORTE CONCORRÊNCIA GLOBAL, O GOVERNO FEDERAL TEM EXERCIDO PAPEL IMPORTANTE COM O DESENVOLVIMENTO DA INDÚSTRIA NACIONAL. EM DEZEMBRO DE 2011, POR EXEMPLO, FOI REGULAMENTADO O PROGRAMA “REINTEGRA”, COM VALIDADE ATÉ DEZEMBRO DE 2012. O OBJETIVO É DE MELHORAR A COMPETITIVIDADE DOS PRODUTORES BRASILEIROS ATRAVÉS DA RESTITUIÇÃO DOS TRIBUTOS FEDERAIS INCIDENTES SOBRE SUAS VENDAS DESTINADAS AO MERCADO EXTERNO.</a:t>
            </a:r>
          </a:p>
          <a:p>
            <a:r>
              <a:rPr lang="pt-BR" dirty="0" smtClean="0"/>
              <a:t> </a:t>
            </a:r>
          </a:p>
          <a:p>
            <a:pPr algn="just"/>
            <a:r>
              <a:rPr lang="pt-BR" dirty="0" smtClean="0">
                <a:solidFill>
                  <a:schemeClr val="tx2"/>
                </a:solidFill>
              </a:rPr>
              <a:t>PASSANDO PARA O SLIDE DE NÚMERO 4,</a:t>
            </a:r>
          </a:p>
          <a:p>
            <a:pPr algn="just"/>
            <a:r>
              <a:rPr lang="pt-BR" dirty="0" smtClean="0">
                <a:solidFill>
                  <a:schemeClr val="tx2"/>
                </a:solidFill>
              </a:rPr>
              <a:t> </a:t>
            </a:r>
          </a:p>
          <a:p>
            <a:pPr algn="just">
              <a:spcBef>
                <a:spcPts val="600"/>
              </a:spcBef>
            </a:pPr>
            <a:endParaRPr lang="pt-BR" dirty="0" smtClean="0">
              <a:solidFill>
                <a:schemeClr val="tx2"/>
              </a:solidFill>
            </a:endParaRPr>
          </a:p>
          <a:p>
            <a:pPr algn="just"/>
            <a:endParaRPr lang="pt-BR" dirty="0">
              <a:solidFill>
                <a:schemeClr val="tx2"/>
              </a:solidFill>
            </a:endParaRPr>
          </a:p>
        </p:txBody>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3</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a:xfrm>
            <a:off x="401107" y="4690271"/>
            <a:ext cx="6138215" cy="4912375"/>
          </a:xfrm>
        </p:spPr>
        <p:txBody>
          <a:bodyPr>
            <a:normAutofit/>
          </a:bodyPr>
          <a:lstStyle/>
          <a:p>
            <a:r>
              <a:rPr lang="pt-BR" sz="1000" dirty="0" smtClean="0"/>
              <a:t>NO SLIDE DE NÚMERO 5 OBSERVAMOS O DESEMPENHO DO MERCADO BRASILEIRO DE RESINAS TERMOPLÁSTICAS, BEM COMO AS AÇÕES PARA FORTALECIMENTO DA INDÚSTRIA BRASILEIRA.	</a:t>
            </a:r>
          </a:p>
          <a:p>
            <a:r>
              <a:rPr lang="pt-BR" sz="1000" dirty="0" smtClean="0"/>
              <a:t>A DEMANDA POR RESINAS TERMOPLÁSTICAS ATINGIU 1,2 MILHÃO DE TONELADAS NO 4º TRIMESTRE DE 2011, UMA REDUÇÃO DE 10% EM RELAÇÃO AO TRIMESTRE ANTERIOR, EXPLICADA PELA SAZONALIDADE DO PERÍODO E PELO PROCESSO DE DESESTOCAGEM AO LONGO DA CADEIA, AFETADA PELA INCERTEZA EM RELAÇÃO AO CENÁRIO INTERNACIONAL.</a:t>
            </a:r>
          </a:p>
          <a:p>
            <a:r>
              <a:rPr lang="pt-BR" sz="1000" dirty="0" smtClean="0"/>
              <a:t>NO ANO, A DEMANDA FOI DE 4,9 MILHÕES DE TONELADAS, PRATICAMENTE EM LINHA COM 2010, AFETADA PELA MAIOR IMPORTAÇÃO DE PRODUTOS MANUFATURADOS. AS IMPORTAÇÕES DE RESINAS TAMBÉM MANTIVERAM PARTICIPAÇÃO RELEVANTE, COM MARKET SHARE DE 29%, INFLUENCIADAS (I) PELA MENOR DISPONIBILIDADE DE PRODUTOS DA COMPANHIA NO INÍCIO DE 2012, QUE TEVE SUA PRODUÇÃO IMPACTADA PELA QUEDA DE ENERGIA; (II) PELA APRECIAÇÃO DO REAL; (III) E PELA MAIOR ENTRADA DE PRODUTOS VIA PORTOS INCENTIVADOS, QUE CONCEDEM O BENEFÍCIO DE ICMS PARA O MATERIAL IMPORTADO. </a:t>
            </a:r>
          </a:p>
          <a:p>
            <a:r>
              <a:rPr lang="pt-BR" sz="1000" dirty="0" smtClean="0"/>
              <a:t>O CONSUMO DE PRODUTOS PLÁSTICOS NO MERCADO BRASILEIRO, TODAVIA, APRESENTOU ALTA EM TORNO DE 6%. ESTE AUMENTO FOI CAPTURADO PELA MAIOR IMPORTAÇÃO DE PRODUTOS TRANSFORMADOS, FRUSTRANDO A EXPECTATIVA DE CRESCIMENTO DA CADEIA PETROQUÍMICA E DE PLÁSTICOS NACIONAL. APRECIAÇÃO DO REAL E OS PORTOS INCENTIVADOS TAMBÉM INFLUENCIARAM ESTE CRESCIMENTO.</a:t>
            </a:r>
          </a:p>
          <a:p>
            <a:r>
              <a:rPr lang="pt-BR" sz="1000" dirty="0" smtClean="0"/>
              <a:t>NESTE CENÁRIO DE VOLATILIDADE E GRANDE CONCORRÊNCIA GLOBAL, O GOVERNO FEDERAL TEM DEMONSTRADO SUA PREOCUPAÇÃO COM O FORTALECIMENTO DA INDÚSTRIA NACIONAL, IMPLEMENTANDO AÇÕES QUE VISAM MELHORAR A COMPETITIVIDADE DOS PRODUTORES BRASILEIROS, PROMOVENDO CONDIÇÕES PARA SEU CRESCIMENTO E DESENVOLVIMENTO. PODEMOS DESTACAR (I) O PLANO BRASIL MAIOR, QUE INCLUI O PROGRAMA REINTEGRA, QUE RESTITUI OS TRIBUTOS FEDERAIS INCIDENTES SOBRE AS VENDAS DESTINADAS AO MERCADO EXTERNO,; E (III) A LEI DO BEM, QUE VISA MOTIVAR OS INVESTIMENTOS EM INOVAÇÃO.</a:t>
            </a:r>
          </a:p>
          <a:p>
            <a:r>
              <a:rPr lang="pt-BR" sz="1000" dirty="0" smtClean="0"/>
              <a:t>PASSANDO PARA O SLIDE DE NÚMERO 6,</a:t>
            </a:r>
            <a:endParaRPr lang="pt-BR" sz="1000" dirty="0"/>
          </a:p>
        </p:txBody>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4</a:t>
            </a:fld>
            <a:endParaRPr lang="pt-B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sz="1000" dirty="0" smtClean="0"/>
              <a:t>NESTE SLIDE, APRESENTAMOS OS FATORES QUE INFLUENCIARAM O EBITDA DO QUARTO TRIMESTRE DE 2011 NA COMPARAÇÃO COM O TRIMESTRE ANTERIOR.</a:t>
            </a:r>
          </a:p>
          <a:p>
            <a:r>
              <a:rPr lang="pt-BR" sz="1000" dirty="0" smtClean="0"/>
              <a:t>O EBITDA CONSOLIDADO DA COMPANHIA FOI DE R$ 718 MILHÕES, UMA REDUÇÃO DE 24% EM RELAÇÃO AO 3T11, EXPLICADA PELA MENOR MARGEM DE CONTRIBUIÇÃO, COM IMPACTO NEGATIVO EM R$ 345 MILHÕES, DECORRENTE DA CONTRAÇÃO DOS SPREADS DE RESINAS E PETROQUÍMICOS BÁSICOS NO MERCADO INTERNACIONAL, QUE TIVERAM QUEDA EM TORNO DE 14% E 10%, RESPECTIVAMENTE.</a:t>
            </a:r>
          </a:p>
          <a:p>
            <a:r>
              <a:rPr lang="pt-BR" sz="1000" dirty="0" smtClean="0"/>
              <a:t>A QUEDA DE MARGEM, POR SUA VEZ, FOI PARCIALMENTE COMPENSADA PELO IMPACTO POSITIVO DE R$ 119 MILHÕES, DECORRENTE DA REDUÇÃO DE CUSTO FIXO E DESPESAS GERAIS E ADMINISTRATIVAS, REFLETINDO A BUSCA CONTÍNUA PELA MELHORIA EM COMPETITIVIDADE E O COMPROMETIMENTO COM A GESTÃO DO NEGÓCIO.</a:t>
            </a:r>
          </a:p>
          <a:p>
            <a:r>
              <a:rPr lang="pt-BR" sz="1000" dirty="0" smtClean="0"/>
              <a:t>A APRECIAÇÃO DE 10% DO DÓLAR MÉDIO GEROU UM EFEITO POSITIVO DE R$ 62 MILHÕES, SENDO R$ 785 MILHÕES POSITIVOS NA RECEITA E R$ 723 MILHÕES NEGATIVOS NO CUSTO.</a:t>
            </a:r>
          </a:p>
          <a:p>
            <a:r>
              <a:rPr lang="pt-BR" sz="1000" dirty="0" smtClean="0"/>
              <a:t>PASSANDO PARA O PRÓXIMO SLIDE...</a:t>
            </a:r>
            <a:endParaRPr lang="pt-BR" sz="1000" dirty="0"/>
          </a:p>
        </p:txBody>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5</a:t>
            </a:fld>
            <a:endParaRPr lang="pt-B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a:xfrm>
            <a:off x="679768" y="4690271"/>
            <a:ext cx="5438140" cy="4912375"/>
          </a:xfrm>
        </p:spPr>
        <p:txBody>
          <a:bodyPr>
            <a:normAutofit/>
          </a:bodyPr>
          <a:lstStyle/>
          <a:p>
            <a:r>
              <a:rPr lang="pt-BR" sz="1000" dirty="0" smtClean="0"/>
              <a:t>NO SLIDE DE NÚMERO 7, APRESENTAMOS A EVOLUÇÃO DO EBITDA NO ANO DE 2011 COMPARADO AO EBITDA DO ANO ANTERIOR.</a:t>
            </a:r>
          </a:p>
          <a:p>
            <a:r>
              <a:rPr lang="pt-BR" sz="1000" dirty="0" smtClean="0"/>
              <a:t>EM 2011, O EBITDA CONSOLIDADO DA BRASKEM FOI DE R$ 3,7 BILHÕES, 8% INFERIOR AO EBITDA DE 2010.</a:t>
            </a:r>
          </a:p>
          <a:p>
            <a:r>
              <a:rPr lang="pt-BR" sz="1000" dirty="0" smtClean="0"/>
              <a:t>A REDUÇÃO NO VOLUME DE VENDAS IMPACTOU NEGATIVAMENTE O EBITDA EM R$ 338 MILHÕES. OS PRINCIPAIS FATORES FORAM: (I) A INTERRUPÇÃO DO FORNECIMENTO DE ENERGIA ELÉTRICA, QUE AFETOU A PRODUÇÃO DA BRASKEM ATÉ MEADOS DE MAIO; (II) E O MAIOR NÚMERO DE PARADAS PROGRAMADAS DE MANUTENÇÃO NO PERÍODO, SITUAÇÃO ATÍPICA EM RELAÇÃO A 2010.</a:t>
            </a:r>
          </a:p>
          <a:p>
            <a:r>
              <a:rPr lang="pt-BR" sz="1000" dirty="0" smtClean="0"/>
              <a:t>A MARGEM DE CONTRIBUIÇÃO TEVE IMPACTO POSITIVO DE R$ 136 MILHÕES. A ALTA EM TORNO DE 20% NOS SPREADS DOS PRINCIPAIS PETROQUÍMICOS BÁSICOS, QUANDO COMPARADA A 2010, COMPENSOU PARCIALMENTE A REDUÇÃO DOS SPREADS DE RESINAS TERMOPLÁSTICAS NO MERCADO INTERNACIONAL.</a:t>
            </a:r>
          </a:p>
          <a:p>
            <a:r>
              <a:rPr lang="pt-BR" sz="1000" dirty="0" smtClean="0"/>
              <a:t>A APRECIAÇÃO DO REAL EM 5% ENTRE OS PERÍODOS GEROU UM EFEITO NEGATIVO DE R$ 333 MILHÕES, SENDO R$ 1,7 BILHÃO NEGATIVO NA RECEITA E R$ 1,4 BILHÃO POSITIVO NO CUSTO.</a:t>
            </a:r>
          </a:p>
          <a:p>
            <a:r>
              <a:rPr lang="pt-BR" sz="1000" dirty="0" smtClean="0"/>
              <a:t>EM 2011, AS DESPESAS TIVERAM IMPACTO POSITIVO DE R$ 221 MILHÕES, EXPLICADAS, EM GRANDE PARTE, PELA REDUÇÃO DE GASTOS FIXOS. </a:t>
            </a:r>
          </a:p>
          <a:p>
            <a:r>
              <a:rPr lang="pt-BR" sz="1000" dirty="0" smtClean="0"/>
              <a:t>SEGUINDO PARA O SLIDE NÚMERO 8...</a:t>
            </a:r>
            <a:endParaRPr lang="pt-BR" sz="1000" dirty="0"/>
          </a:p>
        </p:txBody>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6</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51278" y="9379910"/>
            <a:ext cx="2946400" cy="494344"/>
          </a:xfrm>
          <a:prstGeom prst="rect">
            <a:avLst/>
          </a:prstGeom>
          <a:noFill/>
          <a:ln w="9525">
            <a:noFill/>
            <a:miter lim="800000"/>
            <a:headEnd/>
            <a:tailEnd/>
          </a:ln>
        </p:spPr>
        <p:txBody>
          <a:bodyPr lIns="91435" tIns="45716" rIns="91435" bIns="45716" anchor="b"/>
          <a:lstStyle/>
          <a:p>
            <a:pPr algn="r"/>
            <a:fld id="{FAC9EAE2-83CE-4108-8FB4-419AB7050BDF}" type="slidenum">
              <a:rPr lang="en-US" sz="1200">
                <a:solidFill>
                  <a:srgbClr val="000000"/>
                </a:solidFill>
              </a:rPr>
              <a:pPr algn="r"/>
              <a:t>7</a:t>
            </a:fld>
            <a:endParaRPr lang="en-US" sz="1200">
              <a:solidFill>
                <a:srgbClr val="000000"/>
              </a:solidFill>
            </a:endParaRPr>
          </a:p>
        </p:txBody>
      </p:sp>
      <p:sp>
        <p:nvSpPr>
          <p:cNvPr id="39939" name="Rectangle 4"/>
          <p:cNvSpPr>
            <a:spLocks noGrp="1" noRot="1" noChangeAspect="1" noChangeArrowheads="1" noTextEdit="1"/>
          </p:cNvSpPr>
          <p:nvPr>
            <p:ph type="sldImg"/>
          </p:nvPr>
        </p:nvSpPr>
        <p:spPr>
          <a:ln/>
        </p:spPr>
      </p:sp>
      <p:sp>
        <p:nvSpPr>
          <p:cNvPr id="39940" name="Espaço Reservado para Anotações 6"/>
          <p:cNvSpPr>
            <a:spLocks noGrp="1"/>
          </p:cNvSpPr>
          <p:nvPr>
            <p:ph type="body" sz="quarter" idx="10"/>
          </p:nvPr>
        </p:nvSpPr>
        <p:spPr>
          <a:xfrm>
            <a:off x="302493" y="4470575"/>
            <a:ext cx="6048672" cy="5121625"/>
          </a:xfrm>
          <a:noFill/>
          <a:ln/>
        </p:spPr>
        <p:txBody>
          <a:bodyPr/>
          <a:lstStyle/>
          <a:p>
            <a:r>
              <a:rPr lang="pt-BR" sz="1000" dirty="0" smtClean="0"/>
              <a:t>O SLIDE 9 ILUSTRA O ENDIVIDAMENTO DA BRASKEM EM 31 DE DEZEMBRO DE 2011, QUANDO:</a:t>
            </a:r>
          </a:p>
          <a:p>
            <a:r>
              <a:rPr lang="pt-BR" sz="1000" dirty="0" smtClean="0"/>
              <a:t>A COMPANHIA APRESENTOU DÍVIDA BRUTA DE US$ 8,1 BILHÕES, 5% SUPERIOR À REGISTRADA EM 30 DE SETEMBRO DE 2011. EM REAIS, A DÍVIDA FOI DE R$ 15,2 BILHÕES, UMA ALTA DE 7%. EM DECORRÊNCIA DAS INCERTEZAS RELACIONADAS AO CENÁRIO GLOBAL, A COMPANHIA APROVEITOU AS CONDIÇÕES ATRATIVAS DE UMA LINHA DE CRÉDITO JUNTO À CAIXA ECONÔMICA FEDERAL E CAPTOU R$ 400 MILHÕES, COM PRAZO DE 8 ANOS. A BRASKEM CAPTOU AINDA CERCA DE R$ 280 MILHÕES EM EMPRÉSTIMOS EXTERNOS COM PRAZO MÉDIO DE 4,5 ANOS. A DÍVIDA BRUTA ATRELADA AO DÓLAR FOI DE 63%.</a:t>
            </a:r>
          </a:p>
          <a:p>
            <a:r>
              <a:rPr lang="pt-BR" sz="1000" dirty="0" smtClean="0"/>
              <a:t>O SALDO DE CAIXA E APLICAÇÕES CONVERTIDO PARA DÓLARES CAIU 9%, TOTALIZANDO US$ 1,7 BILHÃO, VOLTANDO AO SEU PATAMAR NORMALIZADO APÓS O DESEMBOLSO DA AQUISIÇÃO DO NEGÓCIO DE PP EM OUTUBRO. </a:t>
            </a:r>
          </a:p>
          <a:p>
            <a:r>
              <a:rPr lang="pt-BR" sz="1000" dirty="0" smtClean="0"/>
              <a:t>A DÍVIDA LÍQUIDA DA COMPANHIA NO 4º TRIMESTRE FOI DE US$ 6,4 BILHÕES, 10% SUPERIOR À APRESENTADA NO FINAL DO TRIMESTRE ANTERIOR. QUANDO MEDIDA EM REAIS, O MOTANTE ATINGIU R$ 12,0 BILHÕES. EM AMBOS OS CASOS, IMPACTADA PELA APRECIAÇÃO DE 19% DO DÓLAR AO FINAL DO PERÍODO. A DÍVIDA LÍQUIDA ATRELADA AO DÓLAR FOI DE 73%. </a:t>
            </a:r>
          </a:p>
          <a:p>
            <a:r>
              <a:rPr lang="pt-BR" sz="1000" dirty="0" smtClean="0"/>
              <a:t>A BRASKEM TEM UMA COBERTURA DE 26 MESES DE AMORTIZAÇÃO DE DÍVIDA, EM LINHA COM SUA ESTRATÉGIA DE MANUTENÇÃO DE LIQUIDEZ. CONSIDERANDO AS DUAS LINHAS DE CRÉDITO ROTATIVO (STAND BY) NO MONTANTE DE US$ 600 MILHÕES, A COBERTURA É ALONGADA PARA 29 MESES. </a:t>
            </a:r>
          </a:p>
          <a:p>
            <a:r>
              <a:rPr lang="pt-BR" sz="1000" dirty="0" smtClean="0"/>
              <a:t>A ALAVANCAGEM FINANCEIRA, MEDIDA PELA RELAÇÃO DÍVIDA LÍQUIDA/EBITDA, PASSOU DE 2,32 VEZES PARA 2,83 VEZES EM DÓLARES, CONSEQUÊNCIA, PRINCIPALMENTE, DO MAIOR DESEMBOLSO COM INVESTIMENTOS NO PERÍODO. QUANDO MENSURADA EM REAIS, A ALAVANCAGEM FOI  DE 3,20 VEZES. </a:t>
            </a:r>
          </a:p>
          <a:p>
            <a:r>
              <a:rPr lang="pt-BR" sz="1000" dirty="0" smtClean="0"/>
              <a:t>EM 31 DE DEZEMBRO, O PRAZO MÉDIO DO ENDIVIDAMENTO ERA DE 12 ANOS. QUANDO CONSIDERAMOS APENAS A PARCELA DA DÍVIDA ATRELADA AO DÓLAR, O PRAZO MÉDIO FOI DE, APROXIMADAMENTE, 17 ANOS. O CUSTO MÉDIO DA DÍVIDA DA COMPANHIA FOI DE 6,0% EM DÓLARES E 9,80% EM REAIS.</a:t>
            </a:r>
          </a:p>
          <a:p>
            <a:r>
              <a:rPr lang="pt-BR" sz="1000" dirty="0" smtClean="0"/>
              <a:t>NO INÍCIO DE 2012, EM LINHA COM SUA ESTRATÉGIA DE OTIMIZAÇÃO OE PERFIL DE ENDIVIDAMENTO E COMPROMETIMENTO COM A HIGIDEZ FINANCEIRA, A BRASKEM VOLTOU A ACESSAR O MERCADO DE CAPITAIS E CAPTOU US$ 500 MILHÕES ATRAVÉS DA REABERTURA DE SEU BÔNUS COM VENCIMENTO EM 2021 E DO PEERPÉTUO, AMBOS EM CONDIÇÕES MAIS FAVORÁVEIS DO QUE A EMISSÃO ORIGINAL.</a:t>
            </a:r>
          </a:p>
          <a:p>
            <a:r>
              <a:rPr lang="pt-BR" sz="1000" dirty="0" smtClean="0"/>
              <a:t> PASSANDO PARA O SLIDE 10... </a:t>
            </a:r>
          </a:p>
          <a:p>
            <a:pPr algn="just"/>
            <a:r>
              <a:rPr lang="pt-BR" sz="1000" dirty="0" smtClean="0">
                <a:solidFill>
                  <a:schemeClr val="tx2"/>
                </a:solidFill>
              </a:rPr>
              <a:t/>
            </a:r>
            <a:br>
              <a:rPr lang="pt-BR" sz="1000" dirty="0" smtClean="0">
                <a:solidFill>
                  <a:schemeClr val="tx2"/>
                </a:solidFill>
              </a:rPr>
            </a:br>
            <a:r>
              <a:rPr lang="pt-BR" sz="1000" dirty="0" smtClean="0">
                <a:solidFill>
                  <a:schemeClr val="tx2"/>
                </a:solidFill>
              </a:rPr>
              <a:t> </a:t>
            </a:r>
            <a:endParaRPr lang="pt-BR" sz="1000" dirty="0">
              <a:solidFill>
                <a:schemeClr val="tx2"/>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ço Reservado para Imagem de Slide 1"/>
          <p:cNvSpPr>
            <a:spLocks noGrp="1" noRot="1" noChangeAspect="1" noTextEdit="1"/>
          </p:cNvSpPr>
          <p:nvPr>
            <p:ph type="sldImg"/>
          </p:nvPr>
        </p:nvSpPr>
        <p:spPr>
          <a:ln/>
        </p:spPr>
      </p:sp>
      <p:sp>
        <p:nvSpPr>
          <p:cNvPr id="44035" name="Espaço Reservado para Anotações 2"/>
          <p:cNvSpPr>
            <a:spLocks noGrp="1"/>
          </p:cNvSpPr>
          <p:nvPr>
            <p:ph type="body" idx="1"/>
          </p:nvPr>
        </p:nvSpPr>
        <p:spPr>
          <a:noFill/>
          <a:ln/>
        </p:spPr>
        <p:txBody>
          <a:bodyPr/>
          <a:lstStyle/>
          <a:p>
            <a:pPr algn="just">
              <a:spcBef>
                <a:spcPts val="1200"/>
              </a:spcBef>
            </a:pPr>
            <a:endParaRPr lang="pt-BR" sz="900" dirty="0" smtClean="0">
              <a:solidFill>
                <a:srgbClr val="002060"/>
              </a:solidFill>
              <a:latin typeface="Calibri" pitchFamily="34" charset="0"/>
              <a:ea typeface="ＭＳ Ｐゴシック" pitchFamily="34" charset="-128"/>
            </a:endParaRPr>
          </a:p>
          <a:p>
            <a:endParaRPr lang="pt-BR" dirty="0" smtClean="0">
              <a:ea typeface="ＭＳ Ｐゴシック" pitchFamily="34" charset="-128"/>
            </a:endParaRPr>
          </a:p>
        </p:txBody>
      </p:sp>
      <p:sp>
        <p:nvSpPr>
          <p:cNvPr id="44036" name="Espaço Reservado para Número de Slide 3"/>
          <p:cNvSpPr>
            <a:spLocks noGrp="1"/>
          </p:cNvSpPr>
          <p:nvPr>
            <p:ph type="sldNum" sz="quarter" idx="5"/>
          </p:nvPr>
        </p:nvSpPr>
        <p:spPr/>
        <p:txBody>
          <a:bodyPr/>
          <a:lstStyle/>
          <a:p>
            <a:pPr>
              <a:defRPr/>
            </a:pPr>
            <a:fld id="{C41F5C81-5FB6-4D02-BA7B-3920A27A2769}" type="slidenum">
              <a:rPr lang="en-US" smtClean="0"/>
              <a:pPr>
                <a:defRPr/>
              </a:pPr>
              <a:t>8</a:t>
            </a:fld>
            <a:endParaRPr lang="en-US" smtClean="0"/>
          </a:p>
        </p:txBody>
      </p:sp>
      <p:sp>
        <p:nvSpPr>
          <p:cNvPr id="5" name="Espaço Reservado para Anotações 4"/>
          <p:cNvSpPr txBox="1">
            <a:spLocks/>
          </p:cNvSpPr>
          <p:nvPr/>
        </p:nvSpPr>
        <p:spPr>
          <a:xfrm>
            <a:off x="329732" y="4854842"/>
            <a:ext cx="6280964" cy="4443412"/>
          </a:xfrm>
          <a:prstGeom prst="rect">
            <a:avLst/>
          </a:prstGeom>
        </p:spPr>
        <p:txBody>
          <a:bodyPr vert="horz" lIns="91440" tIns="45720" rIns="91440" bIns="45720" rtlCol="0">
            <a:normAutofit/>
          </a:bodyPr>
          <a:lst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pt-BR" sz="1100" dirty="0" smtClean="0"/>
              <a:t>NO SLIDE DE NÚMERO 10 APRESENTAMOS O VALOR DO CAPEX DA BRASKEM NO ANO DE 2011:</a:t>
            </a:r>
          </a:p>
          <a:p>
            <a:r>
              <a:rPr lang="pt-BR" sz="1100" dirty="0" smtClean="0"/>
              <a:t>A COMPANHIA INVESTIU R$ 2,1 BILHÕES, ACIMA DA ESTIMATIVA INICIAL DE R$ 1,6 BILHÃO, E CERCA DE 300 MILHÕES SUPERIOR AO VALOR DESEMBOLSADO EM 2010. </a:t>
            </a:r>
          </a:p>
          <a:p>
            <a:r>
              <a:rPr lang="pt-BR" sz="1100" dirty="0" smtClean="0"/>
              <a:t>OS MAIORES DESVIOS EM RELAÇÃO AO PLANEJADO SÃO EXPLICADOS, PRINCIPALMENTE: </a:t>
            </a:r>
          </a:p>
          <a:p>
            <a:pPr lvl="0"/>
            <a:r>
              <a:rPr lang="pt-BR" sz="1100" dirty="0" smtClean="0"/>
              <a:t>PELO APORTE ADICIONAL DE R$ 102 MILHÕES DO PROJETO DO MÉXICO, EXPLICADO PELA ANTECIPAÇÃO DA PREPARAÇÃO DO TERRENO E COMPRA DE EQUIPAMENTOS DE LONGO PRAZO DE ENTREGA. O PROJETO, QUE ESTÁ PREVISTO PARA ENTRAR EM OPERAÇÃO NO 1º SEMESTRE DE 2015, ALÉM DE SUA ATRATIVIDADE DECORRENTE DO CUSTO DE MATÉRIA-PRIMA, VISA ATENDER O DEFICITÁRIO MERCADO MEXICANO DE POLIETILENO; </a:t>
            </a:r>
          </a:p>
          <a:p>
            <a:pPr lvl="0"/>
            <a:r>
              <a:rPr lang="pt-BR" sz="1100" dirty="0" smtClean="0"/>
              <a:t>PELO AVANÇO NO CRONOGRAMA DO PROJETO BUTADIENO, QUE TEVE DESEMBOLSO DE R$ 127 MILHÕES, MAS QUE RECEBEU ADIANTAMENTO DE CERCA R$ 200 MILHÕES VIA CONTRATOS DE PRÉ-VENDA DO PRODUTO; </a:t>
            </a:r>
          </a:p>
          <a:p>
            <a:pPr lvl="0"/>
            <a:r>
              <a:rPr lang="pt-BR" sz="1100" dirty="0" smtClean="0"/>
              <a:t>E PELA ANTECIPAÇÃO DOS GASTOS COM O PROJETO DE EXPANSÃO DA PLANTA DE PVC NO MONTANTE DE R$ 138 MILHÕES, QUE VISA AGREGAR VALOR AO SEGMENTO DE VINÍLICOS, SUBSTITUINDO AS EXPORTAÇÕES DE EDC POR VENDAS DE PVC, QUE SÃO DE MAIOR VALOR AGREGADO. </a:t>
            </a:r>
          </a:p>
          <a:p>
            <a:r>
              <a:rPr lang="pt-BR" sz="1100" dirty="0" smtClean="0"/>
              <a:t>PARA 2012, O INVESTIMENTO ESTIMADO É DE CERCA DE R$ 1,7 BILHÃO, SENDO CERCA DE 40% DIRECIONADO AOS PROJETOS DE AUMENTO DE CAPACIDADE. </a:t>
            </a:r>
          </a:p>
          <a:p>
            <a:r>
              <a:rPr lang="pt-BR" sz="1100" dirty="0" smtClean="0"/>
              <a:t>PASSANDO PARA O PRÓXIMO SLIDE... </a:t>
            </a:r>
          </a:p>
          <a:p>
            <a:endParaRPr lang="pt-BR" sz="1000" dirty="0">
              <a:solidFill>
                <a:schemeClr val="tx2"/>
              </a:solidFill>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NO SLIDE XX FALAMOS SOBRE A AQUISIÇÃO, ANUNCIADA EM JULHO DESTE ANO, DA SPLITTER NA REFINARIA DE MARCUS HOOK. </a:t>
            </a:r>
          </a:p>
          <a:p>
            <a:r>
              <a:rPr lang="pt-BR" dirty="0" smtClean="0"/>
              <a:t>COM ESSA AQUISIÇÃO TEMOS ACESSO A UMA OUTRA FONTE DE MATÉRIA PRIMA, O PROPENO DE GRAU REFINARIA, QUE HISTORICAMENTE APRESENTA UM PREÇO MÉDIO US$200 INFERIOR AO PROPENO GRAU POLÍMERO.</a:t>
            </a:r>
          </a:p>
          <a:p>
            <a:r>
              <a:rPr lang="pt-BR" dirty="0" smtClean="0"/>
              <a:t>OS ATIVOS DA SPLITTER TEM CAPACIDADE PARA ATENDER 100% A NECESSIDADE DA PLANTA DE MARCUS HOOK, OU SEJA, 350 MIL TONELADAS POR ANO.</a:t>
            </a:r>
            <a:endParaRPr lang="pt-BR" dirty="0"/>
          </a:p>
        </p:txBody>
      </p:sp>
      <p:sp>
        <p:nvSpPr>
          <p:cNvPr id="4" name="Espaço Reservado para Número de Slide 3"/>
          <p:cNvSpPr>
            <a:spLocks noGrp="1"/>
          </p:cNvSpPr>
          <p:nvPr>
            <p:ph type="sldNum" sz="quarter" idx="10"/>
          </p:nvPr>
        </p:nvSpPr>
        <p:spPr/>
        <p:txBody>
          <a:bodyPr/>
          <a:lstStyle/>
          <a:p>
            <a:pPr>
              <a:defRPr/>
            </a:pPr>
            <a:fld id="{57800003-9435-4B3B-9D95-699209F2B526}" type="slidenum">
              <a:rPr lang="pt-BR" smtClean="0"/>
              <a:pPr>
                <a:defRPr/>
              </a:pPr>
              <a:t>9</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Título e conteúdo">
    <p:spTree>
      <p:nvGrpSpPr>
        <p:cNvPr id="1" name=""/>
        <p:cNvGrpSpPr/>
        <p:nvPr/>
      </p:nvGrpSpPr>
      <p:grpSpPr>
        <a:xfrm>
          <a:off x="0" y="0"/>
          <a:ext cx="0" cy="0"/>
          <a:chOff x="0" y="0"/>
          <a:chExt cx="0" cy="0"/>
        </a:xfrm>
      </p:grpSpPr>
      <p:sp>
        <p:nvSpPr>
          <p:cNvPr id="7" name="Espaço Reservado para Conteúdo 2"/>
          <p:cNvSpPr>
            <a:spLocks noGrp="1"/>
          </p:cNvSpPr>
          <p:nvPr>
            <p:ph idx="12"/>
          </p:nvPr>
        </p:nvSpPr>
        <p:spPr>
          <a:xfrm>
            <a:off x="238125" y="1866900"/>
            <a:ext cx="3685803" cy="341632"/>
          </a:xfrm>
          <a:prstGeom prst="rect">
            <a:avLst/>
          </a:prstGeom>
          <a:noFill/>
          <a:ln>
            <a:noFill/>
          </a:ln>
          <a:extLst/>
        </p:spPr>
        <p:txBody>
          <a:bodyPr wrap="square">
            <a:spAutoFit/>
          </a:bodyPr>
          <a:lstStyle>
            <a:lvl1pPr marL="0" indent="0" algn="l">
              <a:buNone/>
              <a:defRPr lang="pt-BR" sz="1800" b="1" i="1" dirty="0" smtClean="0">
                <a:solidFill>
                  <a:srgbClr val="CB561C"/>
                </a:solidFill>
                <a:latin typeface="Calibri" pitchFamily="34" charset="0"/>
                <a:cs typeface="Arial" charset="0"/>
              </a:defRPr>
            </a:lvl1pPr>
          </a:lstStyle>
          <a:p>
            <a:pPr lvl="0"/>
            <a:r>
              <a:rPr lang="pt-BR" dirty="0" smtClean="0"/>
              <a:t>Clique para editar o texto mestre</a:t>
            </a:r>
          </a:p>
        </p:txBody>
      </p:sp>
      <p:sp>
        <p:nvSpPr>
          <p:cNvPr id="8" name="Espaço Reservado para Conteúdo 2"/>
          <p:cNvSpPr>
            <a:spLocks noGrp="1"/>
          </p:cNvSpPr>
          <p:nvPr>
            <p:ph idx="10"/>
          </p:nvPr>
        </p:nvSpPr>
        <p:spPr>
          <a:xfrm>
            <a:off x="238125" y="2162175"/>
            <a:ext cx="3685803" cy="341632"/>
          </a:xfrm>
          <a:prstGeom prst="rect">
            <a:avLst/>
          </a:prstGeom>
          <a:noFill/>
          <a:ln>
            <a:noFill/>
          </a:ln>
          <a:extLst/>
        </p:spPr>
        <p:txBody>
          <a:bodyPr wrap="square">
            <a:spAutoFit/>
          </a:bodyPr>
          <a:lstStyle>
            <a:lvl1pPr marL="0" indent="0" algn="l">
              <a:buNone/>
              <a:defRPr lang="pt-BR" sz="1800" b="0" dirty="0" smtClean="0">
                <a:solidFill>
                  <a:srgbClr val="155B9B"/>
                </a:solidFill>
                <a:latin typeface="Calibri" pitchFamily="34" charset="0"/>
                <a:cs typeface="Arial" charset="0"/>
              </a:defRPr>
            </a:lvl1pPr>
          </a:lstStyle>
          <a:p>
            <a:pPr lvl="0"/>
            <a:r>
              <a:rPr lang="pt-BR" dirty="0" smtClean="0"/>
              <a:t>Clique para editar o texto mestre</a:t>
            </a:r>
          </a:p>
        </p:txBody>
      </p:sp>
      <p:sp>
        <p:nvSpPr>
          <p:cNvPr id="9" name="Título 1"/>
          <p:cNvSpPr>
            <a:spLocks noGrp="1"/>
          </p:cNvSpPr>
          <p:nvPr>
            <p:ph type="ctrTitle"/>
          </p:nvPr>
        </p:nvSpPr>
        <p:spPr>
          <a:xfrm>
            <a:off x="1162050" y="396875"/>
            <a:ext cx="7772400" cy="369332"/>
          </a:xfrm>
          <a:prstGeom prst="rect">
            <a:avLst/>
          </a:prstGeom>
          <a:noFill/>
          <a:ln>
            <a:noFill/>
          </a:ln>
          <a:extLst/>
        </p:spPr>
        <p:txBody>
          <a:bodyPr lIns="0" tIns="0" rIns="0" bIns="0">
            <a:spAutoFit/>
          </a:bodyPr>
          <a:lstStyle>
            <a:lvl1pPr algn="r">
              <a:defRPr lang="pt-BR" sz="2400" b="1" dirty="0">
                <a:solidFill>
                  <a:srgbClr val="595959"/>
                </a:solidFill>
                <a:latin typeface="Calibri" pitchFamily="34" charset="0"/>
                <a:ea typeface="+mn-ea"/>
                <a:cs typeface="Arial" charset="0"/>
              </a:defRPr>
            </a:lvl1pPr>
          </a:lstStyle>
          <a:p>
            <a:pPr lvl="0"/>
            <a:r>
              <a:rPr lang="pt-BR" smtClean="0"/>
              <a:t>Clique para editar o título mestre</a:t>
            </a:r>
            <a:endParaRPr lang="pt-BR" dirty="0"/>
          </a:p>
        </p:txBody>
      </p:sp>
      <p:sp>
        <p:nvSpPr>
          <p:cNvPr id="10" name="Subtítulo 2"/>
          <p:cNvSpPr>
            <a:spLocks noGrp="1"/>
          </p:cNvSpPr>
          <p:nvPr>
            <p:ph type="subTitle" idx="1"/>
          </p:nvPr>
        </p:nvSpPr>
        <p:spPr>
          <a:xfrm>
            <a:off x="1187624" y="723900"/>
            <a:ext cx="7737301" cy="230832"/>
          </a:xfrm>
          <a:prstGeom prst="rect">
            <a:avLst/>
          </a:prstGeom>
          <a:noFill/>
          <a:ln>
            <a:noFill/>
          </a:ln>
          <a:extLst/>
        </p:spPr>
        <p:txBody>
          <a:bodyPr wrap="square" lIns="0" tIns="0" rIns="0" bIns="0">
            <a:spAutoFit/>
          </a:bodyPr>
          <a:lstStyle>
            <a:lvl1pPr marL="0" indent="0" algn="r">
              <a:buNone/>
              <a:defRPr lang="pt-BR" sz="1500" i="1">
                <a:solidFill>
                  <a:srgbClr val="595959"/>
                </a:solidFill>
                <a:latin typeface="Calibri" pitchFamily="34" charset="0"/>
                <a:cs typeface="Arial" charset="0"/>
              </a:defRPr>
            </a:lvl1pPr>
          </a:lstStyle>
          <a:p>
            <a:pPr lvl="0"/>
            <a:r>
              <a:rPr lang="pt-BR" smtClean="0"/>
              <a:t>Clique para editar o estilo do subtítulo mestre</a:t>
            </a:r>
            <a:endParaRPr lang="pt-BR" dirty="0"/>
          </a:p>
        </p:txBody>
      </p:sp>
      <p:sp>
        <p:nvSpPr>
          <p:cNvPr id="6" name="Espaço Reservado para Conteúdo 2"/>
          <p:cNvSpPr>
            <a:spLocks noGrp="1"/>
          </p:cNvSpPr>
          <p:nvPr>
            <p:ph idx="13"/>
          </p:nvPr>
        </p:nvSpPr>
        <p:spPr>
          <a:xfrm>
            <a:off x="251520" y="2564904"/>
            <a:ext cx="3685803" cy="300082"/>
          </a:xfrm>
          <a:prstGeom prst="rect">
            <a:avLst/>
          </a:prstGeom>
          <a:noFill/>
          <a:ln>
            <a:noFill/>
          </a:ln>
          <a:extLst/>
        </p:spPr>
        <p:txBody>
          <a:bodyPr wrap="square">
            <a:spAutoFit/>
          </a:bodyPr>
          <a:lstStyle>
            <a:lvl1pPr marL="0" indent="0" algn="l" rtl="0" fontAlgn="base">
              <a:lnSpc>
                <a:spcPct val="90000"/>
              </a:lnSpc>
              <a:spcBef>
                <a:spcPts val="600"/>
              </a:spcBef>
              <a:spcAft>
                <a:spcPct val="0"/>
              </a:spcAft>
              <a:buNone/>
              <a:defRPr lang="pt-BR" sz="1500" kern="1200" dirty="0" smtClean="0">
                <a:solidFill>
                  <a:srgbClr val="155B9B"/>
                </a:solidFill>
                <a:latin typeface="Calibri" pitchFamily="34" charset="0"/>
                <a:ea typeface="+mn-ea"/>
                <a:cs typeface="Arial" pitchFamily="34" charset="0"/>
              </a:defRPr>
            </a:lvl1pPr>
          </a:lstStyle>
          <a:p>
            <a:pPr lvl="0"/>
            <a:r>
              <a:rPr lang="pt-BR" dirty="0" smtClean="0"/>
              <a:t>Clique para editar o texto mestre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ítulo e conteúdo">
    <p:spTree>
      <p:nvGrpSpPr>
        <p:cNvPr id="1" name=""/>
        <p:cNvGrpSpPr/>
        <p:nvPr/>
      </p:nvGrpSpPr>
      <p:grpSpPr>
        <a:xfrm>
          <a:off x="0" y="0"/>
          <a:ext cx="0" cy="0"/>
          <a:chOff x="0" y="0"/>
          <a:chExt cx="0" cy="0"/>
        </a:xfrm>
      </p:grpSpPr>
      <p:sp>
        <p:nvSpPr>
          <p:cNvPr id="11" name="Retângulo 10"/>
          <p:cNvSpPr/>
          <p:nvPr userDrawn="1"/>
        </p:nvSpPr>
        <p:spPr bwMode="auto">
          <a:xfrm>
            <a:off x="0" y="980728"/>
            <a:ext cx="9144000" cy="5877272"/>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pt-BR" sz="2400">
              <a:solidFill>
                <a:srgbClr val="000000"/>
              </a:solidFill>
              <a:latin typeface="Arial" charset="0"/>
              <a:ea typeface="ヒラギノ角ゴ Pro W3" pitchFamily="96" charset="-128"/>
              <a:cs typeface="Arial" charset="0"/>
              <a:sym typeface="Arial" charset="0"/>
            </a:endParaRPr>
          </a:p>
        </p:txBody>
      </p:sp>
      <p:sp>
        <p:nvSpPr>
          <p:cNvPr id="9" name="Título 1"/>
          <p:cNvSpPr>
            <a:spLocks noGrp="1"/>
          </p:cNvSpPr>
          <p:nvPr>
            <p:ph type="ctrTitle" hasCustomPrompt="1"/>
          </p:nvPr>
        </p:nvSpPr>
        <p:spPr>
          <a:xfrm>
            <a:off x="179512" y="112014"/>
            <a:ext cx="8754938" cy="738664"/>
          </a:xfrm>
          <a:prstGeom prst="rect">
            <a:avLst/>
          </a:prstGeom>
          <a:noFill/>
          <a:ln>
            <a:noFill/>
          </a:ln>
          <a:extLst/>
        </p:spPr>
        <p:txBody>
          <a:bodyPr wrap="square" lIns="0" tIns="0" rIns="0" bIns="0" anchor="ctr" anchorCtr="0">
            <a:spAutoFit/>
          </a:bodyPr>
          <a:lstStyle>
            <a:lvl1pPr algn="l">
              <a:defRPr lang="pt-BR" sz="2400" b="1" dirty="0">
                <a:solidFill>
                  <a:srgbClr val="0070C0"/>
                </a:solidFill>
                <a:latin typeface="Calibri" pitchFamily="34" charset="0"/>
                <a:ea typeface="+mn-ea"/>
                <a:cs typeface="Arial" charset="0"/>
              </a:defRPr>
            </a:lvl1pPr>
          </a:lstStyle>
          <a:p>
            <a:pPr lvl="0"/>
            <a:r>
              <a:rPr lang="pt-BR" dirty="0" smtClean="0"/>
              <a:t>Clique para editar o título mestre</a:t>
            </a:r>
            <a:br>
              <a:rPr lang="pt-BR" dirty="0" smtClean="0"/>
            </a:br>
            <a:endParaRPr lang="pt-BR" dirty="0"/>
          </a:p>
        </p:txBody>
      </p:sp>
      <p:sp>
        <p:nvSpPr>
          <p:cNvPr id="14" name="Espaço Reservado para Conteúdo 2"/>
          <p:cNvSpPr>
            <a:spLocks noGrp="1"/>
          </p:cNvSpPr>
          <p:nvPr>
            <p:ph idx="15"/>
          </p:nvPr>
        </p:nvSpPr>
        <p:spPr>
          <a:xfrm>
            <a:off x="323528" y="1124744"/>
            <a:ext cx="8568952" cy="5256584"/>
          </a:xfrm>
          <a:prstGeom prst="rect">
            <a:avLst/>
          </a:prstGeom>
        </p:spPr>
        <p:txBody>
          <a:bodyPr/>
          <a:lstStyle>
            <a:lvl1pPr>
              <a:buFont typeface="Webdings" pitchFamily="18" charset="2"/>
              <a:buChar char="4"/>
              <a:defRPr sz="1800">
                <a:solidFill>
                  <a:srgbClr val="002060"/>
                </a:solidFill>
                <a:latin typeface="Trebuchet MS" pitchFamily="34" charset="0"/>
              </a:defRPr>
            </a:lvl1pPr>
            <a:lvl2pPr>
              <a:defRPr sz="1600">
                <a:solidFill>
                  <a:srgbClr val="002060"/>
                </a:solidFill>
                <a:latin typeface="Trebuchet MS" pitchFamily="34" charset="0"/>
              </a:defRPr>
            </a:lvl2pPr>
            <a:lvl3pPr>
              <a:defRPr sz="1400">
                <a:solidFill>
                  <a:srgbClr val="002060"/>
                </a:solidFill>
                <a:latin typeface="Trebuchet MS" pitchFamily="34" charset="0"/>
              </a:defRPr>
            </a:lvl3pPr>
            <a:lvl4pPr>
              <a:defRPr sz="1200">
                <a:solidFill>
                  <a:srgbClr val="002060"/>
                </a:solidFill>
                <a:latin typeface="Trebuchet MS" pitchFamily="34" charset="0"/>
              </a:defRPr>
            </a:lvl4pPr>
            <a:lvl5pPr>
              <a:defRPr sz="1200">
                <a:solidFill>
                  <a:srgbClr val="002060"/>
                </a:solidFill>
                <a:latin typeface="Trebuchet MS" pitchFamily="34" charset="0"/>
              </a:defRPr>
            </a:lvl5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15" name="Espaço Reservado para Número de Slide 3"/>
          <p:cNvSpPr>
            <a:spLocks noGrp="1"/>
          </p:cNvSpPr>
          <p:nvPr>
            <p:ph type="sldNum" sz="quarter" idx="14"/>
          </p:nvPr>
        </p:nvSpPr>
        <p:spPr>
          <a:xfrm>
            <a:off x="8779852" y="6573217"/>
            <a:ext cx="398585" cy="288925"/>
          </a:xfrm>
          <a:prstGeom prst="rect">
            <a:avLst/>
          </a:prstGeom>
        </p:spPr>
        <p:txBody>
          <a:bodyPr anchor="b" anchorCtr="0"/>
          <a:lstStyle>
            <a:lvl1pPr algn="ctr">
              <a:defRPr sz="800"/>
            </a:lvl1pPr>
          </a:lstStyle>
          <a:p>
            <a:r>
              <a:rPr lang="pt-BR" smtClean="0"/>
              <a:t>‹#›</a:t>
            </a:r>
            <a:endParaRPr lang="pt-B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3" name="Retângulo 2"/>
          <p:cNvSpPr/>
          <p:nvPr userDrawn="1"/>
        </p:nvSpPr>
        <p:spPr bwMode="auto">
          <a:xfrm>
            <a:off x="0" y="1066800"/>
            <a:ext cx="9144000" cy="57912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pt-BR" sz="2400">
              <a:solidFill>
                <a:srgbClr val="000000"/>
              </a:solidFill>
              <a:latin typeface="Arial" charset="0"/>
              <a:ea typeface="ヒラギノ角ゴ Pro W3" pitchFamily="96" charset="-128"/>
              <a:cs typeface="Arial" charset="0"/>
              <a:sym typeface="Arial" charset="0"/>
            </a:endParaRPr>
          </a:p>
        </p:txBody>
      </p:sp>
      <p:sp>
        <p:nvSpPr>
          <p:cNvPr id="6" name="Título 1"/>
          <p:cNvSpPr>
            <a:spLocks noGrp="1"/>
          </p:cNvSpPr>
          <p:nvPr>
            <p:ph type="ctrTitle" hasCustomPrompt="1"/>
          </p:nvPr>
        </p:nvSpPr>
        <p:spPr>
          <a:xfrm>
            <a:off x="179512" y="112014"/>
            <a:ext cx="8754938" cy="738664"/>
          </a:xfrm>
          <a:prstGeom prst="rect">
            <a:avLst/>
          </a:prstGeom>
          <a:noFill/>
          <a:ln>
            <a:noFill/>
          </a:ln>
          <a:extLst/>
        </p:spPr>
        <p:txBody>
          <a:bodyPr wrap="square" lIns="0" tIns="0" rIns="0" bIns="0" anchor="ctr" anchorCtr="0">
            <a:spAutoFit/>
          </a:bodyPr>
          <a:lstStyle>
            <a:lvl1pPr algn="l">
              <a:defRPr lang="pt-BR" sz="2400" b="1" dirty="0">
                <a:solidFill>
                  <a:srgbClr val="0070C0"/>
                </a:solidFill>
                <a:latin typeface="Calibri" pitchFamily="34" charset="0"/>
                <a:ea typeface="+mn-ea"/>
                <a:cs typeface="Arial" charset="0"/>
              </a:defRPr>
            </a:lvl1pPr>
          </a:lstStyle>
          <a:p>
            <a:pPr lvl="0"/>
            <a:r>
              <a:rPr lang="pt-BR" dirty="0" smtClean="0"/>
              <a:t>Clique para editar o título mestre</a:t>
            </a:r>
            <a:br>
              <a:rPr lang="pt-BR" dirty="0" smtClean="0"/>
            </a:br>
            <a:endParaRPr lang="pt-BR" dirty="0"/>
          </a:p>
        </p:txBody>
      </p:sp>
      <p:sp>
        <p:nvSpPr>
          <p:cNvPr id="7" name="Espaço Reservado para Número de Slide 3"/>
          <p:cNvSpPr>
            <a:spLocks noGrp="1"/>
          </p:cNvSpPr>
          <p:nvPr>
            <p:ph type="sldNum" sz="quarter" idx="14"/>
          </p:nvPr>
        </p:nvSpPr>
        <p:spPr>
          <a:xfrm>
            <a:off x="8779852" y="6573217"/>
            <a:ext cx="398585" cy="288925"/>
          </a:xfrm>
          <a:prstGeom prst="rect">
            <a:avLst/>
          </a:prstGeom>
        </p:spPr>
        <p:txBody>
          <a:bodyPr anchor="b" anchorCtr="0"/>
          <a:lstStyle>
            <a:lvl1pPr algn="ctr">
              <a:defRPr sz="800"/>
            </a:lvl1pPr>
          </a:lstStyle>
          <a:p>
            <a:r>
              <a:rPr lang="pt-BR" smtClean="0"/>
              <a:t>‹#›</a:t>
            </a:r>
            <a:endParaRPr lang="pt-BR"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cSld name="5_Título e conteúdo">
    <p:spTree>
      <p:nvGrpSpPr>
        <p:cNvPr id="1" name=""/>
        <p:cNvGrpSpPr/>
        <p:nvPr/>
      </p:nvGrpSpPr>
      <p:grpSpPr>
        <a:xfrm>
          <a:off x="0" y="0"/>
          <a:ext cx="0" cy="0"/>
          <a:chOff x="0" y="0"/>
          <a:chExt cx="0" cy="0"/>
        </a:xfrm>
      </p:grpSpPr>
      <p:sp>
        <p:nvSpPr>
          <p:cNvPr id="2" name="Retângulo 10"/>
          <p:cNvSpPr/>
          <p:nvPr/>
        </p:nvSpPr>
        <p:spPr>
          <a:xfrm>
            <a:off x="0" y="980730"/>
            <a:ext cx="9144000" cy="5877269"/>
          </a:xfrm>
          <a:prstGeom prst="rect">
            <a:avLst/>
          </a:prstGeom>
          <a:solidFill>
            <a:srgbClr val="FFFFF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2400" b="0" i="0" u="none" strike="noStrike" kern="1200" cap="none" spc="0" baseline="0">
              <a:solidFill>
                <a:srgbClr val="000000"/>
              </a:solidFill>
              <a:uFillTx/>
              <a:latin typeface="Arial"/>
              <a:ea typeface="ヒラギノ角ゴ Pro W3"/>
              <a:cs typeface="Arial"/>
            </a:endParaRPr>
          </a:p>
        </p:txBody>
      </p:sp>
      <p:sp>
        <p:nvSpPr>
          <p:cNvPr id="3" name="Título 1"/>
          <p:cNvSpPr txBox="1">
            <a:spLocks noGrp="1"/>
          </p:cNvSpPr>
          <p:nvPr>
            <p:ph type="title"/>
          </p:nvPr>
        </p:nvSpPr>
        <p:spPr>
          <a:xfrm>
            <a:off x="179515" y="112014"/>
            <a:ext cx="8754941" cy="738661"/>
          </a:xfrm>
          <a:prstGeom prst="rect">
            <a:avLst/>
          </a:prstGeom>
          <a:noFill/>
          <a:ln>
            <a:noFill/>
          </a:ln>
        </p:spPr>
        <p:txBody>
          <a:bodyPr vert="horz" wrap="square" lIns="0" tIns="0" rIns="0" bIns="0" anchor="ctr" anchorCtr="0" compatLnSpc="1">
            <a:spAutoFit/>
          </a:bodyPr>
          <a:lstStyle>
            <a:lvl1pPr marL="0" marR="0" lvl="0" indent="0" algn="l" defTabSz="914400" rtl="0" fontAlgn="auto" hangingPunct="0">
              <a:lnSpc>
                <a:spcPct val="100000"/>
              </a:lnSpc>
              <a:spcBef>
                <a:spcPts val="0"/>
              </a:spcBef>
              <a:spcAft>
                <a:spcPts val="0"/>
              </a:spcAft>
              <a:buNone/>
              <a:tabLst/>
              <a:defRPr lang="pt-BR" sz="2400" b="1" i="0" u="none" strike="noStrike" kern="1200" cap="none" spc="0" baseline="0">
                <a:solidFill>
                  <a:srgbClr val="0070C0"/>
                </a:solidFill>
                <a:uFillTx/>
                <a:latin typeface="Calibri" pitchFamily="34"/>
                <a:cs typeface="Arial"/>
              </a:defRPr>
            </a:lvl1pPr>
          </a:lstStyle>
          <a:p>
            <a:pPr lvl="0"/>
            <a:r>
              <a:rPr lang="pt-BR"/>
              <a:t>Clique para editar o título mestre</a:t>
            </a:r>
            <a:br>
              <a:rPr lang="pt-BR"/>
            </a:br>
            <a:endParaRPr lang="pt-BR"/>
          </a:p>
        </p:txBody>
      </p:sp>
      <p:pic>
        <p:nvPicPr>
          <p:cNvPr id="4" name="Picture 4"/>
          <p:cNvPicPr>
            <a:picLocks noChangeAspect="1"/>
          </p:cNvPicPr>
          <p:nvPr/>
        </p:nvPicPr>
        <p:blipFill>
          <a:blip r:embed="rId2" cstate="print"/>
          <a:srcRect/>
          <a:stretch>
            <a:fillRect/>
          </a:stretch>
        </p:blipFill>
        <p:spPr>
          <a:xfrm>
            <a:off x="7656508" y="6386517"/>
            <a:ext cx="1146172" cy="401641"/>
          </a:xfrm>
          <a:prstGeom prst="rect">
            <a:avLst/>
          </a:prstGeom>
          <a:noFill/>
          <a:ln>
            <a:noFill/>
          </a:ln>
        </p:spPr>
      </p:pic>
      <p:sp>
        <p:nvSpPr>
          <p:cNvPr id="5" name="Espaço Reservado para Conteúdo 2"/>
          <p:cNvSpPr txBox="1">
            <a:spLocks noGrp="1"/>
          </p:cNvSpPr>
          <p:nvPr>
            <p:ph sz="quarter" idx="4294967295"/>
          </p:nvPr>
        </p:nvSpPr>
        <p:spPr>
          <a:xfrm>
            <a:off x="323523" y="1124739"/>
            <a:ext cx="8568952" cy="5256583"/>
          </a:xfrm>
          <a:prstGeom prst="rect">
            <a:avLst/>
          </a:prstGeom>
          <a:noFill/>
          <a:ln>
            <a:noFill/>
          </a:ln>
        </p:spPr>
        <p:txBody>
          <a:bodyPr vert="horz" wrap="square" lIns="91440" tIns="45720" rIns="91440" bIns="45720" anchor="t" anchorCtr="0" compatLnSpc="1"/>
          <a:lstStyle>
            <a:lvl1pPr marL="342900" marR="0" lvl="0" indent="-342900" algn="l" defTabSz="914400" rtl="0" fontAlgn="auto" hangingPunct="0">
              <a:lnSpc>
                <a:spcPct val="100000"/>
              </a:lnSpc>
              <a:spcBef>
                <a:spcPts val="400"/>
              </a:spcBef>
              <a:spcAft>
                <a:spcPts val="0"/>
              </a:spcAft>
              <a:buSzPct val="100000"/>
              <a:buFont typeface="Webdings" pitchFamily="18"/>
              <a:buChar char="4"/>
              <a:tabLst/>
              <a:defRPr lang="pt-BR" sz="1800" b="0" i="0" u="none" strike="noStrike" kern="1200" cap="none" spc="0" baseline="0">
                <a:solidFill>
                  <a:srgbClr val="000000"/>
                </a:solidFill>
                <a:uFillTx/>
                <a:latin typeface="Trebuchet MS" pitchFamily="34"/>
              </a:defRPr>
            </a:lvl1pPr>
            <a:lvl2pPr marL="742950" marR="0" lvl="1" indent="-285750" algn="l" defTabSz="914400" rtl="0" fontAlgn="auto" hangingPunct="0">
              <a:lnSpc>
                <a:spcPct val="100000"/>
              </a:lnSpc>
              <a:spcBef>
                <a:spcPts val="400"/>
              </a:spcBef>
              <a:spcAft>
                <a:spcPts val="0"/>
              </a:spcAft>
              <a:buSzPct val="100000"/>
              <a:buFont typeface="Arial"/>
              <a:buChar char="–"/>
              <a:tabLst/>
              <a:defRPr lang="pt-BR" sz="1600" b="0" i="0" u="none" strike="noStrike" kern="1200" cap="none" spc="0" baseline="0">
                <a:solidFill>
                  <a:srgbClr val="000000"/>
                </a:solidFill>
                <a:uFillTx/>
                <a:latin typeface="Trebuchet MS" pitchFamily="34"/>
              </a:defRPr>
            </a:lvl2pPr>
            <a:lvl3pPr marL="1143000" marR="0" lvl="2" indent="-228600" algn="l" defTabSz="914400" rtl="0" fontAlgn="auto" hangingPunct="0">
              <a:lnSpc>
                <a:spcPct val="100000"/>
              </a:lnSpc>
              <a:spcBef>
                <a:spcPts val="300"/>
              </a:spcBef>
              <a:spcAft>
                <a:spcPts val="0"/>
              </a:spcAft>
              <a:buSzPct val="100000"/>
              <a:buFont typeface="Arial"/>
              <a:buChar char="•"/>
              <a:tabLst/>
              <a:defRPr lang="pt-BR" sz="1400" b="0" i="0" u="none" strike="noStrike" kern="1200" cap="none" spc="0" baseline="0">
                <a:solidFill>
                  <a:srgbClr val="000000"/>
                </a:solidFill>
                <a:uFillTx/>
                <a:latin typeface="Trebuchet MS" pitchFamily="34"/>
              </a:defRPr>
            </a:lvl3pPr>
            <a:lvl4pPr marL="1600200" marR="0" lvl="3" indent="-228600" algn="l" defTabSz="914400" rtl="0" fontAlgn="auto" hangingPunct="0">
              <a:lnSpc>
                <a:spcPct val="100000"/>
              </a:lnSpc>
              <a:spcBef>
                <a:spcPts val="300"/>
              </a:spcBef>
              <a:spcAft>
                <a:spcPts val="0"/>
              </a:spcAft>
              <a:buSzPct val="100000"/>
              <a:buFont typeface="Arial"/>
              <a:buChar char="–"/>
              <a:tabLst/>
              <a:defRPr lang="pt-BR" sz="1200" b="0" i="0" u="none" strike="noStrike" kern="1200" cap="none" spc="0" baseline="0">
                <a:solidFill>
                  <a:srgbClr val="000000"/>
                </a:solidFill>
                <a:uFillTx/>
                <a:latin typeface="Trebuchet MS" pitchFamily="34"/>
              </a:defRPr>
            </a:lvl4pPr>
            <a:lvl5pPr marL="2057400" marR="0" lvl="4" indent="-228600" algn="l" defTabSz="914400" rtl="0" fontAlgn="auto" hangingPunct="0">
              <a:lnSpc>
                <a:spcPct val="100000"/>
              </a:lnSpc>
              <a:spcBef>
                <a:spcPts val="300"/>
              </a:spcBef>
              <a:spcAft>
                <a:spcPts val="0"/>
              </a:spcAft>
              <a:buSzPct val="100000"/>
              <a:buFont typeface="Arial"/>
              <a:buChar char="»"/>
              <a:tabLst/>
              <a:defRPr lang="pt-BR" sz="1200" b="0" i="0" u="none" strike="noStrike" kern="1200" cap="none" spc="0" baseline="0">
                <a:solidFill>
                  <a:srgbClr val="000000"/>
                </a:solidFill>
                <a:uFillTx/>
                <a:latin typeface="Trebuchet MS" pitchFamily="34"/>
              </a:defRPr>
            </a:lvl5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Número de Slide 3"/>
          <p:cNvSpPr txBox="1">
            <a:spLocks noGrp="1"/>
          </p:cNvSpPr>
          <p:nvPr>
            <p:ph type="sldNum" sz="quarter" idx="8"/>
          </p:nvPr>
        </p:nvSpPr>
        <p:spPr>
          <a:xfrm>
            <a:off x="8779849" y="6573219"/>
            <a:ext cx="398586" cy="288922"/>
          </a:xfrm>
          <a:prstGeom prst="rect">
            <a:avLst/>
          </a:prstGeom>
          <a:noFill/>
          <a:ln>
            <a:noFill/>
          </a:ln>
        </p:spPr>
        <p:txBody>
          <a:bodyPr vert="horz" wrap="square" lIns="91440" tIns="45720" rIns="91440" bIns="45720" anchor="b" anchorCtr="1" compatLnSpc="1"/>
          <a:lstStyle>
            <a:lvl1pPr marL="0" marR="0" lvl="0" indent="0" algn="ctr" defTabSz="914400" rtl="0" fontAlgn="auto" hangingPunct="1">
              <a:lnSpc>
                <a:spcPct val="100000"/>
              </a:lnSpc>
              <a:spcBef>
                <a:spcPts val="0"/>
              </a:spcBef>
              <a:spcAft>
                <a:spcPts val="0"/>
              </a:spcAft>
              <a:buNone/>
              <a:tabLst/>
              <a:defRPr lang="pt-BR" sz="800" b="0" i="0" u="none" strike="noStrike" kern="1200" cap="none" spc="0" baseline="0">
                <a:solidFill>
                  <a:srgbClr val="000000"/>
                </a:solidFill>
                <a:uFillTx/>
                <a:latin typeface="Calibri" pitchFamily="34"/>
                <a:cs typeface="Arial"/>
              </a:defRPr>
            </a:lvl1pPr>
          </a:lstStyle>
          <a:p>
            <a:pPr lvl="0"/>
            <a:r>
              <a:rPr lang="pt-BR"/>
              <a:t>‹#›</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11" Type="http://schemas.openxmlformats.org/officeDocument/2006/relationships/image" Target="../media/image6.png"/><Relationship Id="rId5" Type="http://schemas.openxmlformats.org/officeDocument/2006/relationships/theme" Target="../theme/theme1.xml"/><Relationship Id="rId10"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026" name="Grupo 6"/>
          <p:cNvGrpSpPr>
            <a:grpSpLocks/>
          </p:cNvGrpSpPr>
          <p:nvPr/>
        </p:nvGrpSpPr>
        <p:grpSpPr bwMode="auto">
          <a:xfrm>
            <a:off x="0" y="-1062038"/>
            <a:ext cx="9253538" cy="8667751"/>
            <a:chOff x="0" y="-1062754"/>
            <a:chExt cx="9252520" cy="8668218"/>
          </a:xfrm>
        </p:grpSpPr>
        <p:grpSp>
          <p:nvGrpSpPr>
            <p:cNvPr id="1033" name="Grupo 5"/>
            <p:cNvGrpSpPr>
              <a:grpSpLocks/>
            </p:cNvGrpSpPr>
            <p:nvPr/>
          </p:nvGrpSpPr>
          <p:grpSpPr bwMode="auto">
            <a:xfrm>
              <a:off x="0" y="0"/>
              <a:ext cx="9252520" cy="7605464"/>
              <a:chOff x="0" y="0"/>
              <a:chExt cx="9252520" cy="7605464"/>
            </a:xfrm>
          </p:grpSpPr>
          <p:pic>
            <p:nvPicPr>
              <p:cNvPr id="1035" name="Picture 2" descr="P:\Clientes\Braskem\Desenvolvimento Sustentável\JPG\_IV\template_V3.jpg"/>
              <p:cNvPicPr>
                <a:picLocks noChangeAspect="1" noChangeArrowheads="1"/>
              </p:cNvPicPr>
              <p:nvPr/>
            </p:nvPicPr>
            <p:blipFill>
              <a:blip r:embed="rId6" cstate="print"/>
              <a:srcRect/>
              <a:stretch>
                <a:fillRect/>
              </a:stretch>
            </p:blipFill>
            <p:spPr bwMode="auto">
              <a:xfrm>
                <a:off x="0" y="0"/>
                <a:ext cx="9144000" cy="6858000"/>
              </a:xfrm>
              <a:prstGeom prst="rect">
                <a:avLst/>
              </a:prstGeom>
              <a:noFill/>
              <a:ln w="9525">
                <a:noFill/>
                <a:miter lim="800000"/>
                <a:headEnd/>
                <a:tailEnd/>
              </a:ln>
            </p:spPr>
          </p:pic>
          <p:pic>
            <p:nvPicPr>
              <p:cNvPr id="1036" name="Picture 7" descr="P:\Clientes\Braskem\Desenvolvimento Sustentável\PNG\template_V33.png"/>
              <p:cNvPicPr>
                <a:picLocks noChangeAspect="1" noChangeArrowheads="1"/>
              </p:cNvPicPr>
              <p:nvPr/>
            </p:nvPicPr>
            <p:blipFill>
              <a:blip r:embed="rId7" cstate="print"/>
              <a:srcRect/>
              <a:stretch>
                <a:fillRect/>
              </a:stretch>
            </p:blipFill>
            <p:spPr bwMode="auto">
              <a:xfrm>
                <a:off x="108520" y="747464"/>
                <a:ext cx="9144000" cy="6858000"/>
              </a:xfrm>
              <a:prstGeom prst="rect">
                <a:avLst/>
              </a:prstGeom>
              <a:noFill/>
              <a:ln w="9525">
                <a:noFill/>
                <a:miter lim="800000"/>
                <a:headEnd/>
                <a:tailEnd/>
              </a:ln>
            </p:spPr>
          </p:pic>
        </p:grpSp>
        <p:pic>
          <p:nvPicPr>
            <p:cNvPr id="1034" name="Picture 8" descr="P:\Clientes\Braskem\Desenvolvimento Sustentável\PNG\template_V32.png"/>
            <p:cNvPicPr>
              <a:picLocks noChangeAspect="1" noChangeArrowheads="1"/>
            </p:cNvPicPr>
            <p:nvPr/>
          </p:nvPicPr>
          <p:blipFill>
            <a:blip r:embed="rId8" cstate="print"/>
            <a:srcRect/>
            <a:stretch>
              <a:fillRect/>
            </a:stretch>
          </p:blipFill>
          <p:spPr bwMode="auto">
            <a:xfrm rot="-1613637">
              <a:off x="940575" y="-1062754"/>
              <a:ext cx="5893008" cy="4419756"/>
            </a:xfrm>
            <a:prstGeom prst="rect">
              <a:avLst/>
            </a:prstGeom>
            <a:noFill/>
            <a:ln w="9525">
              <a:noFill/>
              <a:miter lim="800000"/>
              <a:headEnd/>
              <a:tailEnd/>
            </a:ln>
          </p:spPr>
        </p:pic>
      </p:grpSp>
      <p:grpSp>
        <p:nvGrpSpPr>
          <p:cNvPr id="1027" name="Grupo 1"/>
          <p:cNvGrpSpPr>
            <a:grpSpLocks/>
          </p:cNvGrpSpPr>
          <p:nvPr/>
        </p:nvGrpSpPr>
        <p:grpSpPr bwMode="auto">
          <a:xfrm>
            <a:off x="0" y="0"/>
            <a:ext cx="9144000" cy="6858000"/>
            <a:chOff x="0" y="660"/>
            <a:chExt cx="9144611" cy="6857339"/>
          </a:xfrm>
        </p:grpSpPr>
        <p:pic>
          <p:nvPicPr>
            <p:cNvPr id="1029" name="Picture 2" descr="P:\Clientes\Braskem\Desenvolvimento Sustentável\PNG\_IV\template_azul.png"/>
            <p:cNvPicPr>
              <a:picLocks noChangeAspect="1" noChangeArrowheads="1"/>
            </p:cNvPicPr>
            <p:nvPr/>
          </p:nvPicPr>
          <p:blipFill>
            <a:blip r:embed="rId9" cstate="print"/>
            <a:srcRect b="95425"/>
            <a:stretch>
              <a:fillRect/>
            </a:stretch>
          </p:blipFill>
          <p:spPr bwMode="auto">
            <a:xfrm>
              <a:off x="0" y="660"/>
              <a:ext cx="9144611" cy="313666"/>
            </a:xfrm>
            <a:prstGeom prst="rect">
              <a:avLst/>
            </a:prstGeom>
            <a:noFill/>
            <a:ln w="9525">
              <a:noFill/>
              <a:miter lim="800000"/>
              <a:headEnd/>
              <a:tailEnd/>
            </a:ln>
          </p:spPr>
        </p:pic>
        <p:sp>
          <p:nvSpPr>
            <p:cNvPr id="20" name="Retângulo 19"/>
            <p:cNvSpPr/>
            <p:nvPr/>
          </p:nvSpPr>
          <p:spPr bwMode="auto">
            <a:xfrm>
              <a:off x="0" y="1357842"/>
              <a:ext cx="9144611" cy="5500157"/>
            </a:xfrm>
            <a:prstGeom prst="rect">
              <a:avLst/>
            </a:prstGeom>
            <a:solidFill>
              <a:srgbClr val="FFFFFF">
                <a:alpha val="50196"/>
              </a:srgbClr>
            </a:solidFill>
            <a:ln>
              <a:no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a:lstStyle/>
            <a:p>
              <a:pPr marL="342900" indent="-342900">
                <a:spcBef>
                  <a:spcPct val="20000"/>
                </a:spcBef>
                <a:buClr>
                  <a:srgbClr val="003366"/>
                </a:buClr>
                <a:buFont typeface="Wingdings" pitchFamily="2" charset="2"/>
                <a:buNone/>
                <a:defRPr/>
              </a:pPr>
              <a:endParaRPr lang="pt-BR" baseline="-25000">
                <a:solidFill>
                  <a:srgbClr val="333333"/>
                </a:solidFill>
                <a:ea typeface="ＭＳ Ｐゴシック" pitchFamily="1" charset="-128"/>
              </a:endParaRPr>
            </a:p>
          </p:txBody>
        </p:sp>
        <p:sp>
          <p:nvSpPr>
            <p:cNvPr id="1031" name="Retângulo 15"/>
            <p:cNvSpPr>
              <a:spLocks noChangeArrowheads="1"/>
            </p:cNvSpPr>
            <p:nvPr/>
          </p:nvSpPr>
          <p:spPr bwMode="auto">
            <a:xfrm>
              <a:off x="34927" y="1649914"/>
              <a:ext cx="4518327" cy="341279"/>
            </a:xfrm>
            <a:prstGeom prst="rect">
              <a:avLst/>
            </a:prstGeom>
            <a:noFill/>
            <a:ln w="9525">
              <a:noFill/>
              <a:miter lim="800000"/>
              <a:headEnd/>
              <a:tailEnd/>
            </a:ln>
          </p:spPr>
          <p:txBody>
            <a:bodyPr>
              <a:spAutoFit/>
            </a:bodyPr>
            <a:lstStyle/>
            <a:p>
              <a:pPr>
                <a:lnSpc>
                  <a:spcPct val="90000"/>
                </a:lnSpc>
                <a:spcBef>
                  <a:spcPts val="1200"/>
                </a:spcBef>
                <a:defRPr/>
              </a:pPr>
              <a:endParaRPr lang="pt-BR" b="1" i="1">
                <a:solidFill>
                  <a:srgbClr val="CB561C"/>
                </a:solidFill>
              </a:endParaRPr>
            </a:p>
          </p:txBody>
        </p:sp>
        <p:pic>
          <p:nvPicPr>
            <p:cNvPr id="1032" name="Picture 22" descr="P:\Clientes\Braskem\Desenvolvimento Sustentável\PNG\template_V3_logo.png"/>
            <p:cNvPicPr>
              <a:picLocks noChangeAspect="1" noChangeArrowheads="1"/>
            </p:cNvPicPr>
            <p:nvPr/>
          </p:nvPicPr>
          <p:blipFill>
            <a:blip r:embed="rId10" cstate="print"/>
            <a:srcRect l="88437" t="93472"/>
            <a:stretch>
              <a:fillRect/>
            </a:stretch>
          </p:blipFill>
          <p:spPr bwMode="auto">
            <a:xfrm>
              <a:off x="8086724" y="6410324"/>
              <a:ext cx="1057275" cy="447675"/>
            </a:xfrm>
            <a:prstGeom prst="rect">
              <a:avLst/>
            </a:prstGeom>
            <a:noFill/>
            <a:ln w="9525">
              <a:noFill/>
              <a:miter lim="800000"/>
              <a:headEnd/>
              <a:tailEnd/>
            </a:ln>
          </p:spPr>
        </p:pic>
      </p:grpSp>
      <p:pic>
        <p:nvPicPr>
          <p:cNvPr id="1028" name="Picture 9" descr="P:\Clientes\Braskem\Desenvolvimento Sustentável\PNG\template_V3.png"/>
          <p:cNvPicPr>
            <a:picLocks noChangeAspect="1" noChangeArrowheads="1"/>
          </p:cNvPicPr>
          <p:nvPr/>
        </p:nvPicPr>
        <p:blipFill>
          <a:blip r:embed="rId11" cstate="print"/>
          <a:srcRect/>
          <a:stretch>
            <a:fillRect/>
          </a:stretch>
        </p:blipFill>
        <p:spPr bwMode="auto">
          <a:xfrm rot="268810">
            <a:off x="2989263" y="2141538"/>
            <a:ext cx="6275387" cy="4705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0.xml"/><Relationship Id="rId5" Type="http://schemas.openxmlformats.org/officeDocument/2006/relationships/slideLayout" Target="../slideLayouts/slideLayout3.xml"/><Relationship Id="rId4" Type="http://schemas.openxmlformats.org/officeDocument/2006/relationships/tags" Target="../tags/tag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m 2" descr="PPT01_english .jpg"/>
          <p:cNvPicPr>
            <a:picLocks noChangeAspect="1"/>
          </p:cNvPicPr>
          <p:nvPr/>
        </p:nvPicPr>
        <p:blipFill>
          <a:blip r:embed="rId3" cstate="print"/>
          <a:srcRect/>
          <a:stretch>
            <a:fillRect/>
          </a:stretch>
        </p:blipFill>
        <p:spPr>
          <a:xfrm>
            <a:off x="0" y="0"/>
            <a:ext cx="9144000" cy="6858000"/>
          </a:xfrm>
          <a:prstGeom prst="rect">
            <a:avLst/>
          </a:prstGeom>
          <a:noFill/>
          <a:ln>
            <a:noFill/>
          </a:ln>
        </p:spPr>
      </p:pic>
      <p:sp>
        <p:nvSpPr>
          <p:cNvPr id="3" name="Retângulo 2"/>
          <p:cNvSpPr/>
          <p:nvPr/>
        </p:nvSpPr>
        <p:spPr>
          <a:xfrm>
            <a:off x="5458623" y="1705000"/>
            <a:ext cx="2831609" cy="1231106"/>
          </a:xfrm>
          <a:prstGeom prst="rect">
            <a:avLst/>
          </a:prstGeom>
        </p:spPr>
        <p:txBody>
          <a:bodyPr wrap="none">
            <a:spAutoFit/>
          </a:bodyPr>
          <a:lstStyle/>
          <a:p>
            <a:pPr algn="ctr">
              <a:spcBef>
                <a:spcPts val="1200"/>
              </a:spcBef>
            </a:pPr>
            <a:r>
              <a:rPr lang="en-US" sz="3200" b="1" dirty="0" smtClean="0">
                <a:solidFill>
                  <a:schemeClr val="bg1"/>
                </a:solidFill>
              </a:rPr>
              <a:t>Conference Call</a:t>
            </a:r>
          </a:p>
          <a:p>
            <a:pPr algn="ctr">
              <a:spcBef>
                <a:spcPts val="1200"/>
              </a:spcBef>
            </a:pPr>
            <a:r>
              <a:rPr lang="en-US" sz="3200" b="1" dirty="0" smtClean="0">
                <a:solidFill>
                  <a:schemeClr val="bg1"/>
                </a:solidFill>
              </a:rPr>
              <a:t>2Q12</a:t>
            </a:r>
            <a:endParaRPr lang="en-US" sz="3200" b="1" dirty="0">
              <a:solidFill>
                <a:schemeClr val="bg1"/>
              </a:solidFill>
            </a:endParaRPr>
          </a:p>
        </p:txBody>
      </p:sp>
      <p:sp>
        <p:nvSpPr>
          <p:cNvPr id="4" name="Retângulo 3"/>
          <p:cNvSpPr/>
          <p:nvPr/>
        </p:nvSpPr>
        <p:spPr>
          <a:xfrm>
            <a:off x="5945018" y="5589240"/>
            <a:ext cx="2095510" cy="400110"/>
          </a:xfrm>
          <a:prstGeom prst="rect">
            <a:avLst/>
          </a:prstGeom>
        </p:spPr>
        <p:txBody>
          <a:bodyPr wrap="none">
            <a:spAutoFit/>
          </a:bodyPr>
          <a:lstStyle/>
          <a:p>
            <a:pPr algn="ctr"/>
            <a:r>
              <a:rPr lang="en-US" sz="2000" b="1" dirty="0" smtClean="0">
                <a:solidFill>
                  <a:schemeClr val="bg1"/>
                </a:solidFill>
              </a:rPr>
              <a:t>Investor Relations</a:t>
            </a:r>
          </a:p>
        </p:txBody>
      </p:sp>
      <p:sp>
        <p:nvSpPr>
          <p:cNvPr id="6" name="Retângulo 5"/>
          <p:cNvSpPr/>
          <p:nvPr/>
        </p:nvSpPr>
        <p:spPr>
          <a:xfrm>
            <a:off x="5469984" y="5987475"/>
            <a:ext cx="3045577" cy="400110"/>
          </a:xfrm>
          <a:prstGeom prst="rect">
            <a:avLst/>
          </a:prstGeom>
        </p:spPr>
        <p:txBody>
          <a:bodyPr wrap="none">
            <a:spAutoFit/>
          </a:bodyPr>
          <a:lstStyle/>
          <a:p>
            <a:pPr algn="ctr"/>
            <a:r>
              <a:rPr lang="en-US" sz="2000" b="1" dirty="0" smtClean="0">
                <a:solidFill>
                  <a:schemeClr val="bg1"/>
                </a:solidFill>
              </a:rPr>
              <a:t>São Paulo, August 14, 2012</a:t>
            </a:r>
            <a:endParaRPr lang="en-US" b="1" dirty="0">
              <a:solidFill>
                <a:schemeClr val="bg1"/>
              </a:solidFill>
            </a:endParaRPr>
          </a:p>
        </p:txBody>
      </p:sp>
      <p:sp>
        <p:nvSpPr>
          <p:cNvPr id="7" name="Rectangle 3"/>
          <p:cNvSpPr>
            <a:spLocks noChangeArrowheads="1"/>
          </p:cNvSpPr>
          <p:nvPr/>
        </p:nvSpPr>
        <p:spPr bwMode="auto">
          <a:xfrm>
            <a:off x="0" y="6392863"/>
            <a:ext cx="9144000" cy="465137"/>
          </a:xfrm>
          <a:prstGeom prst="rect">
            <a:avLst/>
          </a:prstGeom>
          <a:solidFill>
            <a:schemeClr val="bg1"/>
          </a:solidFill>
          <a:ln w="9525">
            <a:noFill/>
            <a:miter lim="800000"/>
            <a:headEnd/>
            <a:tailEnd/>
          </a:ln>
        </p:spPr>
        <p:txBody>
          <a:bodyPr wrap="none" anchor="ctr"/>
          <a:lstStyle/>
          <a:p>
            <a:pPr algn="ctr" eaLnBrk="0" hangingPunct="0"/>
            <a:endParaRPr lang="pt-BR" dirty="0">
              <a:solidFill>
                <a:srgbClr val="000000"/>
              </a:solidFill>
            </a:endParaRPr>
          </a:p>
        </p:txBody>
      </p:sp>
      <p:pic>
        <p:nvPicPr>
          <p:cNvPr id="8" name="Picture 4"/>
          <p:cNvPicPr>
            <a:picLocks noChangeAspect="1" noChangeArrowheads="1"/>
          </p:cNvPicPr>
          <p:nvPr/>
        </p:nvPicPr>
        <p:blipFill>
          <a:blip r:embed="rId4" cstate="print"/>
          <a:srcRect/>
          <a:stretch>
            <a:fillRect/>
          </a:stretch>
        </p:blipFill>
        <p:spPr bwMode="auto">
          <a:xfrm>
            <a:off x="971550" y="6454775"/>
            <a:ext cx="352425" cy="366713"/>
          </a:xfrm>
          <a:prstGeom prst="rect">
            <a:avLst/>
          </a:prstGeom>
          <a:noFill/>
          <a:ln w="9525">
            <a:noFill/>
            <a:miter lim="800000"/>
            <a:headEnd/>
            <a:tailEnd/>
          </a:ln>
        </p:spPr>
      </p:pic>
      <p:pic>
        <p:nvPicPr>
          <p:cNvPr id="9" name="Picture 5"/>
          <p:cNvPicPr>
            <a:picLocks noChangeAspect="1" noChangeArrowheads="1"/>
          </p:cNvPicPr>
          <p:nvPr/>
        </p:nvPicPr>
        <p:blipFill>
          <a:blip r:embed="rId5" cstate="print"/>
          <a:srcRect/>
          <a:stretch>
            <a:fillRect/>
          </a:stretch>
        </p:blipFill>
        <p:spPr bwMode="auto">
          <a:xfrm>
            <a:off x="88900" y="6446838"/>
            <a:ext cx="676275" cy="379412"/>
          </a:xfrm>
          <a:prstGeom prst="rect">
            <a:avLst/>
          </a:prstGeom>
          <a:noFill/>
          <a:ln w="9525">
            <a:noFill/>
            <a:miter lim="800000"/>
            <a:headEnd/>
            <a:tailEnd/>
          </a:ln>
        </p:spPr>
      </p:pic>
      <p:pic>
        <p:nvPicPr>
          <p:cNvPr id="10" name="Picture 8"/>
          <p:cNvPicPr>
            <a:picLocks noChangeAspect="1" noChangeArrowheads="1"/>
          </p:cNvPicPr>
          <p:nvPr/>
        </p:nvPicPr>
        <p:blipFill>
          <a:blip r:embed="rId6" cstate="print"/>
          <a:srcRect/>
          <a:stretch>
            <a:fillRect/>
          </a:stretch>
        </p:blipFill>
        <p:spPr bwMode="auto">
          <a:xfrm>
            <a:off x="1476375" y="6429375"/>
            <a:ext cx="857250" cy="412750"/>
          </a:xfrm>
          <a:prstGeom prst="rect">
            <a:avLst/>
          </a:prstGeom>
          <a:noFill/>
          <a:ln w="9525" algn="ctr">
            <a:noFill/>
            <a:miter lim="800000"/>
            <a:headEnd/>
            <a:tailEnd/>
          </a:ln>
        </p:spPr>
      </p:pic>
      <p:pic>
        <p:nvPicPr>
          <p:cNvPr id="11" name="Picture 2"/>
          <p:cNvPicPr>
            <a:picLocks noChangeAspect="1" noChangeArrowheads="1"/>
          </p:cNvPicPr>
          <p:nvPr/>
        </p:nvPicPr>
        <p:blipFill>
          <a:blip r:embed="rId7" cstate="print"/>
          <a:srcRect/>
          <a:stretch>
            <a:fillRect/>
          </a:stretch>
        </p:blipFill>
        <p:spPr bwMode="auto">
          <a:xfrm>
            <a:off x="2411760" y="6461331"/>
            <a:ext cx="1515164" cy="35204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
          <p:cNvSpPr>
            <a:spLocks noChangeArrowheads="1"/>
          </p:cNvSpPr>
          <p:nvPr/>
        </p:nvSpPr>
        <p:spPr bwMode="auto">
          <a:xfrm>
            <a:off x="7052568" y="2313831"/>
            <a:ext cx="1839912" cy="4499719"/>
          </a:xfrm>
          <a:prstGeom prst="upArrow">
            <a:avLst>
              <a:gd name="adj1" fmla="val 80120"/>
              <a:gd name="adj2" fmla="val 16926"/>
            </a:avLst>
          </a:prstGeom>
          <a:solidFill>
            <a:srgbClr val="EAEAEA"/>
          </a:solidFill>
          <a:ln w="9525">
            <a:noFill/>
            <a:miter lim="800000"/>
            <a:headEnd/>
            <a:tailEnd/>
          </a:ln>
        </p:spPr>
        <p:txBody>
          <a:bodyPr wrap="none" anchor="ctr"/>
          <a:lstStyle/>
          <a:p>
            <a:endParaRPr lang="pt-BR">
              <a:solidFill>
                <a:srgbClr val="000000"/>
              </a:solidFill>
            </a:endParaRPr>
          </a:p>
        </p:txBody>
      </p:sp>
      <p:sp>
        <p:nvSpPr>
          <p:cNvPr id="22531" name="Título 23"/>
          <p:cNvSpPr txBox="1">
            <a:spLocks/>
          </p:cNvSpPr>
          <p:nvPr/>
        </p:nvSpPr>
        <p:spPr bwMode="auto">
          <a:xfrm>
            <a:off x="252413" y="63500"/>
            <a:ext cx="8572500" cy="936625"/>
          </a:xfrm>
          <a:prstGeom prst="rect">
            <a:avLst/>
          </a:prstGeom>
          <a:noFill/>
          <a:ln w="12700">
            <a:noFill/>
            <a:miter lim="800000"/>
            <a:headEnd/>
            <a:tailEnd/>
          </a:ln>
        </p:spPr>
        <p:txBody>
          <a:bodyPr lIns="53215" tIns="53215" rIns="95788" bIns="53215" anchor="ctr"/>
          <a:lstStyle/>
          <a:p>
            <a:pPr eaLnBrk="0" hangingPunct="0"/>
            <a:endParaRPr lang="en-US">
              <a:solidFill>
                <a:srgbClr val="FFFFFF"/>
              </a:solidFill>
              <a:ea typeface="ヒラギノ角ゴ Pro W3"/>
              <a:cs typeface="ヒラギノ角ゴ Pro W3"/>
              <a:sym typeface="Arial" pitchFamily="34" charset="0"/>
            </a:endParaRPr>
          </a:p>
        </p:txBody>
      </p:sp>
      <p:sp>
        <p:nvSpPr>
          <p:cNvPr id="16" name="Título 15"/>
          <p:cNvSpPr>
            <a:spLocks noGrp="1"/>
          </p:cNvSpPr>
          <p:nvPr>
            <p:ph type="ctrTitle"/>
          </p:nvPr>
        </p:nvSpPr>
        <p:spPr>
          <a:xfrm>
            <a:off x="179388" y="296863"/>
            <a:ext cx="8755062" cy="369887"/>
          </a:xfrm>
        </p:spPr>
        <p:txBody>
          <a:bodyPr/>
          <a:lstStyle/>
          <a:p>
            <a:pPr>
              <a:defRPr/>
            </a:pPr>
            <a:r>
              <a:rPr lang="pt-BR" dirty="0" smtClean="0"/>
              <a:t>2H12 Outlook</a:t>
            </a:r>
            <a:endParaRPr lang="pt-BR" dirty="0"/>
          </a:p>
        </p:txBody>
      </p:sp>
      <p:sp>
        <p:nvSpPr>
          <p:cNvPr id="22538" name="AutoShape 5"/>
          <p:cNvSpPr>
            <a:spLocks noChangeArrowheads="1"/>
          </p:cNvSpPr>
          <p:nvPr/>
        </p:nvSpPr>
        <p:spPr bwMode="auto">
          <a:xfrm rot="10800000">
            <a:off x="46286" y="1100361"/>
            <a:ext cx="1839912" cy="2787206"/>
          </a:xfrm>
          <a:prstGeom prst="upArrow">
            <a:avLst>
              <a:gd name="adj1" fmla="val 80120"/>
              <a:gd name="adj2" fmla="val 16926"/>
            </a:avLst>
          </a:prstGeom>
          <a:solidFill>
            <a:srgbClr val="EAEAEA"/>
          </a:solidFill>
          <a:ln w="9525">
            <a:noFill/>
            <a:miter lim="800000"/>
            <a:headEnd/>
            <a:tailEnd/>
          </a:ln>
        </p:spPr>
        <p:txBody>
          <a:bodyPr wrap="none" anchor="ctr"/>
          <a:lstStyle/>
          <a:p>
            <a:endParaRPr lang="pt-BR">
              <a:solidFill>
                <a:srgbClr val="000000"/>
              </a:solidFill>
            </a:endParaRPr>
          </a:p>
        </p:txBody>
      </p:sp>
      <p:sp>
        <p:nvSpPr>
          <p:cNvPr id="22539" name="McK Measure"/>
          <p:cNvSpPr>
            <a:spLocks noChangeArrowheads="1"/>
          </p:cNvSpPr>
          <p:nvPr>
            <p:custDataLst>
              <p:tags r:id="rId1"/>
            </p:custDataLst>
          </p:nvPr>
        </p:nvSpPr>
        <p:spPr bwMode="gray">
          <a:xfrm>
            <a:off x="398711" y="1167039"/>
            <a:ext cx="3095625" cy="215444"/>
          </a:xfrm>
          <a:prstGeom prst="rect">
            <a:avLst/>
          </a:prstGeom>
          <a:noFill/>
          <a:ln w="9525" algn="ctr">
            <a:noFill/>
            <a:miter lim="800000"/>
            <a:headEnd/>
            <a:tailEnd/>
          </a:ln>
        </p:spPr>
        <p:txBody>
          <a:bodyPr lIns="0" tIns="0" rIns="0" bIns="0">
            <a:spAutoFit/>
          </a:bodyPr>
          <a:lstStyle/>
          <a:p>
            <a:pPr defTabSz="912813"/>
            <a:r>
              <a:rPr lang="en-US" sz="1400" b="1" u="sng" smtClean="0">
                <a:solidFill>
                  <a:srgbClr val="000000"/>
                </a:solidFill>
                <a:latin typeface="Tahoma" pitchFamily="34" charset="0"/>
              </a:rPr>
              <a:t>Points of Concern</a:t>
            </a:r>
          </a:p>
        </p:txBody>
      </p:sp>
      <p:sp>
        <p:nvSpPr>
          <p:cNvPr id="22540" name="Rectangle 7"/>
          <p:cNvSpPr>
            <a:spLocks noChangeArrowheads="1"/>
          </p:cNvSpPr>
          <p:nvPr>
            <p:custDataLst>
              <p:tags r:id="rId2"/>
            </p:custDataLst>
          </p:nvPr>
        </p:nvSpPr>
        <p:spPr bwMode="auto">
          <a:xfrm>
            <a:off x="393948" y="1465489"/>
            <a:ext cx="5186164" cy="1303434"/>
          </a:xfrm>
          <a:prstGeom prst="rect">
            <a:avLst/>
          </a:prstGeom>
          <a:noFill/>
          <a:ln w="9525">
            <a:noFill/>
            <a:miter lim="800000"/>
            <a:headEnd/>
            <a:tailEnd/>
          </a:ln>
        </p:spPr>
        <p:txBody>
          <a:bodyPr wrap="square" lIns="0" tIns="0" rIns="0" bIns="0">
            <a:spAutoFit/>
          </a:bodyPr>
          <a:lstStyle/>
          <a:p>
            <a:pPr marL="185738" indent="-185738">
              <a:spcBef>
                <a:spcPct val="35000"/>
              </a:spcBef>
              <a:buFont typeface="Wingdings" pitchFamily="2" charset="2"/>
              <a:buChar char="§"/>
            </a:pPr>
            <a:r>
              <a:rPr lang="en-US" sz="1400" dirty="0" smtClean="0">
                <a:solidFill>
                  <a:srgbClr val="003366"/>
                </a:solidFill>
                <a:latin typeface="Trebuchet MS" pitchFamily="34" charset="0"/>
                <a:ea typeface="ＭＳ Ｐゴシック" pitchFamily="34" charset="-128"/>
              </a:rPr>
              <a:t>Macroeconomic environment still marked by high volatility</a:t>
            </a:r>
          </a:p>
          <a:p>
            <a:pPr marL="185738" indent="-185738">
              <a:spcBef>
                <a:spcPct val="35000"/>
              </a:spcBef>
              <a:buFont typeface="Wingdings" pitchFamily="2" charset="2"/>
              <a:buChar char="§"/>
            </a:pPr>
            <a:r>
              <a:rPr lang="en-US" sz="1400" dirty="0" smtClean="0">
                <a:solidFill>
                  <a:srgbClr val="003366"/>
                </a:solidFill>
                <a:latin typeface="Trebuchet MS" pitchFamily="34" charset="0"/>
                <a:ea typeface="ＭＳ Ｐゴシック" pitchFamily="34" charset="-128"/>
              </a:rPr>
              <a:t>Management of European sovereign debt crisis and risk of systemic crisis </a:t>
            </a:r>
            <a:r>
              <a:rPr lang="pt-BR" sz="1400" dirty="0" smtClean="0">
                <a:solidFill>
                  <a:srgbClr val="003366"/>
                </a:solidFill>
                <a:latin typeface="Trebuchet MS" pitchFamily="34" charset="0"/>
                <a:ea typeface="ＭＳ Ｐゴシック" pitchFamily="34" charset="-128"/>
                <a:sym typeface="Wingdings 3"/>
              </a:rPr>
              <a:t> </a:t>
            </a:r>
            <a:r>
              <a:rPr lang="en-US" sz="1400" dirty="0" smtClean="0">
                <a:solidFill>
                  <a:srgbClr val="003366"/>
                </a:solidFill>
                <a:latin typeface="Trebuchet MS" pitchFamily="34" charset="0"/>
                <a:ea typeface="ＭＳ Ｐゴシック" pitchFamily="34" charset="-128"/>
              </a:rPr>
              <a:t>impact on world economic growth </a:t>
            </a:r>
            <a:endParaRPr lang="pt-BR" sz="1400" dirty="0" smtClean="0">
              <a:solidFill>
                <a:srgbClr val="003366"/>
              </a:solidFill>
              <a:latin typeface="Trebuchet MS" pitchFamily="34" charset="0"/>
              <a:ea typeface="ＭＳ Ｐゴシック" pitchFamily="34" charset="-128"/>
            </a:endParaRPr>
          </a:p>
          <a:p>
            <a:pPr marL="185738" indent="-185738">
              <a:spcBef>
                <a:spcPct val="35000"/>
              </a:spcBef>
              <a:buFont typeface="Wingdings" pitchFamily="2" charset="2"/>
              <a:buChar char="§"/>
            </a:pPr>
            <a:r>
              <a:rPr lang="en-US" sz="1400" dirty="0" smtClean="0">
                <a:solidFill>
                  <a:srgbClr val="003366"/>
                </a:solidFill>
                <a:latin typeface="Trebuchet MS" pitchFamily="34" charset="0"/>
                <a:ea typeface="ＭＳ Ｐゴシック" pitchFamily="34" charset="-128"/>
              </a:rPr>
              <a:t>Performance of Brazilian and Chinese economies</a:t>
            </a:r>
          </a:p>
          <a:p>
            <a:pPr marL="185738" indent="-185738">
              <a:spcBef>
                <a:spcPct val="35000"/>
              </a:spcBef>
              <a:buFont typeface="Wingdings" pitchFamily="2" charset="2"/>
              <a:buChar char="§"/>
            </a:pPr>
            <a:endParaRPr lang="pt-BR" sz="1400" dirty="0" smtClean="0">
              <a:solidFill>
                <a:srgbClr val="003366"/>
              </a:solidFill>
              <a:latin typeface="Trebuchet MS" pitchFamily="34" charset="0"/>
              <a:ea typeface="ＭＳ Ｐゴシック" pitchFamily="34" charset="-128"/>
            </a:endParaRPr>
          </a:p>
        </p:txBody>
      </p:sp>
      <p:sp>
        <p:nvSpPr>
          <p:cNvPr id="22541" name="McK Measure"/>
          <p:cNvSpPr>
            <a:spLocks noChangeArrowheads="1"/>
          </p:cNvSpPr>
          <p:nvPr>
            <p:custDataLst>
              <p:tags r:id="rId3"/>
            </p:custDataLst>
          </p:nvPr>
        </p:nvSpPr>
        <p:spPr bwMode="gray">
          <a:xfrm>
            <a:off x="5640759" y="3145379"/>
            <a:ext cx="3095625" cy="215900"/>
          </a:xfrm>
          <a:prstGeom prst="rect">
            <a:avLst/>
          </a:prstGeom>
          <a:noFill/>
          <a:ln w="9525" algn="ctr">
            <a:noFill/>
            <a:miter lim="800000"/>
            <a:headEnd/>
            <a:tailEnd/>
          </a:ln>
        </p:spPr>
        <p:txBody>
          <a:bodyPr lIns="0" tIns="0" rIns="0" bIns="0">
            <a:spAutoFit/>
          </a:bodyPr>
          <a:lstStyle/>
          <a:p>
            <a:pPr algn="r" defTabSz="912813"/>
            <a:r>
              <a:rPr lang="en-US" sz="1400" b="1" u="sng" smtClean="0">
                <a:solidFill>
                  <a:srgbClr val="000000"/>
                </a:solidFill>
                <a:latin typeface="Tahoma" pitchFamily="34" charset="0"/>
              </a:rPr>
              <a:t>Potential Positive Factors</a:t>
            </a:r>
          </a:p>
        </p:txBody>
      </p:sp>
      <p:sp>
        <p:nvSpPr>
          <p:cNvPr id="22542" name="Rectangle 7"/>
          <p:cNvSpPr>
            <a:spLocks noChangeArrowheads="1"/>
          </p:cNvSpPr>
          <p:nvPr>
            <p:custDataLst>
              <p:tags r:id="rId4"/>
            </p:custDataLst>
          </p:nvPr>
        </p:nvSpPr>
        <p:spPr bwMode="auto">
          <a:xfrm>
            <a:off x="4671888" y="3541631"/>
            <a:ext cx="4068960" cy="3087768"/>
          </a:xfrm>
          <a:prstGeom prst="rect">
            <a:avLst/>
          </a:prstGeom>
          <a:noFill/>
          <a:ln w="9525">
            <a:noFill/>
            <a:miter lim="800000"/>
            <a:headEnd/>
            <a:tailEnd/>
          </a:ln>
        </p:spPr>
        <p:txBody>
          <a:bodyPr wrap="square" lIns="0" tIns="0" rIns="0" bIns="0">
            <a:spAutoFit/>
          </a:bodyPr>
          <a:lstStyle/>
          <a:p>
            <a:pPr marL="185738" indent="-185738" algn="just">
              <a:spcBef>
                <a:spcPct val="35000"/>
              </a:spcBef>
              <a:buFont typeface="Wingdings" pitchFamily="2" charset="2"/>
              <a:buChar char="§"/>
            </a:pPr>
            <a:r>
              <a:rPr lang="en-US" sz="1400" smtClean="0">
                <a:solidFill>
                  <a:srgbClr val="003366"/>
                </a:solidFill>
                <a:latin typeface="Trebuchet MS" pitchFamily="34" charset="0"/>
              </a:rPr>
              <a:t>Growth in emerging countries compared to 1H12, even if only moderate</a:t>
            </a:r>
          </a:p>
          <a:p>
            <a:pPr marL="447675" lvl="1" indent="-180975" algn="just">
              <a:spcBef>
                <a:spcPct val="35000"/>
              </a:spcBef>
              <a:buFont typeface="Aharoni" pitchFamily="2" charset="-79"/>
              <a:buChar char="-"/>
            </a:pPr>
            <a:r>
              <a:rPr lang="en-US" sz="1300" smtClean="0">
                <a:solidFill>
                  <a:srgbClr val="003366"/>
                </a:solidFill>
                <a:latin typeface="Trebuchet MS" pitchFamily="34" charset="0"/>
              </a:rPr>
              <a:t>Increased demand for higher-value products </a:t>
            </a:r>
            <a:r>
              <a:rPr lang="en-US" sz="1300" smtClean="0">
                <a:solidFill>
                  <a:srgbClr val="003366"/>
                </a:solidFill>
                <a:latin typeface="Trebuchet MS" pitchFamily="34" charset="0"/>
                <a:sym typeface="Wingdings 3" pitchFamily="18" charset="2"/>
              </a:rPr>
              <a:t> plastics</a:t>
            </a:r>
            <a:endParaRPr lang="en-US" sz="1300" smtClean="0">
              <a:solidFill>
                <a:srgbClr val="003366"/>
              </a:solidFill>
              <a:latin typeface="Trebuchet MS" pitchFamily="34" charset="0"/>
            </a:endParaRPr>
          </a:p>
          <a:p>
            <a:pPr marL="185738" indent="-185738" algn="just">
              <a:spcBef>
                <a:spcPct val="35000"/>
              </a:spcBef>
              <a:buFont typeface="Wingdings" pitchFamily="2" charset="2"/>
              <a:buChar char="§"/>
            </a:pPr>
            <a:r>
              <a:rPr lang="en-US" sz="1400" smtClean="0">
                <a:solidFill>
                  <a:srgbClr val="003366"/>
                </a:solidFill>
                <a:latin typeface="Trebuchet MS" pitchFamily="34" charset="0"/>
                <a:ea typeface="ＭＳ Ｐゴシック" pitchFamily="34" charset="-128"/>
              </a:rPr>
              <a:t>Brazilian Government committed to strengthening industry and stimulating growth</a:t>
            </a:r>
          </a:p>
          <a:p>
            <a:pPr marL="447675" lvl="1" indent="-180975" algn="just">
              <a:spcBef>
                <a:spcPct val="35000"/>
              </a:spcBef>
              <a:buFont typeface="Aharoni" pitchFamily="2" charset="-79"/>
              <a:buChar char="-"/>
            </a:pPr>
            <a:r>
              <a:rPr lang="en-US" sz="1300" smtClean="0">
                <a:solidFill>
                  <a:srgbClr val="003366"/>
                </a:solidFill>
                <a:latin typeface="Trebuchet MS" pitchFamily="34" charset="0"/>
                <a:ea typeface="ＭＳ Ｐゴシック" pitchFamily="34" charset="-128"/>
              </a:rPr>
              <a:t>Plano Brasil Maior (Brasil Maior Plan)</a:t>
            </a:r>
          </a:p>
          <a:p>
            <a:pPr marL="447675" lvl="1" indent="-180975" algn="just">
              <a:spcBef>
                <a:spcPct val="35000"/>
              </a:spcBef>
              <a:buFont typeface="Aharoni" pitchFamily="2" charset="-79"/>
              <a:buChar char="-"/>
            </a:pPr>
            <a:r>
              <a:rPr lang="en-US" sz="1300" smtClean="0">
                <a:solidFill>
                  <a:srgbClr val="003366"/>
                </a:solidFill>
                <a:latin typeface="Trebuchet MS" pitchFamily="34" charset="0"/>
                <a:ea typeface="ＭＳ Ｐゴシック" pitchFamily="34" charset="-128"/>
              </a:rPr>
              <a:t>Solution for combating tax incentives at ports (PRS72)</a:t>
            </a:r>
          </a:p>
          <a:p>
            <a:pPr marL="447675" lvl="1" indent="-180975" algn="just">
              <a:spcBef>
                <a:spcPct val="35000"/>
              </a:spcBef>
              <a:buFont typeface="Aharoni" pitchFamily="2" charset="-79"/>
              <a:buChar char="-"/>
            </a:pPr>
            <a:r>
              <a:rPr lang="en-US" sz="1300" smtClean="0">
                <a:solidFill>
                  <a:srgbClr val="003366"/>
                </a:solidFill>
                <a:latin typeface="Trebuchet MS" pitchFamily="34" charset="0"/>
                <a:ea typeface="ＭＳ Ｐゴシック" pitchFamily="34" charset="-128"/>
              </a:rPr>
              <a:t>Measures to control excessive appreciation in the BRL</a:t>
            </a:r>
          </a:p>
          <a:p>
            <a:pPr marL="447675" lvl="1" indent="-180975" algn="just">
              <a:spcBef>
                <a:spcPct val="35000"/>
              </a:spcBef>
              <a:buFont typeface="Aharoni" pitchFamily="2" charset="-79"/>
              <a:buChar char="-"/>
            </a:pPr>
            <a:r>
              <a:rPr lang="en-US" sz="1300" smtClean="0">
                <a:solidFill>
                  <a:srgbClr val="003366"/>
                </a:solidFill>
                <a:latin typeface="Trebuchet MS" pitchFamily="34" charset="0"/>
                <a:ea typeface="ＭＳ Ｐゴシック" pitchFamily="34" charset="-128"/>
              </a:rPr>
              <a:t>Transfers for use in low-interest loans for investments in the industrial sector</a:t>
            </a:r>
          </a:p>
        </p:txBody>
      </p:sp>
      <p:sp>
        <p:nvSpPr>
          <p:cNvPr id="14"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10</a:t>
            </a:fld>
            <a:endParaRPr lang="pt-BR" sz="800" dirty="0" smtClean="0">
              <a:solidFill>
                <a:schemeClr val="bg1">
                  <a:lumMod val="50000"/>
                </a:schemeClr>
              </a:solidFill>
              <a:latin typeface="Calibri" pitchFamily="34" charset="0"/>
              <a:cs typeface="Calibri" pitchFamily="34" charset="0"/>
            </a:endParaRPr>
          </a:p>
        </p:txBody>
      </p:sp>
      <p:sp>
        <p:nvSpPr>
          <p:cNvPr id="11" name="Text Box 36"/>
          <p:cNvSpPr txBox="1">
            <a:spLocks noChangeArrowheads="1"/>
          </p:cNvSpPr>
          <p:nvPr/>
        </p:nvSpPr>
        <p:spPr bwMode="auto">
          <a:xfrm>
            <a:off x="4763" y="6632575"/>
            <a:ext cx="2449512" cy="230832"/>
          </a:xfrm>
          <a:prstGeom prst="rect">
            <a:avLst/>
          </a:prstGeom>
          <a:noFill/>
          <a:ln w="9525" algn="ctr">
            <a:noFill/>
            <a:miter lim="800000"/>
            <a:headEnd/>
            <a:tailEnd/>
          </a:ln>
        </p:spPr>
        <p:txBody>
          <a:bodyPr>
            <a:spAutoFit/>
          </a:bodyPr>
          <a:lstStyle/>
          <a:p>
            <a:r>
              <a:rPr lang="en-US" sz="900" dirty="0" smtClean="0">
                <a:solidFill>
                  <a:srgbClr val="808080"/>
                </a:solidFill>
                <a:latin typeface="+mn-lt"/>
                <a:cs typeface="Calibri" pitchFamily="34" charset="0"/>
              </a:rPr>
              <a:t>Source: IHS (CMAI), research reports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ítulo 23"/>
          <p:cNvSpPr txBox="1">
            <a:spLocks/>
          </p:cNvSpPr>
          <p:nvPr/>
        </p:nvSpPr>
        <p:spPr bwMode="auto">
          <a:xfrm>
            <a:off x="252413" y="63500"/>
            <a:ext cx="8572500" cy="936625"/>
          </a:xfrm>
          <a:prstGeom prst="rect">
            <a:avLst/>
          </a:prstGeom>
          <a:noFill/>
          <a:ln w="12700">
            <a:noFill/>
            <a:miter lim="800000"/>
            <a:headEnd/>
            <a:tailEnd/>
          </a:ln>
        </p:spPr>
        <p:txBody>
          <a:bodyPr lIns="53215" tIns="53215" rIns="95788" bIns="53215" anchor="ctr"/>
          <a:lstStyle/>
          <a:p>
            <a:pPr eaLnBrk="0" hangingPunct="0"/>
            <a:endParaRPr lang="en-US">
              <a:solidFill>
                <a:srgbClr val="FFFFFF"/>
              </a:solidFill>
              <a:ea typeface="ヒラギノ角ゴ Pro W3"/>
              <a:cs typeface="ヒラギノ角ゴ Pro W3"/>
              <a:sym typeface="Arial" pitchFamily="34" charset="0"/>
            </a:endParaRPr>
          </a:p>
        </p:txBody>
      </p:sp>
      <p:sp>
        <p:nvSpPr>
          <p:cNvPr id="26627" name="AutoShape 80"/>
          <p:cNvSpPr>
            <a:spLocks noChangeAspect="1" noChangeArrowheads="1" noTextEdit="1"/>
          </p:cNvSpPr>
          <p:nvPr/>
        </p:nvSpPr>
        <p:spPr bwMode="auto">
          <a:xfrm>
            <a:off x="309563" y="2195513"/>
            <a:ext cx="4094162" cy="3878262"/>
          </a:xfrm>
          <a:prstGeom prst="rect">
            <a:avLst/>
          </a:prstGeom>
          <a:noFill/>
          <a:ln w="9525">
            <a:noFill/>
            <a:miter lim="800000"/>
            <a:headEnd/>
            <a:tailEnd/>
          </a:ln>
        </p:spPr>
        <p:txBody>
          <a:bodyPr/>
          <a:lstStyle/>
          <a:p>
            <a:endParaRPr lang="pt-BR"/>
          </a:p>
        </p:txBody>
      </p:sp>
      <p:sp>
        <p:nvSpPr>
          <p:cNvPr id="16" name="Título 15"/>
          <p:cNvSpPr>
            <a:spLocks noGrp="1"/>
          </p:cNvSpPr>
          <p:nvPr>
            <p:ph type="ctrTitle"/>
          </p:nvPr>
        </p:nvSpPr>
        <p:spPr>
          <a:xfrm>
            <a:off x="179388" y="296863"/>
            <a:ext cx="8755062" cy="369887"/>
          </a:xfrm>
        </p:spPr>
        <p:txBody>
          <a:bodyPr/>
          <a:lstStyle/>
          <a:p>
            <a:pPr>
              <a:defRPr/>
            </a:pPr>
            <a:r>
              <a:rPr lang="en-US" smtClean="0"/>
              <a:t>Braskem’s priorities in 2012</a:t>
            </a:r>
            <a:endParaRPr lang="en-US"/>
          </a:p>
        </p:txBody>
      </p:sp>
      <p:sp>
        <p:nvSpPr>
          <p:cNvPr id="14" name="Espaço Reservado para Conteúdo 4"/>
          <p:cNvSpPr txBox="1">
            <a:spLocks/>
          </p:cNvSpPr>
          <p:nvPr/>
        </p:nvSpPr>
        <p:spPr bwMode="auto">
          <a:xfrm>
            <a:off x="107504" y="1197546"/>
            <a:ext cx="8856984" cy="5471814"/>
          </a:xfrm>
          <a:prstGeom prst="rect">
            <a:avLst/>
          </a:prstGeom>
          <a:noFill/>
          <a:ln w="9525">
            <a:noFill/>
            <a:miter lim="800000"/>
            <a:headEnd/>
            <a:tailEnd/>
          </a:ln>
        </p:spPr>
        <p:txBody>
          <a:bodyPr/>
          <a:lstStyle/>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Strengthening its relationship with Clients and expanding its market share </a:t>
            </a:r>
          </a:p>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Building a Brazilian industrial policy that boosts the competitiveness of the petrochemical and plastics chain</a:t>
            </a:r>
          </a:p>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Increase Braskem’s competitiveness by capturing identified synergies, reducing fixed costs and increasing utilization rates </a:t>
            </a:r>
          </a:p>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Capturing additional cash generated by the expansion of the new PVC and Butadiene plants in order to add value to existing chains </a:t>
            </a:r>
          </a:p>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Final structuring of project finance in Mexico, with start-up scheduled for 2015, and start of pre-sales efforts targeting Mexican clients</a:t>
            </a:r>
          </a:p>
          <a:p>
            <a:pPr marL="285750" indent="-285750">
              <a:lnSpc>
                <a:spcPct val="150000"/>
              </a:lnSpc>
              <a:spcBef>
                <a:spcPts val="1800"/>
              </a:spcBef>
              <a:buFont typeface="Webdings" pitchFamily="18" charset="2"/>
              <a:buChar char="4"/>
              <a:defRPr/>
            </a:pPr>
            <a:r>
              <a:rPr lang="en-US" sz="1600" smtClean="0">
                <a:solidFill>
                  <a:srgbClr val="002060"/>
                </a:solidFill>
                <a:latin typeface="Trebuchet MS" pitchFamily="34" charset="0"/>
                <a:cs typeface="+mn-cs"/>
                <a:sym typeface="Gill Sans Light" pitchFamily="96" charset="0"/>
              </a:rPr>
              <a:t>Liquidity and financial solidity maintenance in the current scenario marked by global crisis</a:t>
            </a:r>
          </a:p>
          <a:p>
            <a:pPr marL="285750" indent="-285750">
              <a:lnSpc>
                <a:spcPct val="150000"/>
              </a:lnSpc>
              <a:spcBef>
                <a:spcPts val="1800"/>
              </a:spcBef>
              <a:buFont typeface="Webdings" pitchFamily="18" charset="2"/>
              <a:buChar char="4"/>
              <a:defRPr/>
            </a:pPr>
            <a:endParaRPr lang="en-US" sz="1600" smtClean="0">
              <a:solidFill>
                <a:srgbClr val="002060"/>
              </a:solidFill>
              <a:latin typeface="Trebuchet MS" pitchFamily="34" charset="0"/>
              <a:cs typeface="+mn-cs"/>
              <a:sym typeface="Gill Sans Light" pitchFamily="96" charset="0"/>
            </a:endParaRPr>
          </a:p>
          <a:p>
            <a:pPr marL="285750" indent="-285750">
              <a:spcBef>
                <a:spcPts val="1800"/>
              </a:spcBef>
              <a:buFont typeface="Webdings" pitchFamily="18" charset="2"/>
              <a:buChar char="4"/>
              <a:defRPr/>
            </a:pPr>
            <a:endParaRPr lang="en-US" sz="1600">
              <a:solidFill>
                <a:srgbClr val="002060"/>
              </a:solidFill>
              <a:latin typeface="Trebuchet MS" pitchFamily="34" charset="0"/>
              <a:cs typeface="Calibri" pitchFamily="34" charset="0"/>
            </a:endParaRPr>
          </a:p>
        </p:txBody>
      </p:sp>
      <p:sp>
        <p:nvSpPr>
          <p:cNvPr id="10"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11</a:t>
            </a:fld>
            <a:endParaRPr lang="pt-BR" sz="800" dirty="0" smtClean="0">
              <a:solidFill>
                <a:schemeClr val="bg1">
                  <a:lumMod val="50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m 2" descr="PPT01_english .jpg"/>
          <p:cNvPicPr>
            <a:picLocks noChangeAspect="1"/>
          </p:cNvPicPr>
          <p:nvPr/>
        </p:nvPicPr>
        <p:blipFill>
          <a:blip r:embed="rId3" cstate="print"/>
          <a:srcRect/>
          <a:stretch>
            <a:fillRect/>
          </a:stretch>
        </p:blipFill>
        <p:spPr>
          <a:xfrm>
            <a:off x="0" y="0"/>
            <a:ext cx="9144000" cy="6858000"/>
          </a:xfrm>
          <a:prstGeom prst="rect">
            <a:avLst/>
          </a:prstGeom>
          <a:noFill/>
          <a:ln>
            <a:noFill/>
          </a:ln>
        </p:spPr>
      </p:pic>
      <p:sp>
        <p:nvSpPr>
          <p:cNvPr id="3" name="Retângulo 2"/>
          <p:cNvSpPr/>
          <p:nvPr/>
        </p:nvSpPr>
        <p:spPr>
          <a:xfrm>
            <a:off x="5458623" y="1705000"/>
            <a:ext cx="2831609" cy="1231106"/>
          </a:xfrm>
          <a:prstGeom prst="rect">
            <a:avLst/>
          </a:prstGeom>
        </p:spPr>
        <p:txBody>
          <a:bodyPr wrap="none">
            <a:spAutoFit/>
          </a:bodyPr>
          <a:lstStyle/>
          <a:p>
            <a:pPr algn="ctr">
              <a:spcBef>
                <a:spcPts val="1200"/>
              </a:spcBef>
            </a:pPr>
            <a:r>
              <a:rPr lang="en-US" sz="3200" b="1" dirty="0" smtClean="0">
                <a:solidFill>
                  <a:schemeClr val="bg1"/>
                </a:solidFill>
              </a:rPr>
              <a:t>Conference Call</a:t>
            </a:r>
          </a:p>
          <a:p>
            <a:pPr algn="ctr">
              <a:spcBef>
                <a:spcPts val="1200"/>
              </a:spcBef>
            </a:pPr>
            <a:r>
              <a:rPr lang="en-US" sz="3200" b="1" dirty="0" smtClean="0">
                <a:solidFill>
                  <a:schemeClr val="bg1"/>
                </a:solidFill>
              </a:rPr>
              <a:t>2Q12</a:t>
            </a:r>
            <a:endParaRPr lang="en-US" sz="3200" b="1" dirty="0">
              <a:solidFill>
                <a:schemeClr val="bg1"/>
              </a:solidFill>
            </a:endParaRPr>
          </a:p>
        </p:txBody>
      </p:sp>
      <p:sp>
        <p:nvSpPr>
          <p:cNvPr id="4" name="Retângulo 3"/>
          <p:cNvSpPr/>
          <p:nvPr/>
        </p:nvSpPr>
        <p:spPr>
          <a:xfrm>
            <a:off x="5945018" y="5589240"/>
            <a:ext cx="2095510" cy="400110"/>
          </a:xfrm>
          <a:prstGeom prst="rect">
            <a:avLst/>
          </a:prstGeom>
        </p:spPr>
        <p:txBody>
          <a:bodyPr wrap="none">
            <a:spAutoFit/>
          </a:bodyPr>
          <a:lstStyle/>
          <a:p>
            <a:pPr algn="ctr"/>
            <a:r>
              <a:rPr lang="en-US" sz="2000" b="1" dirty="0" smtClean="0">
                <a:solidFill>
                  <a:schemeClr val="bg1"/>
                </a:solidFill>
              </a:rPr>
              <a:t>Investor Relations</a:t>
            </a:r>
          </a:p>
        </p:txBody>
      </p:sp>
      <p:sp>
        <p:nvSpPr>
          <p:cNvPr id="6" name="Retângulo 5"/>
          <p:cNvSpPr/>
          <p:nvPr/>
        </p:nvSpPr>
        <p:spPr>
          <a:xfrm>
            <a:off x="5469984" y="5987475"/>
            <a:ext cx="3045577" cy="400110"/>
          </a:xfrm>
          <a:prstGeom prst="rect">
            <a:avLst/>
          </a:prstGeom>
        </p:spPr>
        <p:txBody>
          <a:bodyPr wrap="none">
            <a:spAutoFit/>
          </a:bodyPr>
          <a:lstStyle/>
          <a:p>
            <a:pPr algn="ctr"/>
            <a:r>
              <a:rPr lang="en-US" sz="2000" b="1" dirty="0" smtClean="0">
                <a:solidFill>
                  <a:schemeClr val="bg1"/>
                </a:solidFill>
              </a:rPr>
              <a:t>São Paulo, August 14, 2012</a:t>
            </a:r>
            <a:endParaRPr lang="en-US" b="1" dirty="0">
              <a:solidFill>
                <a:schemeClr val="bg1"/>
              </a:solidFill>
            </a:endParaRPr>
          </a:p>
        </p:txBody>
      </p:sp>
      <p:sp>
        <p:nvSpPr>
          <p:cNvPr id="7" name="Rectangle 3"/>
          <p:cNvSpPr>
            <a:spLocks noChangeArrowheads="1"/>
          </p:cNvSpPr>
          <p:nvPr/>
        </p:nvSpPr>
        <p:spPr bwMode="auto">
          <a:xfrm>
            <a:off x="0" y="6392863"/>
            <a:ext cx="9144000" cy="465137"/>
          </a:xfrm>
          <a:prstGeom prst="rect">
            <a:avLst/>
          </a:prstGeom>
          <a:solidFill>
            <a:schemeClr val="bg1"/>
          </a:solidFill>
          <a:ln w="9525">
            <a:noFill/>
            <a:miter lim="800000"/>
            <a:headEnd/>
            <a:tailEnd/>
          </a:ln>
        </p:spPr>
        <p:txBody>
          <a:bodyPr wrap="none" anchor="ctr"/>
          <a:lstStyle/>
          <a:p>
            <a:pPr algn="ctr" eaLnBrk="0" hangingPunct="0"/>
            <a:endParaRPr lang="pt-BR" dirty="0">
              <a:solidFill>
                <a:srgbClr val="000000"/>
              </a:solidFill>
            </a:endParaRPr>
          </a:p>
        </p:txBody>
      </p:sp>
      <p:pic>
        <p:nvPicPr>
          <p:cNvPr id="8" name="Picture 4"/>
          <p:cNvPicPr>
            <a:picLocks noChangeAspect="1" noChangeArrowheads="1"/>
          </p:cNvPicPr>
          <p:nvPr/>
        </p:nvPicPr>
        <p:blipFill>
          <a:blip r:embed="rId4" cstate="print"/>
          <a:srcRect/>
          <a:stretch>
            <a:fillRect/>
          </a:stretch>
        </p:blipFill>
        <p:spPr bwMode="auto">
          <a:xfrm>
            <a:off x="971550" y="6454775"/>
            <a:ext cx="352425" cy="366713"/>
          </a:xfrm>
          <a:prstGeom prst="rect">
            <a:avLst/>
          </a:prstGeom>
          <a:noFill/>
          <a:ln w="9525">
            <a:noFill/>
            <a:miter lim="800000"/>
            <a:headEnd/>
            <a:tailEnd/>
          </a:ln>
        </p:spPr>
      </p:pic>
      <p:pic>
        <p:nvPicPr>
          <p:cNvPr id="9" name="Picture 5"/>
          <p:cNvPicPr>
            <a:picLocks noChangeAspect="1" noChangeArrowheads="1"/>
          </p:cNvPicPr>
          <p:nvPr/>
        </p:nvPicPr>
        <p:blipFill>
          <a:blip r:embed="rId5" cstate="print"/>
          <a:srcRect/>
          <a:stretch>
            <a:fillRect/>
          </a:stretch>
        </p:blipFill>
        <p:spPr bwMode="auto">
          <a:xfrm>
            <a:off x="88900" y="6446838"/>
            <a:ext cx="676275" cy="379412"/>
          </a:xfrm>
          <a:prstGeom prst="rect">
            <a:avLst/>
          </a:prstGeom>
          <a:noFill/>
          <a:ln w="9525">
            <a:noFill/>
            <a:miter lim="800000"/>
            <a:headEnd/>
            <a:tailEnd/>
          </a:ln>
        </p:spPr>
      </p:pic>
      <p:pic>
        <p:nvPicPr>
          <p:cNvPr id="10" name="Picture 8"/>
          <p:cNvPicPr>
            <a:picLocks noChangeAspect="1" noChangeArrowheads="1"/>
          </p:cNvPicPr>
          <p:nvPr/>
        </p:nvPicPr>
        <p:blipFill>
          <a:blip r:embed="rId6" cstate="print"/>
          <a:srcRect/>
          <a:stretch>
            <a:fillRect/>
          </a:stretch>
        </p:blipFill>
        <p:spPr bwMode="auto">
          <a:xfrm>
            <a:off x="1476375" y="6429375"/>
            <a:ext cx="857250" cy="412750"/>
          </a:xfrm>
          <a:prstGeom prst="rect">
            <a:avLst/>
          </a:prstGeom>
          <a:noFill/>
          <a:ln w="9525" algn="ctr">
            <a:noFill/>
            <a:miter lim="800000"/>
            <a:headEnd/>
            <a:tailEnd/>
          </a:ln>
        </p:spPr>
      </p:pic>
      <p:pic>
        <p:nvPicPr>
          <p:cNvPr id="11" name="Picture 2"/>
          <p:cNvPicPr>
            <a:picLocks noChangeAspect="1" noChangeArrowheads="1"/>
          </p:cNvPicPr>
          <p:nvPr/>
        </p:nvPicPr>
        <p:blipFill>
          <a:blip r:embed="rId7" cstate="print"/>
          <a:srcRect/>
          <a:stretch>
            <a:fillRect/>
          </a:stretch>
        </p:blipFill>
        <p:spPr bwMode="auto">
          <a:xfrm>
            <a:off x="2411760" y="6461331"/>
            <a:ext cx="1515164" cy="35204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Título 10"/>
          <p:cNvSpPr>
            <a:spLocks noGrp="1"/>
          </p:cNvSpPr>
          <p:nvPr>
            <p:ph type="ctrTitle"/>
          </p:nvPr>
        </p:nvSpPr>
        <p:spPr>
          <a:xfrm>
            <a:off x="179512" y="296680"/>
            <a:ext cx="8754938" cy="369332"/>
          </a:xfrm>
        </p:spPr>
        <p:txBody>
          <a:bodyPr/>
          <a:lstStyle/>
          <a:p>
            <a:r>
              <a:rPr lang="en-US" dirty="0" smtClean="0"/>
              <a:t>Forward-looking statements</a:t>
            </a:r>
          </a:p>
        </p:txBody>
      </p:sp>
      <p:sp>
        <p:nvSpPr>
          <p:cNvPr id="21509" name="Espaço Reservado para Número de Slide 3"/>
          <p:cNvSpPr>
            <a:spLocks noGrp="1"/>
          </p:cNvSpPr>
          <p:nvPr>
            <p:ph type="sldNum" sz="quarter" idx="14"/>
          </p:nvPr>
        </p:nvSpPr>
        <p:spPr bwMode="auto">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en-US" sz="800" smtClean="0">
                <a:solidFill>
                  <a:schemeClr val="bg1">
                    <a:lumMod val="50000"/>
                  </a:schemeClr>
                </a:solidFill>
                <a:latin typeface="Calibri" pitchFamily="34" charset="0"/>
                <a:cs typeface="Calibri" pitchFamily="34" charset="0"/>
              </a:rPr>
              <a:pPr/>
              <a:t>2</a:t>
            </a:fld>
            <a:endParaRPr lang="en-US" sz="800" dirty="0" smtClean="0">
              <a:solidFill>
                <a:schemeClr val="bg1">
                  <a:lumMod val="50000"/>
                </a:schemeClr>
              </a:solidFill>
              <a:latin typeface="Calibri" pitchFamily="34" charset="0"/>
              <a:cs typeface="Calibri" pitchFamily="34" charset="0"/>
            </a:endParaRPr>
          </a:p>
        </p:txBody>
      </p:sp>
      <p:sp>
        <p:nvSpPr>
          <p:cNvPr id="21506" name="Rectangle 3"/>
          <p:cNvSpPr>
            <a:spLocks noGrp="1" noChangeArrowheads="1"/>
          </p:cNvSpPr>
          <p:nvPr>
            <p:ph idx="4294967295"/>
          </p:nvPr>
        </p:nvSpPr>
        <p:spPr bwMode="auto">
          <a:xfrm>
            <a:off x="190500" y="1124744"/>
            <a:ext cx="8785225" cy="48133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just">
              <a:lnSpc>
                <a:spcPct val="120000"/>
              </a:lnSpc>
              <a:buClr>
                <a:srgbClr val="004688"/>
              </a:buClr>
              <a:buSzPct val="105000"/>
              <a:buFont typeface="Wingdings" pitchFamily="2" charset="2"/>
              <a:buNone/>
            </a:pPr>
            <a:r>
              <a:rPr lang="en-US" sz="1800" dirty="0">
                <a:solidFill>
                  <a:srgbClr val="002060"/>
                </a:solidFill>
                <a:latin typeface="Trebuchet MS" pitchFamily="34" charset="0"/>
              </a:rPr>
              <a:t>This presentation contains forward-looking statements. These statements are not historical facts and are based on management’s objectives and estimates. The words "anticipate", "believe", "expect", "estimate", "intend", "plan", "project", "aim" and similar words indicate forward-looking statements. Although we believe they are based on reasonable assumptions, these statements are based on the information currently available to Braskem and are subject to a number of risks and uncertainties. </a:t>
            </a:r>
          </a:p>
          <a:p>
            <a:pPr marL="0" indent="0" algn="just">
              <a:lnSpc>
                <a:spcPct val="120000"/>
              </a:lnSpc>
              <a:buClr>
                <a:srgbClr val="004688"/>
              </a:buClr>
              <a:buSzPct val="105000"/>
              <a:buFont typeface="Wingdings" pitchFamily="2" charset="2"/>
              <a:buNone/>
            </a:pPr>
            <a:endParaRPr lang="en-US" sz="1800" dirty="0">
              <a:solidFill>
                <a:srgbClr val="002060"/>
              </a:solidFill>
              <a:latin typeface="Trebuchet MS" pitchFamily="34" charset="0"/>
            </a:endParaRPr>
          </a:p>
          <a:p>
            <a:pPr marL="0" indent="0" algn="just">
              <a:lnSpc>
                <a:spcPct val="120000"/>
              </a:lnSpc>
              <a:buClr>
                <a:srgbClr val="004688"/>
              </a:buClr>
              <a:buSzPct val="105000"/>
              <a:buFont typeface="Wingdings" pitchFamily="2" charset="2"/>
              <a:buNone/>
            </a:pPr>
            <a:r>
              <a:rPr lang="en-US" sz="1800" dirty="0">
                <a:solidFill>
                  <a:srgbClr val="002060"/>
                </a:solidFill>
                <a:latin typeface="Trebuchet MS" pitchFamily="34" charset="0"/>
              </a:rPr>
              <a:t>The forward-looking statements in this presentation are up-to-date as of </a:t>
            </a:r>
            <a:r>
              <a:rPr lang="en-US" sz="1800" dirty="0" smtClean="0">
                <a:solidFill>
                  <a:srgbClr val="002060"/>
                </a:solidFill>
                <a:latin typeface="Trebuchet MS" pitchFamily="34" charset="0"/>
              </a:rPr>
              <a:t>June 30, </a:t>
            </a:r>
            <a:r>
              <a:rPr lang="en-US" sz="1800" dirty="0">
                <a:solidFill>
                  <a:srgbClr val="002060"/>
                </a:solidFill>
                <a:latin typeface="Trebuchet MS" pitchFamily="34" charset="0"/>
              </a:rPr>
              <a:t>2012 and Braskem does not assume any obligation to update them in light of new information or future developments.</a:t>
            </a:r>
          </a:p>
          <a:p>
            <a:pPr marL="0" indent="0" algn="just">
              <a:lnSpc>
                <a:spcPct val="120000"/>
              </a:lnSpc>
              <a:buClr>
                <a:srgbClr val="004688"/>
              </a:buClr>
              <a:buSzPct val="105000"/>
              <a:buFont typeface="Wingdings" pitchFamily="2" charset="2"/>
              <a:buNone/>
            </a:pPr>
            <a:endParaRPr lang="en-US" sz="1800" dirty="0">
              <a:solidFill>
                <a:srgbClr val="002060"/>
              </a:solidFill>
              <a:latin typeface="Trebuchet MS" pitchFamily="34" charset="0"/>
            </a:endParaRPr>
          </a:p>
          <a:p>
            <a:pPr marL="0" indent="0" algn="just">
              <a:lnSpc>
                <a:spcPct val="120000"/>
              </a:lnSpc>
              <a:buClr>
                <a:srgbClr val="004688"/>
              </a:buClr>
              <a:buSzPct val="105000"/>
              <a:buFont typeface="Wingdings" pitchFamily="2" charset="2"/>
              <a:buNone/>
            </a:pPr>
            <a:r>
              <a:rPr lang="en-US" sz="1800" dirty="0">
                <a:solidFill>
                  <a:srgbClr val="002060"/>
                </a:solidFill>
                <a:latin typeface="Trebuchet MS" pitchFamily="34" charset="0"/>
              </a:rPr>
              <a:t>Braskem is not responsible for any transaction or investment decisions taken based on the information in this presentation.</a:t>
            </a:r>
          </a:p>
          <a:p>
            <a:pPr marL="0" indent="0" algn="just">
              <a:lnSpc>
                <a:spcPct val="120000"/>
              </a:lnSpc>
              <a:buClr>
                <a:srgbClr val="004688"/>
              </a:buClr>
              <a:buSzPct val="105000"/>
              <a:buFont typeface="Wingdings" pitchFamily="2" charset="2"/>
              <a:buNone/>
            </a:pPr>
            <a:endParaRPr lang="en-US" sz="1800" dirty="0">
              <a:solidFill>
                <a:srgbClr val="002060"/>
              </a:solidFill>
              <a:latin typeface="Trebuchet MS" pitchFamily="34" charset="0"/>
            </a:endParaRPr>
          </a:p>
        </p:txBody>
      </p:sp>
      <p:sp>
        <p:nvSpPr>
          <p:cNvPr id="7" name="Line 5"/>
          <p:cNvSpPr>
            <a:spLocks noChangeShapeType="1"/>
          </p:cNvSpPr>
          <p:nvPr/>
        </p:nvSpPr>
        <p:spPr bwMode="auto">
          <a:xfrm>
            <a:off x="179388" y="3717032"/>
            <a:ext cx="8713787" cy="0"/>
          </a:xfrm>
          <a:prstGeom prst="line">
            <a:avLst/>
          </a:prstGeom>
          <a:noFill/>
          <a:ln w="12700">
            <a:solidFill>
              <a:schemeClr val="bg1">
                <a:lumMod val="50000"/>
              </a:schemeClr>
            </a:solidFill>
            <a:prstDash val="sysDot"/>
            <a:round/>
            <a:headEnd/>
            <a:tailEnd/>
          </a:ln>
        </p:spPr>
        <p:txBody>
          <a:bodyPr wrap="none" anchor="ctr"/>
          <a:lstStyle/>
          <a:p>
            <a:pPr>
              <a:defRPr/>
            </a:pPr>
            <a:endParaRPr lang="en-US" dirty="0">
              <a:cs typeface="Arial" charset="0"/>
            </a:endParaRPr>
          </a:p>
        </p:txBody>
      </p:sp>
      <p:sp>
        <p:nvSpPr>
          <p:cNvPr id="9" name="Line 5"/>
          <p:cNvSpPr>
            <a:spLocks noChangeShapeType="1"/>
          </p:cNvSpPr>
          <p:nvPr/>
        </p:nvSpPr>
        <p:spPr bwMode="auto">
          <a:xfrm>
            <a:off x="179388" y="5157192"/>
            <a:ext cx="8713787" cy="0"/>
          </a:xfrm>
          <a:prstGeom prst="line">
            <a:avLst/>
          </a:prstGeom>
          <a:noFill/>
          <a:ln w="12700">
            <a:solidFill>
              <a:schemeClr val="bg1">
                <a:lumMod val="50000"/>
              </a:schemeClr>
            </a:solidFill>
            <a:prstDash val="sysDot"/>
            <a:round/>
            <a:headEnd/>
            <a:tailEnd/>
          </a:ln>
        </p:spPr>
        <p:txBody>
          <a:bodyPr wrap="none" anchor="ctr"/>
          <a:lstStyle/>
          <a:p>
            <a:pPr>
              <a:defRPr/>
            </a:pPr>
            <a:endParaRPr lang="en-US" dirty="0">
              <a:cs typeface="Arial"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ctrTitle"/>
          </p:nvPr>
        </p:nvSpPr>
        <p:spPr>
          <a:xfrm>
            <a:off x="179512" y="296680"/>
            <a:ext cx="8754938" cy="369332"/>
          </a:xfrm>
        </p:spPr>
        <p:txBody>
          <a:bodyPr/>
          <a:lstStyle/>
          <a:p>
            <a:r>
              <a:rPr lang="en-US" smtClean="0"/>
              <a:t>2Q12 Highlights</a:t>
            </a:r>
            <a:endParaRPr lang="en-US"/>
          </a:p>
        </p:txBody>
      </p:sp>
      <p:sp>
        <p:nvSpPr>
          <p:cNvPr id="5" name="Espaço Reservado para Número de Slide 3"/>
          <p:cNvSpPr>
            <a:spLocks noGrp="1"/>
          </p:cNvSpPr>
          <p:nvPr>
            <p:ph type="sldNum" sz="quarter" idx="14"/>
          </p:nvPr>
        </p:nvSpPr>
        <p:spPr bwMode="auto">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3</a:t>
            </a:fld>
            <a:endParaRPr lang="pt-BR" sz="800" dirty="0" smtClean="0">
              <a:solidFill>
                <a:schemeClr val="bg1">
                  <a:lumMod val="50000"/>
                </a:schemeClr>
              </a:solidFill>
              <a:latin typeface="Calibri" pitchFamily="34" charset="0"/>
              <a:cs typeface="Calibri" pitchFamily="34" charset="0"/>
            </a:endParaRPr>
          </a:p>
        </p:txBody>
      </p:sp>
      <p:sp>
        <p:nvSpPr>
          <p:cNvPr id="6" name="Espaço Reservado para Conteúdo 5"/>
          <p:cNvSpPr>
            <a:spLocks noGrp="1"/>
          </p:cNvSpPr>
          <p:nvPr>
            <p:ph idx="15"/>
          </p:nvPr>
        </p:nvSpPr>
        <p:spPr>
          <a:xfrm>
            <a:off x="304478" y="1052736"/>
            <a:ext cx="8568952" cy="5328593"/>
          </a:xfrm>
        </p:spPr>
        <p:txBody>
          <a:bodyPr/>
          <a:lstStyle/>
          <a:p>
            <a:pPr algn="just">
              <a:spcBef>
                <a:spcPts val="800"/>
              </a:spcBef>
              <a:spcAft>
                <a:spcPts val="300"/>
              </a:spcAft>
            </a:pPr>
            <a:r>
              <a:rPr lang="en-US" sz="1500" dirty="0" smtClean="0"/>
              <a:t>Average capacity utilization at crackers of 88% in 2Q12</a:t>
            </a:r>
          </a:p>
          <a:p>
            <a:pPr marL="342900" lvl="1" indent="-342900" algn="just">
              <a:spcBef>
                <a:spcPts val="800"/>
              </a:spcBef>
              <a:spcAft>
                <a:spcPts val="300"/>
              </a:spcAft>
              <a:buFont typeface="Webdings" pitchFamily="18" charset="2"/>
              <a:buChar char="4"/>
              <a:defRPr/>
            </a:pPr>
            <a:r>
              <a:rPr lang="en-US" sz="1500" dirty="0" smtClean="0">
                <a:sym typeface="Gill Sans Light" pitchFamily="96" charset="0"/>
              </a:rPr>
              <a:t>Market share in thermoplastic resins expanded by 3 p.p. to 71%</a:t>
            </a:r>
          </a:p>
          <a:p>
            <a:pPr marL="342900" lvl="1" indent="-342900" algn="just">
              <a:spcBef>
                <a:spcPts val="800"/>
              </a:spcBef>
              <a:spcAft>
                <a:spcPts val="300"/>
              </a:spcAft>
              <a:buFont typeface="Webdings" pitchFamily="18" charset="2"/>
              <a:buChar char="4"/>
              <a:defRPr/>
            </a:pPr>
            <a:r>
              <a:rPr lang="en-US" sz="1500" dirty="0" smtClean="0">
                <a:sym typeface="Gill Sans Light" pitchFamily="96" charset="0"/>
              </a:rPr>
              <a:t>EBITDA of R$845 million, up 7% from 1Q12. In U.S. dollar, EBITDA was US$430 million</a:t>
            </a:r>
          </a:p>
          <a:p>
            <a:pPr marL="742950" lvl="2" indent="-342900" algn="just">
              <a:spcBef>
                <a:spcPts val="800"/>
              </a:spcBef>
              <a:spcAft>
                <a:spcPts val="300"/>
              </a:spcAft>
              <a:buFont typeface="Wingdings" pitchFamily="2" charset="2"/>
              <a:buChar char="§"/>
              <a:defRPr/>
            </a:pPr>
            <a:r>
              <a:rPr lang="en-US" sz="1500" dirty="0" smtClean="0">
                <a:sym typeface="Gill Sans Light" pitchFamily="96" charset="0"/>
              </a:rPr>
              <a:t>Extraordinary </a:t>
            </a:r>
            <a:r>
              <a:rPr lang="en-US" sz="1500" dirty="0" smtClean="0">
                <a:sym typeface="Gill Sans Light" pitchFamily="96" charset="0"/>
              </a:rPr>
              <a:t>effects of R$108 </a:t>
            </a:r>
            <a:r>
              <a:rPr lang="en-US" sz="1500" dirty="0" smtClean="0">
                <a:sym typeface="Gill Sans Light" pitchFamily="96" charset="0"/>
              </a:rPr>
              <a:t>million</a:t>
            </a:r>
          </a:p>
          <a:p>
            <a:pPr marL="342900" lvl="1" indent="-342900" algn="just">
              <a:spcBef>
                <a:spcPts val="800"/>
              </a:spcBef>
              <a:spcAft>
                <a:spcPts val="300"/>
              </a:spcAft>
              <a:buFont typeface="Webdings" pitchFamily="18" charset="2"/>
              <a:buChar char="4"/>
              <a:defRPr/>
            </a:pPr>
            <a:r>
              <a:rPr lang="en-US" sz="1500" dirty="0" smtClean="0"/>
              <a:t>Start-up and ramp-up of new PVC and butadiene projects on schedule. Normalized </a:t>
            </a:r>
            <a:r>
              <a:rPr lang="en-US" sz="1500" dirty="0" smtClean="0"/>
              <a:t>utilization rate already expected in </a:t>
            </a:r>
            <a:r>
              <a:rPr lang="en-US" sz="1500" dirty="0" smtClean="0"/>
              <a:t>3Q12</a:t>
            </a:r>
          </a:p>
          <a:p>
            <a:pPr marL="342900" lvl="1" indent="-342900" algn="just">
              <a:spcBef>
                <a:spcPts val="800"/>
              </a:spcBef>
              <a:spcAft>
                <a:spcPts val="300"/>
              </a:spcAft>
              <a:buFont typeface="Webdings" pitchFamily="18" charset="2"/>
              <a:buChar char="4"/>
              <a:defRPr/>
            </a:pPr>
            <a:r>
              <a:rPr lang="en-US" sz="1500" dirty="0" smtClean="0"/>
              <a:t>Mexico Project: earth moving works in final stages, with acquisition of long-term equipment and start of construction works</a:t>
            </a:r>
          </a:p>
          <a:p>
            <a:pPr marL="342900" lvl="1" indent="-342900" algn="just">
              <a:spcBef>
                <a:spcPts val="800"/>
              </a:spcBef>
              <a:spcAft>
                <a:spcPts val="300"/>
              </a:spcAft>
              <a:buFont typeface="Webdings" pitchFamily="18" charset="2"/>
              <a:buChar char="4"/>
              <a:defRPr/>
            </a:pPr>
            <a:r>
              <a:rPr lang="en-US" sz="1500" dirty="0" smtClean="0"/>
              <a:t>Braskem </a:t>
            </a:r>
            <a:r>
              <a:rPr lang="en-US" sz="1500" dirty="0" smtClean="0"/>
              <a:t>advanced in </a:t>
            </a:r>
            <a:r>
              <a:rPr lang="en-US" sz="1500" dirty="0" smtClean="0"/>
              <a:t>its strategy to further diversify its raw material sourcing and improve its competitiveness:</a:t>
            </a:r>
          </a:p>
          <a:p>
            <a:pPr marL="742950" lvl="2" indent="-342900" algn="just">
              <a:spcBef>
                <a:spcPts val="800"/>
              </a:spcBef>
              <a:spcAft>
                <a:spcPts val="300"/>
              </a:spcAft>
              <a:buFont typeface="Wingdings" pitchFamily="2" charset="2"/>
              <a:buChar char="§"/>
              <a:defRPr/>
            </a:pPr>
            <a:r>
              <a:rPr lang="en-US" sz="1500" dirty="0" smtClean="0"/>
              <a:t>Acquisition of </a:t>
            </a:r>
            <a:r>
              <a:rPr lang="en-US" sz="1500" dirty="0" smtClean="0"/>
              <a:t>the splitter </a:t>
            </a:r>
            <a:r>
              <a:rPr lang="en-US" sz="1500" dirty="0" smtClean="0"/>
              <a:t>at the Marcus Hook refinery </a:t>
            </a:r>
            <a:r>
              <a:rPr lang="en-US" sz="1500" dirty="0" smtClean="0"/>
              <a:t>- allows </a:t>
            </a:r>
            <a:r>
              <a:rPr lang="en-US" sz="1500" dirty="0" smtClean="0"/>
              <a:t>for using refinery-grade propylene (RGP), which has a cost advantage (US$200/ton) over polymer-grade propylene (PGP), and ensures the continuity of the PP plant’s operations </a:t>
            </a:r>
          </a:p>
          <a:p>
            <a:pPr marL="742950" lvl="2" indent="-342900" algn="just">
              <a:spcBef>
                <a:spcPts val="800"/>
              </a:spcBef>
              <a:spcAft>
                <a:spcPts val="300"/>
              </a:spcAft>
              <a:buFont typeface="Wingdings" pitchFamily="2" charset="2"/>
              <a:buChar char="§"/>
              <a:defRPr/>
            </a:pPr>
            <a:r>
              <a:rPr lang="en-US" sz="1500" dirty="0" smtClean="0"/>
              <a:t>Strengthening of </a:t>
            </a:r>
            <a:r>
              <a:rPr lang="en-US" sz="1500" dirty="0" smtClean="0"/>
              <a:t>the partnership with Enterprise Products for the supply of propylene for an average term of 15 years. One of the agreements involves the construction by Enterprise of a propane dehydrogenation unit (PDH)</a:t>
            </a:r>
          </a:p>
          <a:p>
            <a:pPr marL="342900" lvl="1" indent="-342900" algn="just">
              <a:spcBef>
                <a:spcPts val="800"/>
              </a:spcBef>
              <a:spcAft>
                <a:spcPts val="300"/>
              </a:spcAft>
              <a:buFont typeface="Webdings" pitchFamily="18" charset="2"/>
              <a:buChar char="4"/>
              <a:defRPr/>
            </a:pPr>
            <a:r>
              <a:rPr lang="en-US" sz="1500" dirty="0" smtClean="0">
                <a:sym typeface="Gill Sans Light" pitchFamily="96" charset="0"/>
              </a:rPr>
              <a:t>New issue of US$250 million through the reopening of the 2041 bond, with yield of 6.983% p.a.</a:t>
            </a:r>
          </a:p>
          <a:p>
            <a:pPr>
              <a:spcBef>
                <a:spcPts val="800"/>
              </a:spcBef>
              <a:spcAft>
                <a:spcPts val="300"/>
              </a:spcAft>
            </a:pPr>
            <a:endParaRPr lang="en-US" sz="15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ítulo 7"/>
          <p:cNvSpPr txBox="1">
            <a:spLocks/>
          </p:cNvSpPr>
          <p:nvPr/>
        </p:nvSpPr>
        <p:spPr>
          <a:xfrm>
            <a:off x="179512" y="-252700"/>
            <a:ext cx="8754938" cy="1477328"/>
          </a:xfrm>
          <a:prstGeom prst="rect">
            <a:avLst/>
          </a:prstGeom>
          <a:noFill/>
          <a:ln>
            <a:noFill/>
          </a:ln>
          <a:extLst/>
        </p:spPr>
        <p:txBody>
          <a:bodyPr wrap="square" lIns="0" tIns="0" rIns="0" bIns="0" anchor="ctr" anchorCtr="0">
            <a:spAutoFit/>
          </a:bodyPr>
          <a:lstStyle>
            <a:lvl1pPr algn="l" rtl="0" eaLnBrk="0" fontAlgn="base" hangingPunct="0">
              <a:spcBef>
                <a:spcPct val="0"/>
              </a:spcBef>
              <a:spcAft>
                <a:spcPct val="0"/>
              </a:spcAft>
              <a:defRPr lang="pt-BR" sz="2400" b="1" kern="1200" dirty="0">
                <a:solidFill>
                  <a:srgbClr val="0070C0"/>
                </a:solidFill>
                <a:latin typeface="Calibri" pitchFamily="34" charset="0"/>
                <a:ea typeface="+mn-ea"/>
                <a:cs typeface="Arial"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just"/>
            <a:endParaRPr lang="en-US" dirty="0" smtClean="0"/>
          </a:p>
          <a:p>
            <a:pPr algn="just"/>
            <a:r>
              <a:rPr lang="en-US" dirty="0" smtClean="0"/>
              <a:t>Braskem continues to expand its presence in the Brazilian market, despite the scenario of slowing demand</a:t>
            </a:r>
          </a:p>
          <a:p>
            <a:pPr algn="just"/>
            <a:endParaRPr lang="pt-BR" dirty="0"/>
          </a:p>
        </p:txBody>
      </p:sp>
      <p:sp>
        <p:nvSpPr>
          <p:cNvPr id="6"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4</a:t>
            </a:fld>
            <a:endParaRPr lang="pt-BR" sz="800" dirty="0" smtClean="0">
              <a:solidFill>
                <a:schemeClr val="bg1">
                  <a:lumMod val="50000"/>
                </a:schemeClr>
              </a:solidFill>
              <a:latin typeface="Calibri" pitchFamily="34" charset="0"/>
              <a:cs typeface="Calibri" pitchFamily="34" charset="0"/>
            </a:endParaRPr>
          </a:p>
        </p:txBody>
      </p:sp>
      <p:sp>
        <p:nvSpPr>
          <p:cNvPr id="43" name="Espaço Reservado para Conteúdo 8"/>
          <p:cNvSpPr txBox="1">
            <a:spLocks/>
          </p:cNvSpPr>
          <p:nvPr/>
        </p:nvSpPr>
        <p:spPr>
          <a:xfrm>
            <a:off x="5004048" y="1268760"/>
            <a:ext cx="3744416" cy="360040"/>
          </a:xfrm>
          <a:prstGeom prst="rect">
            <a:avLst/>
          </a:prstGeom>
        </p:spPr>
        <p:txBody>
          <a:bodyPr/>
          <a:lstStyle/>
          <a:p>
            <a:pPr marL="342900" lvl="0" indent="-342900" eaLnBrk="0" hangingPunct="0">
              <a:spcBef>
                <a:spcPct val="20000"/>
              </a:spcBef>
              <a:buFont typeface="Webdings" pitchFamily="18" charset="2"/>
              <a:buChar char="4"/>
              <a:defRPr/>
            </a:pPr>
            <a:r>
              <a:rPr lang="en-US" sz="1400" b="1" dirty="0" smtClean="0">
                <a:solidFill>
                  <a:srgbClr val="002060"/>
                </a:solidFill>
                <a:latin typeface="+mj-lt"/>
                <a:cs typeface="+mn-cs"/>
              </a:rPr>
              <a:t>Origin of Imports (PE+PP+PVC) </a:t>
            </a:r>
            <a:r>
              <a:rPr lang="en-US" sz="1400" b="1" dirty="0" smtClean="0">
                <a:solidFill>
                  <a:srgbClr val="002060"/>
                </a:solidFill>
              </a:rPr>
              <a:t>2Q12</a:t>
            </a:r>
            <a:endParaRPr lang="en-US" sz="1400" b="1" dirty="0" smtClean="0">
              <a:solidFill>
                <a:srgbClr val="002060"/>
              </a:solidFill>
              <a:latin typeface="+mj-lt"/>
              <a:cs typeface="+mn-cs"/>
            </a:endParaRPr>
          </a:p>
        </p:txBody>
      </p:sp>
      <p:sp>
        <p:nvSpPr>
          <p:cNvPr id="46" name="CaixaDeTexto 45"/>
          <p:cNvSpPr txBox="1"/>
          <p:nvPr/>
        </p:nvSpPr>
        <p:spPr>
          <a:xfrm>
            <a:off x="5148064" y="4362876"/>
            <a:ext cx="3672408" cy="1082348"/>
          </a:xfrm>
          <a:prstGeom prst="rect">
            <a:avLst/>
          </a:prstGeom>
          <a:noFill/>
          <a:ln w="19050" cap="rnd">
            <a:noFill/>
            <a:prstDash val="dash"/>
          </a:ln>
        </p:spPr>
        <p:txBody>
          <a:bodyPr wrap="square" rtlCol="0">
            <a:spAutoFit/>
          </a:bodyPr>
          <a:lstStyle/>
          <a:p>
            <a:pPr marL="228600" lvl="0" indent="-228600" algn="just">
              <a:spcBef>
                <a:spcPts val="1000"/>
              </a:spcBef>
              <a:buClr>
                <a:srgbClr val="0070C0"/>
              </a:buClr>
              <a:buFont typeface="Wingdings" pitchFamily="2" charset="2"/>
              <a:buChar char="ü"/>
            </a:pPr>
            <a:r>
              <a:rPr lang="en-US" sz="1400" dirty="0" smtClean="0">
                <a:solidFill>
                  <a:srgbClr val="003366"/>
                </a:solidFill>
                <a:latin typeface="+mn-lt"/>
              </a:rPr>
              <a:t>Imports of thermoplastic resins accounted for 23% of the domestic market in 2Q12, </a:t>
            </a:r>
            <a:r>
              <a:rPr lang="en-US" sz="1400" dirty="0" smtClean="0">
                <a:solidFill>
                  <a:srgbClr val="003366"/>
                </a:solidFill>
              </a:rPr>
              <a:t>down 39 </a:t>
            </a:r>
            <a:r>
              <a:rPr lang="en-US" sz="1400" dirty="0" err="1" smtClean="0">
                <a:solidFill>
                  <a:srgbClr val="003366"/>
                </a:solidFill>
              </a:rPr>
              <a:t>kton</a:t>
            </a:r>
            <a:r>
              <a:rPr lang="en-US" sz="1400" dirty="0" smtClean="0">
                <a:solidFill>
                  <a:srgbClr val="003366"/>
                </a:solidFill>
              </a:rPr>
              <a:t> ,or </a:t>
            </a:r>
            <a:r>
              <a:rPr lang="en-US" sz="1400" dirty="0" smtClean="0">
                <a:solidFill>
                  <a:srgbClr val="003366"/>
                </a:solidFill>
              </a:rPr>
              <a:t>16%, from 1Q12</a:t>
            </a:r>
            <a:endParaRPr lang="en-US" sz="1400" dirty="0" smtClean="0">
              <a:solidFill>
                <a:srgbClr val="003366"/>
              </a:solidFill>
              <a:latin typeface="+mn-lt"/>
            </a:endParaRPr>
          </a:p>
          <a:p>
            <a:pPr marL="228600" lvl="0" indent="-228600">
              <a:spcBef>
                <a:spcPts val="1000"/>
              </a:spcBef>
              <a:buClr>
                <a:srgbClr val="0070C0"/>
              </a:buClr>
              <a:buFont typeface="Wingdings" pitchFamily="2" charset="2"/>
              <a:buChar char="ü"/>
            </a:pPr>
            <a:endParaRPr lang="en-US" sz="1400" dirty="0" smtClean="0">
              <a:solidFill>
                <a:srgbClr val="003366"/>
              </a:solidFill>
              <a:latin typeface="+mn-lt"/>
            </a:endParaRPr>
          </a:p>
        </p:txBody>
      </p:sp>
      <p:sp>
        <p:nvSpPr>
          <p:cNvPr id="77" name="CaixaDeTexto 76"/>
          <p:cNvSpPr txBox="1"/>
          <p:nvPr/>
        </p:nvSpPr>
        <p:spPr>
          <a:xfrm>
            <a:off x="0" y="6627168"/>
            <a:ext cx="8676456" cy="369332"/>
          </a:xfrm>
          <a:prstGeom prst="rect">
            <a:avLst/>
          </a:prstGeom>
          <a:noFill/>
        </p:spPr>
        <p:txBody>
          <a:bodyPr wrap="square" rtlCol="0">
            <a:spAutoFit/>
          </a:bodyPr>
          <a:lstStyle/>
          <a:p>
            <a:r>
              <a:rPr lang="pt-BR" sz="900" dirty="0" smtClean="0">
                <a:solidFill>
                  <a:schemeClr val="tx1">
                    <a:lumMod val="50000"/>
                    <a:lumOff val="50000"/>
                  </a:schemeClr>
                </a:solidFill>
              </a:rPr>
              <a:t>Source: Alice /</a:t>
            </a:r>
            <a:r>
              <a:rPr lang="en-US" sz="900" dirty="0" smtClean="0">
                <a:solidFill>
                  <a:schemeClr val="tx1">
                    <a:lumMod val="50000"/>
                    <a:lumOff val="50000"/>
                  </a:schemeClr>
                </a:solidFill>
              </a:rPr>
              <a:t>Braskem estimates</a:t>
            </a:r>
          </a:p>
          <a:p>
            <a:endParaRPr lang="pt-BR" sz="900" dirty="0" smtClean="0">
              <a:solidFill>
                <a:schemeClr val="tx1">
                  <a:lumMod val="50000"/>
                  <a:lumOff val="50000"/>
                </a:schemeClr>
              </a:solidFill>
            </a:endParaRPr>
          </a:p>
        </p:txBody>
      </p:sp>
      <p:sp>
        <p:nvSpPr>
          <p:cNvPr id="17" name="Espaço Reservado para Conteúdo 7"/>
          <p:cNvSpPr txBox="1">
            <a:spLocks/>
          </p:cNvSpPr>
          <p:nvPr/>
        </p:nvSpPr>
        <p:spPr bwMode="auto">
          <a:xfrm>
            <a:off x="4031" y="1268760"/>
            <a:ext cx="4355976" cy="36101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80975" lvl="1" indent="-180975" eaLnBrk="0" hangingPunct="0">
              <a:spcBef>
                <a:spcPts val="300"/>
              </a:spcBef>
              <a:spcAft>
                <a:spcPts val="300"/>
              </a:spcAft>
              <a:buFont typeface="Webdings" pitchFamily="18" charset="2"/>
              <a:buChar char="4"/>
            </a:pPr>
            <a:r>
              <a:rPr lang="en-US" sz="1400" b="1" dirty="0" smtClean="0">
                <a:solidFill>
                  <a:srgbClr val="002060"/>
                </a:solidFill>
                <a:latin typeface="+mj-lt"/>
                <a:ea typeface="+mn-ea"/>
                <a:cs typeface="ヒラギノ角ゴ Pro W3"/>
                <a:sym typeface="Gill Sans Light" charset="0"/>
              </a:rPr>
              <a:t>     </a:t>
            </a:r>
            <a:r>
              <a:rPr lang="en-US" sz="1400" b="1" dirty="0" smtClean="0">
                <a:solidFill>
                  <a:srgbClr val="002060"/>
                </a:solidFill>
                <a:latin typeface="+mj-lt"/>
                <a:cs typeface="ヒラギノ角ゴ Pro W3"/>
                <a:sym typeface="Gill Sans Light" charset="0"/>
              </a:rPr>
              <a:t>Brazilian Market for Thermoplastic Resins</a:t>
            </a:r>
            <a:br>
              <a:rPr lang="en-US" sz="1400" b="1" dirty="0" smtClean="0">
                <a:solidFill>
                  <a:srgbClr val="002060"/>
                </a:solidFill>
                <a:latin typeface="+mj-lt"/>
                <a:cs typeface="ヒラギノ角ゴ Pro W3"/>
                <a:sym typeface="Gill Sans Light" charset="0"/>
              </a:rPr>
            </a:br>
            <a:r>
              <a:rPr lang="en-US" sz="1400" b="1" dirty="0" smtClean="0">
                <a:solidFill>
                  <a:srgbClr val="002060"/>
                </a:solidFill>
                <a:latin typeface="+mj-lt"/>
                <a:ea typeface="+mn-ea"/>
                <a:cs typeface="ヒラギノ角ゴ Pro W3"/>
                <a:sym typeface="Gill Sans Light" charset="0"/>
              </a:rPr>
              <a:t>     (kton)</a:t>
            </a:r>
            <a:endParaRPr lang="en-US" sz="1400" b="1" dirty="0">
              <a:solidFill>
                <a:srgbClr val="002060"/>
              </a:solidFill>
              <a:latin typeface="+mj-lt"/>
              <a:ea typeface="+mn-ea"/>
              <a:cs typeface="ヒラギノ角ゴ Pro W3"/>
              <a:sym typeface="Gill Sans Light" charset="0"/>
            </a:endParaRPr>
          </a:p>
        </p:txBody>
      </p:sp>
      <p:pic>
        <p:nvPicPr>
          <p:cNvPr id="2050" name="Picture 2"/>
          <p:cNvPicPr>
            <a:picLocks noChangeAspect="1" noChangeArrowheads="1"/>
          </p:cNvPicPr>
          <p:nvPr/>
        </p:nvPicPr>
        <p:blipFill>
          <a:blip r:embed="rId3" cstate="print"/>
          <a:srcRect b="59910"/>
          <a:stretch>
            <a:fillRect/>
          </a:stretch>
        </p:blipFill>
        <p:spPr bwMode="auto">
          <a:xfrm>
            <a:off x="-36512" y="1844824"/>
            <a:ext cx="4581525" cy="1008112"/>
          </a:xfrm>
          <a:prstGeom prst="rect">
            <a:avLst/>
          </a:prstGeom>
          <a:noFill/>
          <a:ln w="9525">
            <a:noFill/>
            <a:miter lim="800000"/>
            <a:headEnd/>
            <a:tailEnd/>
          </a:ln>
          <a:effectLst/>
        </p:spPr>
      </p:pic>
      <p:pic>
        <p:nvPicPr>
          <p:cNvPr id="7170" name="Picture 2"/>
          <p:cNvPicPr>
            <a:picLocks noChangeAspect="1" noChangeArrowheads="1"/>
          </p:cNvPicPr>
          <p:nvPr/>
        </p:nvPicPr>
        <p:blipFill>
          <a:blip r:embed="rId4" cstate="print"/>
          <a:srcRect t="18439"/>
          <a:stretch>
            <a:fillRect/>
          </a:stretch>
        </p:blipFill>
        <p:spPr bwMode="auto">
          <a:xfrm>
            <a:off x="4067944" y="1844824"/>
            <a:ext cx="5514975" cy="2229619"/>
          </a:xfrm>
          <a:prstGeom prst="rect">
            <a:avLst/>
          </a:prstGeom>
          <a:noFill/>
          <a:ln w="9525">
            <a:noFill/>
            <a:miter lim="800000"/>
            <a:headEnd/>
            <a:tailEnd/>
          </a:ln>
          <a:effectLst/>
        </p:spPr>
      </p:pic>
      <p:grpSp>
        <p:nvGrpSpPr>
          <p:cNvPr id="19" name="Grupo 18"/>
          <p:cNvGrpSpPr/>
          <p:nvPr/>
        </p:nvGrpSpPr>
        <p:grpSpPr>
          <a:xfrm>
            <a:off x="25971" y="2692499"/>
            <a:ext cx="4834061" cy="2752725"/>
            <a:chOff x="25971" y="2692499"/>
            <a:chExt cx="4834061" cy="2752725"/>
          </a:xfrm>
        </p:grpSpPr>
        <p:pic>
          <p:nvPicPr>
            <p:cNvPr id="7172" name="Picture 4"/>
            <p:cNvPicPr>
              <a:picLocks noChangeAspect="1" noChangeArrowheads="1"/>
            </p:cNvPicPr>
            <p:nvPr/>
          </p:nvPicPr>
          <p:blipFill>
            <a:blip r:embed="rId5" cstate="print"/>
            <a:srcRect/>
            <a:stretch>
              <a:fillRect/>
            </a:stretch>
          </p:blipFill>
          <p:spPr bwMode="auto">
            <a:xfrm>
              <a:off x="25971" y="2692499"/>
              <a:ext cx="4581525" cy="27527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6" cstate="print"/>
            <a:srcRect l="29862" t="85908" r="57564" b="2638"/>
            <a:stretch>
              <a:fillRect/>
            </a:stretch>
          </p:blipFill>
          <p:spPr bwMode="auto">
            <a:xfrm>
              <a:off x="1979712" y="5085184"/>
              <a:ext cx="576064" cy="288032"/>
            </a:xfrm>
            <a:prstGeom prst="rect">
              <a:avLst/>
            </a:prstGeom>
            <a:noFill/>
            <a:ln w="9525">
              <a:noFill/>
              <a:miter lim="800000"/>
              <a:headEnd/>
              <a:tailEnd/>
            </a:ln>
            <a:effectLst/>
          </p:spPr>
        </p:pic>
        <p:sp>
          <p:nvSpPr>
            <p:cNvPr id="18" name="CaixaDeTexto 17"/>
            <p:cNvSpPr txBox="1"/>
            <p:nvPr/>
          </p:nvSpPr>
          <p:spPr>
            <a:xfrm>
              <a:off x="2483768" y="5126995"/>
              <a:ext cx="2376264" cy="246221"/>
            </a:xfrm>
            <a:prstGeom prst="rect">
              <a:avLst/>
            </a:prstGeom>
            <a:noFill/>
          </p:spPr>
          <p:txBody>
            <a:bodyPr wrap="square" rtlCol="0">
              <a:spAutoFit/>
            </a:bodyPr>
            <a:lstStyle/>
            <a:p>
              <a:r>
                <a:rPr lang="en-US" sz="1000" dirty="0" smtClean="0"/>
                <a:t>Braskem’ </a:t>
              </a:r>
              <a:r>
                <a:rPr lang="en-US" sz="1000" dirty="0" err="1" smtClean="0"/>
                <a:t>mkt</a:t>
              </a:r>
              <a:r>
                <a:rPr lang="en-US" sz="1000" dirty="0" smtClean="0"/>
                <a:t> share</a:t>
              </a:r>
              <a:endParaRPr lang="en-US" sz="1000" dirty="0"/>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9512" y="296680"/>
            <a:ext cx="8754938" cy="369332"/>
          </a:xfrm>
        </p:spPr>
        <p:txBody>
          <a:bodyPr/>
          <a:lstStyle/>
          <a:p>
            <a:r>
              <a:rPr lang="pt-BR" dirty="0" smtClean="0"/>
              <a:t>EBITDA Performance – 2Q12 vs. 1Q12</a:t>
            </a:r>
            <a:endParaRPr lang="pt-BR" dirty="0"/>
          </a:p>
        </p:txBody>
      </p:sp>
      <p:sp>
        <p:nvSpPr>
          <p:cNvPr id="5"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5</a:t>
            </a:fld>
            <a:endParaRPr lang="pt-BR" sz="800" dirty="0" smtClean="0">
              <a:solidFill>
                <a:schemeClr val="bg1">
                  <a:lumMod val="50000"/>
                </a:schemeClr>
              </a:solidFill>
              <a:latin typeface="Calibri" pitchFamily="34" charset="0"/>
              <a:cs typeface="Calibri" pitchFamily="34" charset="0"/>
            </a:endParaRPr>
          </a:p>
        </p:txBody>
      </p:sp>
      <p:sp>
        <p:nvSpPr>
          <p:cNvPr id="6" name="Rectangle 87"/>
          <p:cNvSpPr>
            <a:spLocks noChangeArrowheads="1"/>
          </p:cNvSpPr>
          <p:nvPr/>
        </p:nvSpPr>
        <p:spPr bwMode="auto">
          <a:xfrm>
            <a:off x="7661597" y="1340768"/>
            <a:ext cx="1158875" cy="431800"/>
          </a:xfrm>
          <a:prstGeom prst="rect">
            <a:avLst/>
          </a:prstGeom>
          <a:noFill/>
          <a:ln w="9525" algn="ctr">
            <a:noFill/>
            <a:miter lim="800000"/>
            <a:headEnd/>
            <a:tailEnd/>
          </a:ln>
        </p:spPr>
        <p:txBody>
          <a:bodyPr lIns="0" tIns="0" rIns="0" bIns="0" anchor="ctr"/>
          <a:lstStyle/>
          <a:p>
            <a:pPr fontAlgn="auto">
              <a:spcBef>
                <a:spcPts val="0"/>
              </a:spcBef>
              <a:spcAft>
                <a:spcPts val="0"/>
              </a:spcAft>
              <a:defRPr/>
            </a:pPr>
            <a:r>
              <a:rPr lang="en-US" sz="1000" b="1" smtClean="0">
                <a:solidFill>
                  <a:schemeClr val="bg1">
                    <a:lumMod val="65000"/>
                  </a:schemeClr>
                </a:solidFill>
                <a:latin typeface="Calibri" pitchFamily="34" charset="0"/>
                <a:cs typeface="Arial" charset="0"/>
              </a:rPr>
              <a:t>R$ million</a:t>
            </a:r>
            <a:endParaRPr lang="en-US" sz="1000" b="1">
              <a:solidFill>
                <a:schemeClr val="bg1">
                  <a:lumMod val="65000"/>
                </a:schemeClr>
              </a:solidFill>
              <a:latin typeface="Calibri" pitchFamily="34" charset="0"/>
              <a:cs typeface="Arial" charset="0"/>
            </a:endParaRPr>
          </a:p>
        </p:txBody>
      </p:sp>
      <p:sp>
        <p:nvSpPr>
          <p:cNvPr id="9" name="Retângulo de cantos arredondados 8"/>
          <p:cNvSpPr/>
          <p:nvPr/>
        </p:nvSpPr>
        <p:spPr bwMode="auto">
          <a:xfrm>
            <a:off x="179512" y="1257146"/>
            <a:ext cx="4392488" cy="803702"/>
          </a:xfrm>
          <a:prstGeom prst="roundRect">
            <a:avLst/>
          </a:prstGeom>
          <a:noFill/>
          <a:ln w="15875" cap="flat" cmpd="sng" algn="ctr">
            <a:solidFill>
              <a:srgbClr val="0070C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rgbClr val="000000"/>
              </a:solidFill>
              <a:effectLst/>
              <a:latin typeface="Arial" charset="0"/>
              <a:ea typeface="ヒラギノ角ゴ Pro W3" pitchFamily="96" charset="-128"/>
              <a:sym typeface="Arial" charset="0"/>
            </a:endParaRPr>
          </a:p>
        </p:txBody>
      </p:sp>
      <p:sp>
        <p:nvSpPr>
          <p:cNvPr id="10" name="CaixaDeTexto 9"/>
          <p:cNvSpPr txBox="1"/>
          <p:nvPr/>
        </p:nvSpPr>
        <p:spPr>
          <a:xfrm>
            <a:off x="179512" y="1280234"/>
            <a:ext cx="4392488" cy="1031051"/>
          </a:xfrm>
          <a:prstGeom prst="rect">
            <a:avLst/>
          </a:prstGeom>
          <a:noFill/>
          <a:ln w="19050" cap="rnd">
            <a:noFill/>
            <a:prstDash val="dash"/>
          </a:ln>
        </p:spPr>
        <p:txBody>
          <a:bodyPr wrap="square" rtlCol="0">
            <a:spAutoFit/>
          </a:bodyPr>
          <a:lstStyle/>
          <a:p>
            <a:pPr marL="228600" lvl="0" indent="-228600" algn="just">
              <a:spcBef>
                <a:spcPts val="600"/>
              </a:spcBef>
              <a:buClr>
                <a:srgbClr val="0070C0"/>
              </a:buClr>
              <a:buFont typeface="Wingdings" pitchFamily="2" charset="2"/>
              <a:buChar char="ü"/>
            </a:pPr>
            <a:r>
              <a:rPr lang="en-US" sz="1100" dirty="0" smtClean="0">
                <a:solidFill>
                  <a:srgbClr val="003366"/>
                </a:solidFill>
                <a:latin typeface="Trebuchet MS" pitchFamily="34" charset="0"/>
              </a:rPr>
              <a:t>The slight improvement in contribution margin, which </a:t>
            </a:r>
            <a:r>
              <a:rPr lang="en-US" sz="1100" dirty="0" smtClean="0">
                <a:solidFill>
                  <a:srgbClr val="003366"/>
                </a:solidFill>
                <a:latin typeface="Trebuchet MS" pitchFamily="34" charset="0"/>
              </a:rPr>
              <a:t>followed the </a:t>
            </a:r>
            <a:r>
              <a:rPr lang="en-US" sz="1100" dirty="0" smtClean="0">
                <a:solidFill>
                  <a:srgbClr val="003366"/>
                </a:solidFill>
                <a:latin typeface="Trebuchet MS" pitchFamily="34" charset="0"/>
              </a:rPr>
              <a:t>recovery in spreads, offset the lower sales volume. EBITDA was positively impacted by exchange variation and extraordinary effects in 2Q12. </a:t>
            </a:r>
          </a:p>
          <a:p>
            <a:pPr marL="228600" lvl="0" indent="-228600" algn="just">
              <a:spcBef>
                <a:spcPts val="600"/>
              </a:spcBef>
              <a:buClr>
                <a:srgbClr val="0070C0"/>
              </a:buClr>
              <a:buFont typeface="Wingdings" pitchFamily="2" charset="2"/>
              <a:buChar char="ü"/>
            </a:pPr>
            <a:endParaRPr lang="pt-BR" sz="1200" dirty="0" smtClean="0">
              <a:solidFill>
                <a:srgbClr val="003366"/>
              </a:solidFill>
              <a:latin typeface="Trebuchet MS" pitchFamily="34" charset="0"/>
            </a:endParaRPr>
          </a:p>
        </p:txBody>
      </p:sp>
      <p:pic>
        <p:nvPicPr>
          <p:cNvPr id="3" name="Picture 3"/>
          <p:cNvPicPr>
            <a:picLocks noChangeAspect="1" noChangeArrowheads="1"/>
          </p:cNvPicPr>
          <p:nvPr/>
        </p:nvPicPr>
        <p:blipFill>
          <a:blip r:embed="rId3" cstate="print"/>
          <a:srcRect/>
          <a:stretch>
            <a:fillRect/>
          </a:stretch>
        </p:blipFill>
        <p:spPr bwMode="auto">
          <a:xfrm>
            <a:off x="1043608" y="1844005"/>
            <a:ext cx="6858000" cy="410527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de cantos arredondados 8"/>
          <p:cNvSpPr/>
          <p:nvPr/>
        </p:nvSpPr>
        <p:spPr bwMode="auto">
          <a:xfrm>
            <a:off x="179512" y="1257147"/>
            <a:ext cx="4608512" cy="1163741"/>
          </a:xfrm>
          <a:prstGeom prst="roundRect">
            <a:avLst/>
          </a:prstGeom>
          <a:noFill/>
          <a:ln w="15875" cap="flat" cmpd="sng" algn="ctr">
            <a:solidFill>
              <a:srgbClr val="0070C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rgbClr val="000000"/>
              </a:solidFill>
              <a:effectLst/>
              <a:latin typeface="Arial" charset="0"/>
              <a:ea typeface="ヒラギノ角ゴ Pro W3" pitchFamily="96" charset="-128"/>
              <a:sym typeface="Arial" charset="0"/>
            </a:endParaRPr>
          </a:p>
        </p:txBody>
      </p:sp>
      <p:sp>
        <p:nvSpPr>
          <p:cNvPr id="10" name="CaixaDeTexto 9"/>
          <p:cNvSpPr txBox="1"/>
          <p:nvPr/>
        </p:nvSpPr>
        <p:spPr>
          <a:xfrm>
            <a:off x="179512" y="1284317"/>
            <a:ext cx="4536504" cy="1708160"/>
          </a:xfrm>
          <a:prstGeom prst="rect">
            <a:avLst/>
          </a:prstGeom>
          <a:noFill/>
          <a:ln w="19050" cap="rnd">
            <a:noFill/>
            <a:prstDash val="dash"/>
          </a:ln>
        </p:spPr>
        <p:txBody>
          <a:bodyPr wrap="square" rtlCol="0">
            <a:spAutoFit/>
          </a:bodyPr>
          <a:lstStyle/>
          <a:p>
            <a:pPr marL="228600" lvl="0" indent="-228600" algn="just">
              <a:spcBef>
                <a:spcPts val="600"/>
              </a:spcBef>
              <a:buClr>
                <a:srgbClr val="0070C0"/>
              </a:buClr>
              <a:buFont typeface="Wingdings" pitchFamily="2" charset="2"/>
              <a:buChar char="ü"/>
            </a:pPr>
            <a:r>
              <a:rPr lang="en-US" sz="1100" dirty="0" smtClean="0">
                <a:solidFill>
                  <a:srgbClr val="003366"/>
                </a:solidFill>
                <a:latin typeface="Trebuchet MS" pitchFamily="34" charset="0"/>
              </a:rPr>
              <a:t>The </a:t>
            </a:r>
            <a:r>
              <a:rPr lang="en-US" sz="1100" dirty="0" smtClean="0">
                <a:solidFill>
                  <a:srgbClr val="003366"/>
                </a:solidFill>
                <a:latin typeface="Trebuchet MS" pitchFamily="34" charset="0"/>
              </a:rPr>
              <a:t>contribution margin reduction, that followed the lower spreads of the </a:t>
            </a:r>
            <a:r>
              <a:rPr lang="en-US" sz="1100" dirty="0" smtClean="0">
                <a:solidFill>
                  <a:srgbClr val="003366"/>
                </a:solidFill>
                <a:latin typeface="Trebuchet MS" pitchFamily="34" charset="0"/>
              </a:rPr>
              <a:t>international </a:t>
            </a:r>
            <a:r>
              <a:rPr lang="en-US" sz="1100" dirty="0" smtClean="0">
                <a:solidFill>
                  <a:srgbClr val="003366"/>
                </a:solidFill>
                <a:latin typeface="Trebuchet MS" pitchFamily="34" charset="0"/>
              </a:rPr>
              <a:t>market, </a:t>
            </a:r>
            <a:r>
              <a:rPr lang="en-US" sz="1100" dirty="0" smtClean="0">
                <a:solidFill>
                  <a:srgbClr val="003366"/>
                </a:solidFill>
                <a:latin typeface="Trebuchet MS" pitchFamily="34" charset="0"/>
              </a:rPr>
              <a:t>more than offset the positive effects from exchange variation and the higher sales volume. EBITDA was positively affected by recognition of the compensation received under the Sunoco supply agreement and by the prepayment of tax installments under the </a:t>
            </a:r>
            <a:r>
              <a:rPr lang="en-US" sz="1100" dirty="0" err="1" smtClean="0">
                <a:solidFill>
                  <a:srgbClr val="003366"/>
                </a:solidFill>
                <a:latin typeface="Trebuchet MS" pitchFamily="34" charset="0"/>
              </a:rPr>
              <a:t>Refis</a:t>
            </a:r>
            <a:r>
              <a:rPr lang="en-US" sz="1100" dirty="0" smtClean="0">
                <a:solidFill>
                  <a:srgbClr val="003366"/>
                </a:solidFill>
                <a:latin typeface="Trebuchet MS" pitchFamily="34" charset="0"/>
              </a:rPr>
              <a:t> program.</a:t>
            </a:r>
          </a:p>
          <a:p>
            <a:pPr marL="228600" lvl="0" indent="-228600" algn="just">
              <a:spcBef>
                <a:spcPts val="600"/>
              </a:spcBef>
              <a:buClr>
                <a:srgbClr val="0070C0"/>
              </a:buClr>
              <a:buFont typeface="Wingdings" pitchFamily="2" charset="2"/>
              <a:buChar char="ü"/>
            </a:pPr>
            <a:endParaRPr lang="pt-BR" sz="1100" dirty="0" smtClean="0">
              <a:solidFill>
                <a:srgbClr val="003366"/>
              </a:solidFill>
              <a:latin typeface="Trebuchet MS" pitchFamily="34" charset="0"/>
            </a:endParaRPr>
          </a:p>
          <a:p>
            <a:pPr marL="228600" lvl="0" indent="-228600" algn="just">
              <a:spcBef>
                <a:spcPts val="600"/>
              </a:spcBef>
              <a:buClr>
                <a:srgbClr val="0070C0"/>
              </a:buClr>
            </a:pPr>
            <a:endParaRPr lang="pt-BR" dirty="0">
              <a:latin typeface="Trebuchet MS" pitchFamily="34" charset="0"/>
            </a:endParaRPr>
          </a:p>
        </p:txBody>
      </p:sp>
      <p:sp>
        <p:nvSpPr>
          <p:cNvPr id="2" name="Título 1"/>
          <p:cNvSpPr>
            <a:spLocks noGrp="1"/>
          </p:cNvSpPr>
          <p:nvPr>
            <p:ph type="ctrTitle"/>
          </p:nvPr>
        </p:nvSpPr>
        <p:spPr>
          <a:xfrm>
            <a:off x="179512" y="296680"/>
            <a:ext cx="8754938" cy="369332"/>
          </a:xfrm>
        </p:spPr>
        <p:txBody>
          <a:bodyPr/>
          <a:lstStyle/>
          <a:p>
            <a:r>
              <a:rPr lang="pt-BR" dirty="0" smtClean="0"/>
              <a:t>EBITDA Performance – 1H12 vs. 1H11</a:t>
            </a:r>
            <a:endParaRPr lang="pt-BR" dirty="0"/>
          </a:p>
        </p:txBody>
      </p:sp>
      <p:sp>
        <p:nvSpPr>
          <p:cNvPr id="5"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6</a:t>
            </a:fld>
            <a:endParaRPr lang="pt-BR" sz="800" dirty="0" smtClean="0">
              <a:solidFill>
                <a:schemeClr val="bg1">
                  <a:lumMod val="50000"/>
                </a:schemeClr>
              </a:solidFill>
              <a:latin typeface="Calibri" pitchFamily="34" charset="0"/>
              <a:cs typeface="Calibri" pitchFamily="34" charset="0"/>
            </a:endParaRPr>
          </a:p>
        </p:txBody>
      </p:sp>
      <p:sp>
        <p:nvSpPr>
          <p:cNvPr id="8" name="Rectangle 87"/>
          <p:cNvSpPr>
            <a:spLocks noChangeArrowheads="1"/>
          </p:cNvSpPr>
          <p:nvPr/>
        </p:nvSpPr>
        <p:spPr bwMode="auto">
          <a:xfrm>
            <a:off x="7661597" y="1340768"/>
            <a:ext cx="1158875" cy="431800"/>
          </a:xfrm>
          <a:prstGeom prst="rect">
            <a:avLst/>
          </a:prstGeom>
          <a:noFill/>
          <a:ln w="9525" algn="ctr">
            <a:noFill/>
            <a:miter lim="800000"/>
            <a:headEnd/>
            <a:tailEnd/>
          </a:ln>
        </p:spPr>
        <p:txBody>
          <a:bodyPr lIns="0" tIns="0" rIns="0" bIns="0" anchor="ctr"/>
          <a:lstStyle/>
          <a:p>
            <a:pPr fontAlgn="auto">
              <a:spcBef>
                <a:spcPts val="0"/>
              </a:spcBef>
              <a:spcAft>
                <a:spcPts val="0"/>
              </a:spcAft>
              <a:defRPr/>
            </a:pPr>
            <a:r>
              <a:rPr lang="en-US" sz="1000" b="1" smtClean="0">
                <a:solidFill>
                  <a:schemeClr val="bg1">
                    <a:lumMod val="65000"/>
                  </a:schemeClr>
                </a:solidFill>
                <a:latin typeface="Calibri" pitchFamily="34" charset="0"/>
                <a:cs typeface="Arial" charset="0"/>
              </a:rPr>
              <a:t>R$ million</a:t>
            </a:r>
            <a:endParaRPr lang="en-US" sz="1000" b="1">
              <a:solidFill>
                <a:schemeClr val="bg1">
                  <a:lumMod val="65000"/>
                </a:schemeClr>
              </a:solidFill>
              <a:latin typeface="Calibri" pitchFamily="34" charset="0"/>
              <a:cs typeface="Arial" charset="0"/>
            </a:endParaRPr>
          </a:p>
        </p:txBody>
      </p:sp>
      <p:pic>
        <p:nvPicPr>
          <p:cNvPr id="1026" name="Picture 2"/>
          <p:cNvPicPr>
            <a:picLocks noChangeAspect="1" noChangeArrowheads="1"/>
          </p:cNvPicPr>
          <p:nvPr/>
        </p:nvPicPr>
        <p:blipFill>
          <a:blip r:embed="rId3" cstate="print"/>
          <a:srcRect/>
          <a:stretch>
            <a:fillRect/>
          </a:stretch>
        </p:blipFill>
        <p:spPr bwMode="auto">
          <a:xfrm>
            <a:off x="1187624" y="2204045"/>
            <a:ext cx="6867525" cy="410527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8" name="Rectangle 4"/>
          <p:cNvSpPr>
            <a:spLocks noChangeArrowheads="1"/>
          </p:cNvSpPr>
          <p:nvPr/>
        </p:nvSpPr>
        <p:spPr bwMode="auto">
          <a:xfrm>
            <a:off x="392113" y="-14288"/>
            <a:ext cx="7231062" cy="830263"/>
          </a:xfrm>
          <a:prstGeom prst="rect">
            <a:avLst/>
          </a:prstGeom>
          <a:noFill/>
          <a:ln w="9525">
            <a:noFill/>
            <a:miter lim="800000"/>
            <a:headEnd/>
            <a:tailEnd/>
          </a:ln>
          <a:effectLst>
            <a:outerShdw dist="17961" dir="2700000" algn="ctr" rotWithShape="0">
              <a:schemeClr val="tx2"/>
            </a:outerShdw>
          </a:effectLst>
        </p:spPr>
        <p:txBody>
          <a:bodyPr anchor="ctr"/>
          <a:lstStyle/>
          <a:p>
            <a:pPr>
              <a:defRPr/>
            </a:pPr>
            <a:endParaRPr lang="pt-BR" sz="1900" b="1" i="1">
              <a:solidFill>
                <a:srgbClr val="FFFFFF"/>
              </a:solidFill>
              <a:ea typeface="MS PGothic" pitchFamily="34" charset="-128"/>
              <a:cs typeface="Arial" charset="0"/>
            </a:endParaRPr>
          </a:p>
        </p:txBody>
      </p:sp>
      <p:sp>
        <p:nvSpPr>
          <p:cNvPr id="26628" name="Título 11"/>
          <p:cNvSpPr>
            <a:spLocks noGrp="1"/>
          </p:cNvSpPr>
          <p:nvPr>
            <p:ph type="title"/>
          </p:nvPr>
        </p:nvSpPr>
        <p:spPr>
          <a:xfrm>
            <a:off x="179512" y="112014"/>
            <a:ext cx="8754938" cy="738664"/>
          </a:xfrm>
        </p:spPr>
        <p:txBody>
          <a:bodyPr/>
          <a:lstStyle/>
          <a:p>
            <a:pPr algn="just"/>
            <a:r>
              <a:rPr lang="en-US" dirty="0" smtClean="0"/>
              <a:t>Strategy based on lengthening the debt profile and a strong commitment to liquidity maintenance</a:t>
            </a:r>
            <a:endParaRPr lang="en-US" i="1" dirty="0" smtClean="0"/>
          </a:p>
        </p:txBody>
      </p:sp>
      <p:sp>
        <p:nvSpPr>
          <p:cNvPr id="8" name="AutoShape 8"/>
          <p:cNvSpPr>
            <a:spLocks noChangeArrowheads="1"/>
          </p:cNvSpPr>
          <p:nvPr/>
        </p:nvSpPr>
        <p:spPr bwMode="auto">
          <a:xfrm>
            <a:off x="2339752" y="5118199"/>
            <a:ext cx="2736304" cy="327025"/>
          </a:xfrm>
          <a:prstGeom prst="roundRect">
            <a:avLst>
              <a:gd name="adj" fmla="val 25991"/>
            </a:avLst>
          </a:prstGeom>
          <a:noFill/>
          <a:ln w="50800" algn="ctr">
            <a:noFill/>
            <a:round/>
            <a:headEnd/>
            <a:tailEnd/>
          </a:ln>
          <a:effectLst/>
        </p:spPr>
        <p:txBody>
          <a:bodyPr wrap="none" anchor="ctr"/>
          <a:lstStyle/>
          <a:p>
            <a:pPr eaLnBrk="0" hangingPunct="0">
              <a:lnSpc>
                <a:spcPct val="110000"/>
              </a:lnSpc>
              <a:defRPr/>
            </a:pPr>
            <a:r>
              <a:rPr lang="en-US" sz="1200" b="1" dirty="0" smtClean="0">
                <a:solidFill>
                  <a:srgbClr val="003366"/>
                </a:solidFill>
                <a:cs typeface="Arial" pitchFamily="34" charset="0"/>
              </a:rPr>
              <a:t>Credit Risk – Global Scale</a:t>
            </a:r>
          </a:p>
        </p:txBody>
      </p:sp>
      <p:sp>
        <p:nvSpPr>
          <p:cNvPr id="9" name="CaixaDeTexto 32"/>
          <p:cNvSpPr txBox="1">
            <a:spLocks noChangeArrowheads="1"/>
          </p:cNvSpPr>
          <p:nvPr/>
        </p:nvSpPr>
        <p:spPr bwMode="auto">
          <a:xfrm>
            <a:off x="6732240" y="1492216"/>
            <a:ext cx="2880320" cy="295466"/>
          </a:xfrm>
          <a:prstGeom prst="rect">
            <a:avLst/>
          </a:prstGeom>
          <a:noFill/>
          <a:ln w="19050" cap="rnd">
            <a:noFill/>
            <a:prstDash val="dash"/>
            <a:miter lim="800000"/>
            <a:headEnd/>
            <a:tailEnd/>
          </a:ln>
        </p:spPr>
        <p:txBody>
          <a:bodyPr wrap="square">
            <a:spAutoFit/>
          </a:bodyPr>
          <a:lstStyle/>
          <a:p>
            <a:pPr eaLnBrk="0" hangingPunct="0">
              <a:lnSpc>
                <a:spcPct val="110000"/>
              </a:lnSpc>
              <a:defRPr/>
            </a:pPr>
            <a:r>
              <a:rPr lang="en-US" sz="1200" b="1" smtClean="0">
                <a:solidFill>
                  <a:srgbClr val="003366"/>
                </a:solidFill>
                <a:cs typeface="Arial" pitchFamily="34" charset="0"/>
              </a:rPr>
              <a:t>Diversified Funding Sources</a:t>
            </a:r>
          </a:p>
        </p:txBody>
      </p:sp>
      <p:sp>
        <p:nvSpPr>
          <p:cNvPr id="16" name="AutoShape 8"/>
          <p:cNvSpPr>
            <a:spLocks noChangeArrowheads="1"/>
          </p:cNvSpPr>
          <p:nvPr/>
        </p:nvSpPr>
        <p:spPr bwMode="auto">
          <a:xfrm>
            <a:off x="6753732" y="4656150"/>
            <a:ext cx="2024952" cy="299007"/>
          </a:xfrm>
          <a:prstGeom prst="roundRect">
            <a:avLst>
              <a:gd name="adj" fmla="val 25991"/>
            </a:avLst>
          </a:prstGeom>
          <a:noFill/>
          <a:ln w="50800" algn="ctr">
            <a:noFill/>
            <a:round/>
            <a:headEnd/>
            <a:tailEnd/>
          </a:ln>
          <a:effectLst/>
        </p:spPr>
        <p:txBody>
          <a:bodyPr wrap="none" anchor="ctr"/>
          <a:lstStyle/>
          <a:p>
            <a:pPr eaLnBrk="0" hangingPunct="0">
              <a:lnSpc>
                <a:spcPct val="110000"/>
              </a:lnSpc>
              <a:defRPr/>
            </a:pPr>
            <a:r>
              <a:rPr lang="en-US" sz="1200" b="1" smtClean="0">
                <a:solidFill>
                  <a:srgbClr val="003366"/>
                </a:solidFill>
                <a:cs typeface="Arial" pitchFamily="34" charset="0"/>
              </a:rPr>
              <a:t>Net Debt / EBITDA (US$)</a:t>
            </a:r>
            <a:endParaRPr lang="en-US" sz="1200" b="1">
              <a:solidFill>
                <a:schemeClr val="bg1"/>
              </a:solidFill>
              <a:cs typeface="Arial" pitchFamily="34" charset="0"/>
            </a:endParaRPr>
          </a:p>
        </p:txBody>
      </p:sp>
      <p:sp>
        <p:nvSpPr>
          <p:cNvPr id="17"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7</a:t>
            </a:fld>
            <a:endParaRPr lang="pt-BR" sz="800" dirty="0" smtClean="0">
              <a:solidFill>
                <a:schemeClr val="bg1">
                  <a:lumMod val="50000"/>
                </a:schemeClr>
              </a:solidFill>
              <a:latin typeface="Calibri" pitchFamily="34" charset="0"/>
              <a:cs typeface="Calibri" pitchFamily="34" charset="0"/>
            </a:endParaRPr>
          </a:p>
        </p:txBody>
      </p:sp>
      <p:sp>
        <p:nvSpPr>
          <p:cNvPr id="13" name="Retângulo de cantos arredondados 12"/>
          <p:cNvSpPr/>
          <p:nvPr/>
        </p:nvSpPr>
        <p:spPr bwMode="auto">
          <a:xfrm>
            <a:off x="179512" y="1484784"/>
            <a:ext cx="1800200" cy="792088"/>
          </a:xfrm>
          <a:prstGeom prst="roundRect">
            <a:avLst/>
          </a:prstGeom>
          <a:noFill/>
          <a:ln w="15875" cap="flat" cmpd="sng" algn="ctr">
            <a:solidFill>
              <a:srgbClr val="0070C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rgbClr val="000000"/>
              </a:solidFill>
              <a:effectLst/>
              <a:latin typeface="Arial" charset="0"/>
              <a:ea typeface="ヒラギノ角ゴ Pro W3" pitchFamily="96" charset="-128"/>
              <a:sym typeface="Arial" charset="0"/>
            </a:endParaRPr>
          </a:p>
        </p:txBody>
      </p:sp>
      <p:sp>
        <p:nvSpPr>
          <p:cNvPr id="14" name="CaixaDeTexto 13"/>
          <p:cNvSpPr txBox="1"/>
          <p:nvPr/>
        </p:nvSpPr>
        <p:spPr>
          <a:xfrm>
            <a:off x="107504" y="1484784"/>
            <a:ext cx="1872208" cy="1154162"/>
          </a:xfrm>
          <a:prstGeom prst="rect">
            <a:avLst/>
          </a:prstGeom>
          <a:noFill/>
          <a:ln w="19050" cap="rnd">
            <a:noFill/>
            <a:prstDash val="dash"/>
          </a:ln>
        </p:spPr>
        <p:txBody>
          <a:bodyPr wrap="square" rtlCol="0">
            <a:spAutoFit/>
          </a:bodyPr>
          <a:lstStyle/>
          <a:p>
            <a:pPr marL="90488" lvl="0" indent="-4763" algn="just">
              <a:spcBef>
                <a:spcPts val="1200"/>
              </a:spcBef>
              <a:spcAft>
                <a:spcPts val="600"/>
              </a:spcAft>
              <a:buClr>
                <a:srgbClr val="0070C0"/>
              </a:buClr>
            </a:pPr>
            <a:r>
              <a:rPr lang="en-US" sz="900" dirty="0" err="1" smtClean="0">
                <a:solidFill>
                  <a:srgbClr val="003366"/>
                </a:solidFill>
                <a:latin typeface="Trebuchet MS" pitchFamily="34" charset="0"/>
              </a:rPr>
              <a:t>Braskem’s</a:t>
            </a:r>
            <a:r>
              <a:rPr lang="en-US" sz="900" dirty="0" smtClean="0">
                <a:solidFill>
                  <a:srgbClr val="003366"/>
                </a:solidFill>
                <a:latin typeface="Trebuchet MS" pitchFamily="34" charset="0"/>
              </a:rPr>
              <a:t> high liquidity</a:t>
            </a:r>
            <a:r>
              <a:rPr lang="en-US" sz="900" baseline="30000" dirty="0" smtClean="0">
                <a:solidFill>
                  <a:srgbClr val="003366"/>
                </a:solidFill>
                <a:latin typeface="Trebuchet MS" pitchFamily="34" charset="0"/>
              </a:rPr>
              <a:t>2</a:t>
            </a:r>
            <a:r>
              <a:rPr lang="en-US" sz="900" dirty="0" smtClean="0">
                <a:solidFill>
                  <a:srgbClr val="003366"/>
                </a:solidFill>
                <a:latin typeface="Trebuchet MS" pitchFamily="34" charset="0"/>
              </a:rPr>
              <a:t> ensures that its cash and cash equivalents cover the payment of obligations maturing over next 32 months.</a:t>
            </a:r>
          </a:p>
          <a:p>
            <a:pPr marL="90488" lvl="0" indent="-4763" algn="just">
              <a:spcBef>
                <a:spcPts val="1200"/>
              </a:spcBef>
              <a:spcAft>
                <a:spcPts val="600"/>
              </a:spcAft>
              <a:buClr>
                <a:srgbClr val="0070C0"/>
              </a:buClr>
            </a:pPr>
            <a:endParaRPr lang="pt-BR" sz="900" dirty="0">
              <a:latin typeface="Trebuchet MS" pitchFamily="34" charset="0"/>
            </a:endParaRPr>
          </a:p>
        </p:txBody>
      </p:sp>
      <p:sp>
        <p:nvSpPr>
          <p:cNvPr id="15" name="CaixaDeTexto 14"/>
          <p:cNvSpPr txBox="1"/>
          <p:nvPr/>
        </p:nvSpPr>
        <p:spPr>
          <a:xfrm>
            <a:off x="-36512" y="6669940"/>
            <a:ext cx="2592288" cy="215444"/>
          </a:xfrm>
          <a:prstGeom prst="rect">
            <a:avLst/>
          </a:prstGeom>
          <a:noFill/>
          <a:ln w="19050" cap="rnd">
            <a:noFill/>
            <a:prstDash val="dash"/>
          </a:ln>
        </p:spPr>
        <p:txBody>
          <a:bodyPr wrap="square" rtlCol="0">
            <a:spAutoFit/>
          </a:bodyPr>
          <a:lstStyle/>
          <a:p>
            <a:pPr marL="228600" lvl="0" indent="-228600" algn="just">
              <a:spcBef>
                <a:spcPts val="600"/>
              </a:spcBef>
              <a:buClr>
                <a:srgbClr val="0070C0"/>
              </a:buClr>
            </a:pPr>
            <a:r>
              <a:rPr lang="pt-BR" sz="800" baseline="30000" dirty="0" smtClean="0">
                <a:solidFill>
                  <a:schemeClr val="bg1">
                    <a:lumMod val="50000"/>
                  </a:schemeClr>
                </a:solidFill>
              </a:rPr>
              <a:t>2</a:t>
            </a:r>
            <a:r>
              <a:rPr lang="en-US" sz="800" dirty="0" smtClean="0">
                <a:solidFill>
                  <a:schemeClr val="bg1">
                    <a:lumMod val="50000"/>
                  </a:schemeClr>
                </a:solidFill>
              </a:rPr>
              <a:t>Includes US$600 million stand-by </a:t>
            </a:r>
            <a:endParaRPr lang="pt-BR" sz="1050" dirty="0">
              <a:solidFill>
                <a:schemeClr val="bg1">
                  <a:lumMod val="50000"/>
                </a:schemeClr>
              </a:solidFill>
            </a:endParaRPr>
          </a:p>
        </p:txBody>
      </p:sp>
      <p:sp>
        <p:nvSpPr>
          <p:cNvPr id="18" name="CaixaDeTexto 17"/>
          <p:cNvSpPr txBox="1"/>
          <p:nvPr/>
        </p:nvSpPr>
        <p:spPr>
          <a:xfrm>
            <a:off x="1749759" y="6435230"/>
            <a:ext cx="2924198" cy="369332"/>
          </a:xfrm>
          <a:prstGeom prst="rect">
            <a:avLst/>
          </a:prstGeom>
          <a:noFill/>
        </p:spPr>
        <p:txBody>
          <a:bodyPr wrap="none" rtlCol="0">
            <a:spAutoFit/>
          </a:bodyPr>
          <a:lstStyle/>
          <a:p>
            <a:r>
              <a:rPr lang="pt-BR" sz="900" dirty="0" smtClean="0">
                <a:solidFill>
                  <a:srgbClr val="002060"/>
                </a:solidFill>
              </a:rPr>
              <a:t>*</a:t>
            </a:r>
            <a:r>
              <a:rPr lang="en-US" sz="900" dirty="0" smtClean="0">
                <a:solidFill>
                  <a:srgbClr val="002060"/>
                </a:solidFill>
              </a:rPr>
              <a:t>Date of issue of the last analytical report on the company</a:t>
            </a:r>
          </a:p>
          <a:p>
            <a:endParaRPr lang="pt-BR" sz="900" dirty="0">
              <a:solidFill>
                <a:srgbClr val="002060"/>
              </a:solidFill>
            </a:endParaRPr>
          </a:p>
        </p:txBody>
      </p:sp>
      <p:graphicFrame>
        <p:nvGraphicFramePr>
          <p:cNvPr id="25" name="Group 117"/>
          <p:cNvGraphicFramePr>
            <a:graphicFrameLocks/>
          </p:cNvGraphicFramePr>
          <p:nvPr>
            <p:extLst>
              <p:ext uri="{D42A27DB-BD31-4B8C-83A1-F6EECF244321}">
                <p14:modId xmlns="" xmlns:p14="http://schemas.microsoft.com/office/powerpoint/2010/main" val="3715535684"/>
              </p:ext>
            </p:extLst>
          </p:nvPr>
        </p:nvGraphicFramePr>
        <p:xfrm>
          <a:off x="6444712" y="4982282"/>
          <a:ext cx="2591784" cy="1183022"/>
        </p:xfrm>
        <a:graphic>
          <a:graphicData uri="http://schemas.openxmlformats.org/drawingml/2006/table">
            <a:tbl>
              <a:tblPr>
                <a:tableStyleId>{46F890A9-2807-4EBB-B81D-B2AA78EC7F39}</a:tableStyleId>
              </a:tblPr>
              <a:tblGrid>
                <a:gridCol w="1007784"/>
                <a:gridCol w="540000"/>
                <a:gridCol w="540000"/>
                <a:gridCol w="504000"/>
              </a:tblGrid>
              <a:tr h="27234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smtClean="0">
                          <a:ln>
                            <a:noFill/>
                          </a:ln>
                          <a:solidFill>
                            <a:schemeClr val="bg1"/>
                          </a:solidFill>
                          <a:effectLst/>
                          <a:latin typeface="+mn-lt"/>
                          <a:ea typeface="+mn-ea"/>
                          <a:cs typeface="+mn-cs"/>
                        </a:rPr>
                        <a:t>US$ million</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u="none" strike="noStrike" kern="1200" cap="none" normalizeH="0" baseline="0" noProof="0" dirty="0" smtClean="0">
                          <a:ln>
                            <a:noFill/>
                          </a:ln>
                          <a:solidFill>
                            <a:schemeClr val="bg1"/>
                          </a:solidFill>
                          <a:effectLst/>
                          <a:latin typeface="+mn-lt"/>
                          <a:ea typeface="+mn-ea"/>
                          <a:cs typeface="+mn-cs"/>
                        </a:rPr>
                        <a:t>1Q12</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u="none" strike="noStrike" kern="1200" cap="none" normalizeH="0" baseline="0" noProof="0" dirty="0" smtClean="0">
                          <a:ln>
                            <a:noFill/>
                          </a:ln>
                          <a:solidFill>
                            <a:schemeClr val="bg1"/>
                          </a:solidFill>
                          <a:effectLst/>
                          <a:latin typeface="+mn-lt"/>
                          <a:ea typeface="+mn-ea"/>
                          <a:cs typeface="+mn-cs"/>
                        </a:rPr>
                        <a:t>2Q12</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i="0" u="none" strike="noStrike" kern="1200" cap="none" normalizeH="0" baseline="0" noProof="0" dirty="0" smtClean="0">
                          <a:ln>
                            <a:noFill/>
                          </a:ln>
                          <a:solidFill>
                            <a:schemeClr val="bg1"/>
                          </a:solidFill>
                          <a:effectLst/>
                          <a:latin typeface="+mn-lt"/>
                          <a:ea typeface="+mn-ea"/>
                          <a:cs typeface="+mn-cs"/>
                          <a:sym typeface="Wingdings 3"/>
                        </a:rPr>
                        <a:t></a:t>
                      </a:r>
                      <a:endParaRPr kumimoji="0" lang="pt-BR" sz="1000" b="1" i="0" u="none" strike="noStrike" kern="1200" cap="none" normalizeH="0" baseline="0" noProof="0" dirty="0" smtClean="0">
                        <a:ln>
                          <a:noFill/>
                        </a:ln>
                        <a:solidFill>
                          <a:schemeClr val="bg1"/>
                        </a:solidFill>
                        <a:effectLst/>
                        <a:latin typeface="+mn-lt"/>
                        <a:ea typeface="+mn-ea"/>
                        <a:cs typeface="+mn-cs"/>
                      </a:endParaRP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rgbClr val="0070C0"/>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smtClean="0">
                          <a:ln>
                            <a:noFill/>
                          </a:ln>
                          <a:solidFill>
                            <a:srgbClr val="003366"/>
                          </a:solidFill>
                          <a:effectLst/>
                          <a:latin typeface="+mn-lt"/>
                          <a:ea typeface="+mn-ea"/>
                          <a:cs typeface="+mn-cs"/>
                        </a:rPr>
                        <a:t>Net Debt</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u="none" strike="noStrike" kern="1200" cap="none" normalizeH="0" baseline="0" noProof="0" dirty="0" smtClean="0">
                          <a:ln>
                            <a:noFill/>
                          </a:ln>
                          <a:solidFill>
                            <a:srgbClr val="003366"/>
                          </a:solidFill>
                          <a:effectLst/>
                          <a:latin typeface="+mn-lt"/>
                          <a:ea typeface="+mn-ea"/>
                          <a:cs typeface="+mn-cs"/>
                        </a:rPr>
                        <a:t>6,106</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u="none" strike="noStrike" kern="1200" cap="none" normalizeH="0" baseline="0" noProof="0" dirty="0" smtClean="0">
                          <a:ln>
                            <a:noFill/>
                          </a:ln>
                          <a:solidFill>
                            <a:srgbClr val="003366"/>
                          </a:solidFill>
                          <a:effectLst/>
                          <a:latin typeface="+mn-lt"/>
                          <a:ea typeface="+mn-ea"/>
                          <a:cs typeface="+mn-cs"/>
                        </a:rPr>
                        <a:t>6,508</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i="1" u="none" strike="noStrike" kern="1200" cap="none" normalizeH="0" baseline="0" noProof="0" dirty="0" smtClean="0">
                          <a:ln>
                            <a:noFill/>
                          </a:ln>
                          <a:solidFill>
                            <a:schemeClr val="tx1">
                              <a:lumMod val="65000"/>
                              <a:lumOff val="35000"/>
                            </a:schemeClr>
                          </a:solidFill>
                          <a:effectLst/>
                          <a:latin typeface="+mn-lt"/>
                          <a:ea typeface="+mn-ea"/>
                          <a:cs typeface="+mn-cs"/>
                        </a:rPr>
                        <a:t>+7%</a:t>
                      </a:r>
                    </a:p>
                  </a:txBody>
                  <a:tcPr anchor="ctr" horzOverflow="overflow">
                    <a:lnT w="12700" cap="flat" cmpd="sng" algn="ctr">
                      <a:solidFill>
                        <a:srgbClr val="3A669C"/>
                      </a:solidFill>
                      <a:prstDash val="solid"/>
                      <a:round/>
                      <a:headEnd type="none" w="med" len="med"/>
                      <a:tailEnd type="none" w="med" len="med"/>
                    </a:lnT>
                    <a:solidFill>
                      <a:schemeClr val="bg1"/>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smtClean="0">
                          <a:ln>
                            <a:noFill/>
                          </a:ln>
                          <a:solidFill>
                            <a:srgbClr val="003366"/>
                          </a:solidFill>
                          <a:effectLst/>
                          <a:latin typeface="+mn-lt"/>
                          <a:ea typeface="+mn-ea"/>
                          <a:cs typeface="+mn-cs"/>
                        </a:rPr>
                        <a:t>EBITDA (LTM)</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u="none" strike="noStrike" kern="1200" cap="none" normalizeH="0" baseline="0" noProof="0" dirty="0" smtClean="0">
                          <a:ln>
                            <a:noFill/>
                          </a:ln>
                          <a:solidFill>
                            <a:srgbClr val="003366"/>
                          </a:solidFill>
                          <a:effectLst/>
                          <a:latin typeface="+mn-lt"/>
                          <a:ea typeface="+mn-ea"/>
                          <a:cs typeface="+mn-cs"/>
                        </a:rPr>
                        <a:t>2,124</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u="none" strike="noStrike" kern="1200" cap="none" normalizeH="0" baseline="0" noProof="0" dirty="0" smtClean="0">
                          <a:ln>
                            <a:noFill/>
                          </a:ln>
                          <a:solidFill>
                            <a:srgbClr val="003366"/>
                          </a:solidFill>
                          <a:effectLst/>
                          <a:latin typeface="+mn-lt"/>
                          <a:ea typeface="+mn-ea"/>
                          <a:cs typeface="+mn-cs"/>
                        </a:rPr>
                        <a:t>1,832</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i="1" u="none" strike="noStrike" kern="1200" cap="none" normalizeH="0" baseline="0" noProof="0" dirty="0" smtClean="0">
                          <a:ln>
                            <a:noFill/>
                          </a:ln>
                          <a:solidFill>
                            <a:schemeClr val="tx1">
                              <a:lumMod val="65000"/>
                              <a:lumOff val="35000"/>
                            </a:schemeClr>
                          </a:solidFill>
                          <a:effectLst/>
                          <a:latin typeface="+mn-lt"/>
                          <a:ea typeface="+mn-ea"/>
                          <a:cs typeface="+mn-cs"/>
                        </a:rPr>
                        <a:t>-14%</a:t>
                      </a:r>
                    </a:p>
                  </a:txBody>
                  <a:tcPr anchor="ctr" horzOverflow="overflow">
                    <a:solidFill>
                      <a:schemeClr val="bg1"/>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dirty="0" smtClean="0">
                          <a:ln>
                            <a:noFill/>
                          </a:ln>
                          <a:solidFill>
                            <a:srgbClr val="003366"/>
                          </a:solidFill>
                          <a:effectLst/>
                          <a:latin typeface="+mn-lt"/>
                          <a:ea typeface="+mn-ea"/>
                          <a:cs typeface="+mn-cs"/>
                        </a:rPr>
                        <a:t>Net Debt/EBITDA</a:t>
                      </a:r>
                    </a:p>
                  </a:txBody>
                  <a:tcPr anchor="ctr" horzOverflow="overflow">
                    <a:lnB w="12700" cap="flat" cmpd="sng" algn="ctr">
                      <a:solidFill>
                        <a:srgbClr val="3A669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u="none" strike="noStrike" kern="1200" cap="none" normalizeH="0" baseline="0" noProof="0" dirty="0" smtClean="0">
                          <a:ln>
                            <a:noFill/>
                          </a:ln>
                          <a:solidFill>
                            <a:srgbClr val="003366"/>
                          </a:solidFill>
                          <a:effectLst/>
                          <a:latin typeface="+mn-lt"/>
                          <a:ea typeface="+mn-ea"/>
                          <a:cs typeface="+mn-cs"/>
                        </a:rPr>
                        <a:t>2.87x</a:t>
                      </a:r>
                    </a:p>
                  </a:txBody>
                  <a:tcPr anchor="ctr" horzOverflow="overflow">
                    <a:lnB w="12700" cap="flat" cmpd="sng" algn="ctr">
                      <a:solidFill>
                        <a:srgbClr val="3A669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u="none" strike="noStrike" kern="1200" cap="none" normalizeH="0" baseline="0" noProof="0" dirty="0" smtClean="0">
                          <a:ln>
                            <a:noFill/>
                          </a:ln>
                          <a:solidFill>
                            <a:srgbClr val="003366"/>
                          </a:solidFill>
                          <a:effectLst/>
                          <a:latin typeface="+mn-lt"/>
                          <a:ea typeface="+mn-ea"/>
                          <a:cs typeface="+mn-cs"/>
                        </a:rPr>
                        <a:t>3.55x</a:t>
                      </a:r>
                    </a:p>
                  </a:txBody>
                  <a:tcPr anchor="ctr" horzOverflow="overflow">
                    <a:lnB w="12700" cap="flat" cmpd="sng" algn="ctr">
                      <a:solidFill>
                        <a:srgbClr val="3A669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000" b="1" i="1" u="none" strike="noStrike" kern="1200" cap="none" normalizeH="0" baseline="0" noProof="0" dirty="0" smtClean="0">
                          <a:ln>
                            <a:noFill/>
                          </a:ln>
                          <a:solidFill>
                            <a:schemeClr val="tx1">
                              <a:lumMod val="65000"/>
                              <a:lumOff val="35000"/>
                            </a:schemeClr>
                          </a:solidFill>
                          <a:effectLst/>
                          <a:latin typeface="+mn-lt"/>
                          <a:ea typeface="+mn-ea"/>
                          <a:cs typeface="+mn-cs"/>
                        </a:rPr>
                        <a:t>+24%</a:t>
                      </a:r>
                    </a:p>
                  </a:txBody>
                  <a:tcPr anchor="ctr" horzOverflow="overflow">
                    <a:lnB w="12700" cap="flat" cmpd="sng" algn="ctr">
                      <a:solidFill>
                        <a:srgbClr val="3A669C"/>
                      </a:solidFill>
                      <a:prstDash val="solid"/>
                      <a:round/>
                      <a:headEnd type="none" w="med" len="med"/>
                      <a:tailEnd type="none" w="med" len="med"/>
                    </a:lnB>
                    <a:solidFill>
                      <a:schemeClr val="bg1">
                        <a:lumMod val="95000"/>
                      </a:schemeClr>
                    </a:solidFill>
                  </a:tcPr>
                </a:tc>
              </a:tr>
            </a:tbl>
          </a:graphicData>
        </a:graphic>
      </p:graphicFrame>
      <p:graphicFrame>
        <p:nvGraphicFramePr>
          <p:cNvPr id="19" name="Group 117"/>
          <p:cNvGraphicFramePr>
            <a:graphicFrameLocks/>
          </p:cNvGraphicFramePr>
          <p:nvPr>
            <p:extLst>
              <p:ext uri="{D42A27DB-BD31-4B8C-83A1-F6EECF244321}">
                <p14:modId xmlns="" xmlns:p14="http://schemas.microsoft.com/office/powerpoint/2010/main" val="1540282922"/>
              </p:ext>
            </p:extLst>
          </p:nvPr>
        </p:nvGraphicFramePr>
        <p:xfrm>
          <a:off x="1763688" y="5409337"/>
          <a:ext cx="3059832" cy="1043999"/>
        </p:xfrm>
        <a:graphic>
          <a:graphicData uri="http://schemas.openxmlformats.org/drawingml/2006/table">
            <a:tbl>
              <a:tblPr>
                <a:tableStyleId>{46F890A9-2807-4EBB-B81D-B2AA78EC7F39}</a:tableStyleId>
              </a:tblPr>
              <a:tblGrid>
                <a:gridCol w="762437"/>
                <a:gridCol w="609949"/>
                <a:gridCol w="924429"/>
                <a:gridCol w="763017"/>
              </a:tblGrid>
              <a:tr h="27234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dirty="0" smtClean="0">
                          <a:ln>
                            <a:noFill/>
                          </a:ln>
                          <a:solidFill>
                            <a:srgbClr val="003366"/>
                          </a:solidFill>
                          <a:effectLst/>
                          <a:latin typeface="+mn-lt"/>
                          <a:ea typeface="+mn-ea"/>
                          <a:cs typeface="+mn-cs"/>
                        </a:rPr>
                        <a:t>Agency</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dirty="0" smtClean="0">
                          <a:ln>
                            <a:noFill/>
                          </a:ln>
                          <a:solidFill>
                            <a:srgbClr val="003366"/>
                          </a:solidFill>
                          <a:effectLst/>
                          <a:latin typeface="+mn-lt"/>
                          <a:ea typeface="+mn-ea"/>
                          <a:cs typeface="+mn-cs"/>
                        </a:rPr>
                        <a:t>Rating</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dirty="0" smtClean="0">
                          <a:ln>
                            <a:noFill/>
                          </a:ln>
                          <a:solidFill>
                            <a:srgbClr val="003366"/>
                          </a:solidFill>
                          <a:effectLst/>
                          <a:latin typeface="+mn-lt"/>
                          <a:ea typeface="+mn-ea"/>
                          <a:cs typeface="+mn-cs"/>
                        </a:rPr>
                        <a:t>Outlook</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u="none" strike="noStrike" kern="1200" cap="none" normalizeH="0" baseline="0" noProof="0" dirty="0" smtClean="0">
                          <a:ln>
                            <a:noFill/>
                          </a:ln>
                          <a:solidFill>
                            <a:srgbClr val="003366"/>
                          </a:solidFill>
                          <a:effectLst/>
                          <a:latin typeface="+mn-lt"/>
                          <a:ea typeface="+mn-ea"/>
                          <a:cs typeface="+mn-cs"/>
                        </a:rPr>
                        <a:t>Date*</a:t>
                      </a:r>
                    </a:p>
                  </a:txBody>
                  <a:tcPr anchor="ctr" horzOverflow="overflow">
                    <a:lnT w="12700" cap="flat" cmpd="sng" algn="ctr">
                      <a:solidFill>
                        <a:srgbClr val="3A669C"/>
                      </a:solidFill>
                      <a:prstDash val="solid"/>
                      <a:round/>
                      <a:headEnd type="none" w="med" len="med"/>
                      <a:tailEnd type="none" w="med" len="med"/>
                    </a:lnT>
                    <a:lnB w="12700" cap="flat" cmpd="sng" algn="ctr">
                      <a:solidFill>
                        <a:srgbClr val="3A669C"/>
                      </a:solidFill>
                      <a:prstDash val="solid"/>
                      <a:round/>
                      <a:headEnd type="none" w="med" len="med"/>
                      <a:tailEnd type="none" w="med" len="med"/>
                    </a:lnB>
                    <a:solidFill>
                      <a:schemeClr val="accent1">
                        <a:lumMod val="40000"/>
                        <a:lumOff val="60000"/>
                      </a:schemeClr>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Fitch</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BBB-</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Stable</a:t>
                      </a:r>
                    </a:p>
                  </a:txBody>
                  <a:tcPr anchor="ctr" horzOverflow="overflow">
                    <a:lnT w="12700" cap="flat" cmpd="sng" algn="ctr">
                      <a:solidFill>
                        <a:srgbClr val="3A669C"/>
                      </a:solidFill>
                      <a:prstDash val="solid"/>
                      <a:round/>
                      <a:headEnd type="none" w="med" len="med"/>
                      <a:tailEnd type="none" w="med" len="med"/>
                    </a:lnT>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u="none" strike="noStrike" kern="1200" cap="none" normalizeH="0" baseline="0" noProof="0" dirty="0" smtClean="0">
                          <a:ln>
                            <a:noFill/>
                          </a:ln>
                          <a:solidFill>
                            <a:srgbClr val="003366"/>
                          </a:solidFill>
                          <a:effectLst/>
                          <a:latin typeface="+mn-lt"/>
                          <a:ea typeface="+mn-ea"/>
                          <a:cs typeface="+mn-cs"/>
                        </a:rPr>
                        <a:t>4/15/2012</a:t>
                      </a:r>
                    </a:p>
                  </a:txBody>
                  <a:tcPr anchor="ctr" horzOverflow="overflow">
                    <a:lnT w="12700" cap="flat" cmpd="sng" algn="ctr">
                      <a:solidFill>
                        <a:srgbClr val="3A669C"/>
                      </a:solidFill>
                      <a:prstDash val="solid"/>
                      <a:round/>
                      <a:headEnd type="none" w="med" len="med"/>
                      <a:tailEnd type="none" w="med" len="med"/>
                    </a:lnT>
                    <a:solidFill>
                      <a:schemeClr val="bg1"/>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S&amp;P</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BBB-</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Stable</a:t>
                      </a:r>
                    </a:p>
                  </a:txBody>
                  <a:tcPr anchor="ctr" horzOverflow="overflow">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u="none" strike="noStrike" kern="1200" cap="none" normalizeH="0" baseline="0" noProof="0" dirty="0" smtClean="0">
                          <a:ln>
                            <a:noFill/>
                          </a:ln>
                          <a:solidFill>
                            <a:srgbClr val="003366"/>
                          </a:solidFill>
                          <a:effectLst/>
                          <a:latin typeface="+mn-lt"/>
                          <a:ea typeface="+mn-ea"/>
                          <a:cs typeface="+mn-cs"/>
                        </a:rPr>
                        <a:t>3/19/2012</a:t>
                      </a:r>
                    </a:p>
                  </a:txBody>
                  <a:tcPr anchor="ctr" horzOverflow="overflow">
                    <a:solidFill>
                      <a:schemeClr val="bg1"/>
                    </a:solidFill>
                  </a:tcPr>
                </a:tc>
              </a:tr>
              <a:tr h="2572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Moody’s</a:t>
                      </a:r>
                    </a:p>
                  </a:txBody>
                  <a:tcPr anchor="ctr" horzOverflow="overflow">
                    <a:lnB w="12700" cap="flat" cmpd="sng" algn="ctr">
                      <a:solidFill>
                        <a:srgbClr val="3A669C"/>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Baa3</a:t>
                      </a:r>
                    </a:p>
                  </a:txBody>
                  <a:tcPr anchor="ctr" horzOverflow="overflow">
                    <a:lnB w="12700" cap="flat" cmpd="sng" algn="ctr">
                      <a:solidFill>
                        <a:srgbClr val="3A669C"/>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u="none" strike="noStrike" kern="1200" cap="none" normalizeH="0" baseline="0" noProof="0" dirty="0" smtClean="0">
                          <a:ln>
                            <a:noFill/>
                          </a:ln>
                          <a:solidFill>
                            <a:srgbClr val="003366"/>
                          </a:solidFill>
                          <a:effectLst/>
                          <a:latin typeface="+mn-lt"/>
                          <a:ea typeface="+mn-ea"/>
                          <a:cs typeface="+mn-cs"/>
                        </a:rPr>
                        <a:t>Stable</a:t>
                      </a:r>
                    </a:p>
                  </a:txBody>
                  <a:tcPr anchor="ctr" horzOverflow="overflow">
                    <a:lnB w="12700" cap="flat" cmpd="sng" algn="ctr">
                      <a:solidFill>
                        <a:srgbClr val="3A669C"/>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u="none" strike="noStrike" kern="1200" cap="none" normalizeH="0" baseline="0" noProof="0" dirty="0" smtClean="0">
                          <a:ln>
                            <a:noFill/>
                          </a:ln>
                          <a:solidFill>
                            <a:srgbClr val="003366"/>
                          </a:solidFill>
                          <a:effectLst/>
                          <a:latin typeface="+mn-lt"/>
                          <a:ea typeface="+mn-ea"/>
                          <a:cs typeface="+mn-cs"/>
                        </a:rPr>
                        <a:t>4/19/2012</a:t>
                      </a:r>
                    </a:p>
                  </a:txBody>
                  <a:tcPr anchor="ctr" horzOverflow="overflow">
                    <a:lnB w="12700" cap="flat" cmpd="sng" algn="ctr">
                      <a:solidFill>
                        <a:srgbClr val="3A669C"/>
                      </a:solidFill>
                      <a:prstDash val="solid"/>
                      <a:round/>
                      <a:headEnd type="none" w="med" len="med"/>
                      <a:tailEnd type="none" w="med" len="med"/>
                    </a:lnB>
                    <a:solidFill>
                      <a:schemeClr val="bg1"/>
                    </a:solidFill>
                  </a:tcPr>
                </a:tc>
              </a:tr>
            </a:tbl>
          </a:graphicData>
        </a:graphic>
      </p:graphicFrame>
      <p:pic>
        <p:nvPicPr>
          <p:cNvPr id="3074" name="Picture 2"/>
          <p:cNvPicPr>
            <a:picLocks noChangeAspect="1" noChangeArrowheads="1"/>
          </p:cNvPicPr>
          <p:nvPr/>
        </p:nvPicPr>
        <p:blipFill>
          <a:blip r:embed="rId3" cstate="print"/>
          <a:srcRect t="17513"/>
          <a:stretch>
            <a:fillRect/>
          </a:stretch>
        </p:blipFill>
        <p:spPr bwMode="auto">
          <a:xfrm>
            <a:off x="5796136" y="1700808"/>
            <a:ext cx="3555875" cy="1918382"/>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cstate="print"/>
          <a:srcRect/>
          <a:stretch>
            <a:fillRect/>
          </a:stretch>
        </p:blipFill>
        <p:spPr bwMode="auto">
          <a:xfrm>
            <a:off x="-36512" y="1052736"/>
            <a:ext cx="6772275" cy="4038600"/>
          </a:xfrm>
          <a:prstGeom prst="rect">
            <a:avLst/>
          </a:prstGeom>
          <a:noFill/>
          <a:ln w="9525">
            <a:noFill/>
            <a:miter lim="800000"/>
            <a:headEnd/>
            <a:tailEnd/>
          </a:ln>
          <a:effectLst/>
        </p:spPr>
      </p:pic>
    </p:spTree>
    <p:extLst>
      <p:ext uri="{BB962C8B-B14F-4D97-AF65-F5344CB8AC3E}">
        <p14:creationId xmlns:p14="http://schemas.microsoft.com/office/powerpoint/2010/main" xmlns="" val="331711750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ítulo 1"/>
          <p:cNvSpPr>
            <a:spLocks noGrp="1"/>
          </p:cNvSpPr>
          <p:nvPr>
            <p:ph type="ctrTitle"/>
          </p:nvPr>
        </p:nvSpPr>
        <p:spPr>
          <a:xfrm>
            <a:off x="179512" y="296680"/>
            <a:ext cx="8754938" cy="369332"/>
          </a:xfrm>
        </p:spPr>
        <p:txBody>
          <a:bodyPr/>
          <a:lstStyle/>
          <a:p>
            <a:r>
              <a:rPr lang="pt-BR" dirty="0" err="1" smtClean="0"/>
              <a:t>Capex</a:t>
            </a:r>
            <a:endParaRPr lang="en-US" dirty="0" smtClean="0"/>
          </a:p>
        </p:txBody>
      </p:sp>
      <p:sp>
        <p:nvSpPr>
          <p:cNvPr id="6" name="Espaço Reservado para Número de Slide 3"/>
          <p:cNvSpPr>
            <a:spLocks noGrp="1"/>
          </p:cNvSpPr>
          <p:nvPr>
            <p:ph type="sldNum" sz="quarter" idx="14"/>
          </p:nvPr>
        </p:nvSpPr>
        <p:spPr bwMode="auto">
          <a:xfrm>
            <a:off x="8779852" y="6573217"/>
            <a:ext cx="398585" cy="288925"/>
          </a:xfr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8</a:t>
            </a:fld>
            <a:endParaRPr lang="pt-BR" sz="800" dirty="0" smtClean="0">
              <a:solidFill>
                <a:schemeClr val="bg1">
                  <a:lumMod val="50000"/>
                </a:schemeClr>
              </a:solidFill>
              <a:latin typeface="Calibri" pitchFamily="34" charset="0"/>
              <a:cs typeface="Calibri" pitchFamily="34" charset="0"/>
            </a:endParaRPr>
          </a:p>
        </p:txBody>
      </p:sp>
      <p:sp>
        <p:nvSpPr>
          <p:cNvPr id="7" name="CaixaDeTexto 6"/>
          <p:cNvSpPr txBox="1"/>
          <p:nvPr/>
        </p:nvSpPr>
        <p:spPr>
          <a:xfrm>
            <a:off x="179512" y="2435111"/>
            <a:ext cx="3960440" cy="3370153"/>
          </a:xfrm>
          <a:prstGeom prst="rect">
            <a:avLst/>
          </a:prstGeom>
          <a:noFill/>
          <a:ln w="19050" cap="rnd">
            <a:noFill/>
            <a:prstDash val="dash"/>
          </a:ln>
        </p:spPr>
        <p:txBody>
          <a:bodyPr wrap="square" rtlCol="0">
            <a:spAutoFit/>
          </a:bodyPr>
          <a:lstStyle/>
          <a:p>
            <a:pPr marL="228600" lvl="0" indent="-228600" algn="just">
              <a:spcBef>
                <a:spcPts val="600"/>
              </a:spcBef>
              <a:buClr>
                <a:srgbClr val="0070C0"/>
              </a:buClr>
              <a:buFont typeface="Wingdings" pitchFamily="2" charset="2"/>
              <a:buChar char="ü"/>
            </a:pPr>
            <a:r>
              <a:rPr lang="en-US" sz="1200" dirty="0" smtClean="0">
                <a:solidFill>
                  <a:srgbClr val="003366"/>
                </a:solidFill>
                <a:latin typeface="Trebuchet MS" pitchFamily="34" charset="0"/>
              </a:rPr>
              <a:t>Investments of </a:t>
            </a:r>
            <a:r>
              <a:rPr lang="en-US" sz="1200" b="1" dirty="0" smtClean="0">
                <a:solidFill>
                  <a:srgbClr val="003366"/>
                </a:solidFill>
                <a:latin typeface="Trebuchet MS" pitchFamily="34" charset="0"/>
              </a:rPr>
              <a:t>R$1,126 million </a:t>
            </a:r>
            <a:r>
              <a:rPr lang="en-US" sz="1200" dirty="0" smtClean="0">
                <a:solidFill>
                  <a:srgbClr val="003366"/>
                </a:solidFill>
                <a:latin typeface="Trebuchet MS" pitchFamily="34" charset="0"/>
              </a:rPr>
              <a:t>in </a:t>
            </a:r>
            <a:r>
              <a:rPr lang="en-US" sz="1200" b="1" dirty="0" smtClean="0">
                <a:solidFill>
                  <a:srgbClr val="003366"/>
                </a:solidFill>
                <a:latin typeface="Trebuchet MS" pitchFamily="34" charset="0"/>
              </a:rPr>
              <a:t>1H12</a:t>
            </a:r>
            <a:r>
              <a:rPr lang="en-US" sz="1200" dirty="0" smtClean="0">
                <a:solidFill>
                  <a:srgbClr val="003366"/>
                </a:solidFill>
                <a:latin typeface="Trebuchet MS" pitchFamily="34" charset="0"/>
              </a:rPr>
              <a:t>;</a:t>
            </a:r>
          </a:p>
          <a:p>
            <a:pPr marL="447675" lvl="1" indent="-266700" algn="just">
              <a:spcBef>
                <a:spcPts val="600"/>
              </a:spcBef>
              <a:buClr>
                <a:srgbClr val="0070C0"/>
              </a:buClr>
              <a:buFont typeface="Wingdings" pitchFamily="2" charset="2"/>
              <a:buChar char="§"/>
            </a:pPr>
            <a:r>
              <a:rPr lang="en-US" sz="1200" dirty="0" smtClean="0">
                <a:solidFill>
                  <a:srgbClr val="003366"/>
                </a:solidFill>
                <a:latin typeface="Trebuchet MS" pitchFamily="34" charset="0"/>
              </a:rPr>
              <a:t>~45% of total or R$508 million allocated to capacity expansion projects;</a:t>
            </a:r>
          </a:p>
          <a:p>
            <a:pPr marL="447675" lvl="1" indent="-266700" algn="just">
              <a:spcBef>
                <a:spcPts val="600"/>
              </a:spcBef>
              <a:buClr>
                <a:srgbClr val="0070C0"/>
              </a:buClr>
              <a:buFont typeface="Wingdings" pitchFamily="2" charset="2"/>
              <a:buChar char="§"/>
            </a:pPr>
            <a:r>
              <a:rPr lang="en-US" sz="1200" dirty="0" smtClean="0">
                <a:solidFill>
                  <a:srgbClr val="003366"/>
                </a:solidFill>
                <a:latin typeface="Trebuchet MS" pitchFamily="34" charset="0"/>
              </a:rPr>
              <a:t>PVC expansion plant accrued investment of R$300 million, while the new Butadiene plant received R$162 million;</a:t>
            </a:r>
          </a:p>
          <a:p>
            <a:pPr marL="228600" indent="-228600" algn="just">
              <a:spcBef>
                <a:spcPts val="600"/>
              </a:spcBef>
              <a:buClr>
                <a:srgbClr val="0070C0"/>
              </a:buClr>
            </a:pPr>
            <a:endParaRPr lang="en-US" sz="500" dirty="0" smtClean="0">
              <a:solidFill>
                <a:srgbClr val="FF0000"/>
              </a:solidFill>
              <a:latin typeface="Trebuchet MS" pitchFamily="34" charset="0"/>
            </a:endParaRPr>
          </a:p>
          <a:p>
            <a:pPr marL="228600" lvl="0" indent="-228600" algn="just">
              <a:spcBef>
                <a:spcPts val="600"/>
              </a:spcBef>
              <a:buClr>
                <a:srgbClr val="0070C0"/>
              </a:buClr>
              <a:buFont typeface="Wingdings" pitchFamily="2" charset="2"/>
              <a:buChar char="ü"/>
            </a:pPr>
            <a:r>
              <a:rPr lang="en-US" sz="1200" dirty="0" smtClean="0">
                <a:solidFill>
                  <a:srgbClr val="003366"/>
                </a:solidFill>
                <a:latin typeface="Trebuchet MS" pitchFamily="34" charset="0"/>
              </a:rPr>
              <a:t>For </a:t>
            </a:r>
            <a:r>
              <a:rPr lang="en-US" sz="1200" b="1" dirty="0" smtClean="0">
                <a:solidFill>
                  <a:srgbClr val="003366"/>
                </a:solidFill>
                <a:latin typeface="Trebuchet MS" pitchFamily="34" charset="0"/>
              </a:rPr>
              <a:t>2012</a:t>
            </a:r>
            <a:r>
              <a:rPr lang="en-US" sz="1200" dirty="0" smtClean="0">
                <a:solidFill>
                  <a:srgbClr val="003366"/>
                </a:solidFill>
                <a:latin typeface="Trebuchet MS" pitchFamily="34" charset="0"/>
              </a:rPr>
              <a:t>, total investment is estimated at </a:t>
            </a:r>
            <a:r>
              <a:rPr lang="en-US" sz="1200" b="1" dirty="0" smtClean="0">
                <a:solidFill>
                  <a:srgbClr val="003366"/>
                </a:solidFill>
                <a:latin typeface="Trebuchet MS" pitchFamily="34" charset="0"/>
              </a:rPr>
              <a:t>R$1,712 million</a:t>
            </a:r>
            <a:r>
              <a:rPr lang="en-US" sz="1200" dirty="0" smtClean="0">
                <a:solidFill>
                  <a:srgbClr val="003366"/>
                </a:solidFill>
                <a:latin typeface="Trebuchet MS" pitchFamily="34" charset="0"/>
              </a:rPr>
              <a:t>;</a:t>
            </a:r>
          </a:p>
          <a:p>
            <a:pPr marL="447675" lvl="1" indent="-266700" algn="just">
              <a:spcBef>
                <a:spcPts val="600"/>
              </a:spcBef>
              <a:buClr>
                <a:srgbClr val="0070C0"/>
              </a:buClr>
              <a:buFont typeface="Wingdings" pitchFamily="2" charset="2"/>
              <a:buChar char="§"/>
            </a:pPr>
            <a:r>
              <a:rPr lang="en-US" sz="1200" dirty="0" smtClean="0">
                <a:solidFill>
                  <a:srgbClr val="002060"/>
                </a:solidFill>
                <a:latin typeface="Trebuchet MS" pitchFamily="34" charset="0"/>
              </a:rPr>
              <a:t>~40% allocated to various expansion projects in Brazil and to the Ethylene XXI greenfield project in Mexico.</a:t>
            </a:r>
          </a:p>
          <a:p>
            <a:pPr marL="447675" lvl="1" indent="-266700" algn="just">
              <a:spcBef>
                <a:spcPts val="600"/>
              </a:spcBef>
              <a:buClr>
                <a:srgbClr val="0070C0"/>
              </a:buClr>
              <a:buFont typeface="Wingdings" pitchFamily="2" charset="2"/>
              <a:buChar char="§"/>
            </a:pPr>
            <a:endParaRPr lang="en-US" sz="1200" dirty="0" smtClean="0">
              <a:solidFill>
                <a:srgbClr val="002060"/>
              </a:solidFill>
              <a:latin typeface="Trebuchet MS" pitchFamily="34" charset="0"/>
            </a:endParaRPr>
          </a:p>
          <a:p>
            <a:pPr marL="447675" lvl="1" indent="-266700" algn="just">
              <a:spcBef>
                <a:spcPts val="600"/>
              </a:spcBef>
              <a:buClr>
                <a:srgbClr val="0070C0"/>
              </a:buClr>
              <a:buFont typeface="Wingdings" pitchFamily="2" charset="2"/>
              <a:buChar char="§"/>
            </a:pPr>
            <a:endParaRPr lang="en-US" sz="1200" dirty="0" smtClean="0">
              <a:solidFill>
                <a:srgbClr val="002060"/>
              </a:solidFill>
              <a:latin typeface="Trebuchet MS" pitchFamily="34" charset="0"/>
            </a:endParaRPr>
          </a:p>
          <a:p>
            <a:pPr marL="447675" lvl="1" indent="-266700" algn="just">
              <a:spcBef>
                <a:spcPts val="600"/>
              </a:spcBef>
              <a:buClr>
                <a:srgbClr val="0070C0"/>
              </a:buClr>
              <a:buFont typeface="Wingdings" pitchFamily="2" charset="2"/>
              <a:buChar char="§"/>
            </a:pPr>
            <a:endParaRPr lang="en-US" sz="1200" dirty="0">
              <a:solidFill>
                <a:srgbClr val="002060"/>
              </a:solidFill>
              <a:latin typeface="Trebuchet MS" pitchFamily="34" charset="0"/>
            </a:endParaRPr>
          </a:p>
        </p:txBody>
      </p:sp>
      <p:sp>
        <p:nvSpPr>
          <p:cNvPr id="9" name="Retângulo de cantos arredondados 8"/>
          <p:cNvSpPr/>
          <p:nvPr/>
        </p:nvSpPr>
        <p:spPr bwMode="auto">
          <a:xfrm>
            <a:off x="107504" y="2291095"/>
            <a:ext cx="4104456" cy="2880320"/>
          </a:xfrm>
          <a:prstGeom prst="roundRect">
            <a:avLst/>
          </a:prstGeom>
          <a:noFill/>
          <a:ln w="15875" cap="flat" cmpd="sng" algn="ctr">
            <a:solidFill>
              <a:srgbClr val="0070C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rgbClr val="000000"/>
              </a:solidFill>
              <a:effectLst/>
              <a:latin typeface="Arial" charset="0"/>
              <a:ea typeface="ヒラギノ角ゴ Pro W3" pitchFamily="96" charset="-128"/>
              <a:sym typeface="Arial" charset="0"/>
            </a:endParaRPr>
          </a:p>
        </p:txBody>
      </p:sp>
      <p:pic>
        <p:nvPicPr>
          <p:cNvPr id="4098" name="Picture 2"/>
          <p:cNvPicPr>
            <a:picLocks noChangeAspect="1" noChangeArrowheads="1"/>
          </p:cNvPicPr>
          <p:nvPr/>
        </p:nvPicPr>
        <p:blipFill>
          <a:blip r:embed="rId3" cstate="print"/>
          <a:srcRect r="38749"/>
          <a:stretch>
            <a:fillRect/>
          </a:stretch>
        </p:blipFill>
        <p:spPr bwMode="auto">
          <a:xfrm>
            <a:off x="3779912" y="476672"/>
            <a:ext cx="5256584" cy="5591175"/>
          </a:xfrm>
          <a:prstGeom prst="rect">
            <a:avLst/>
          </a:prstGeom>
          <a:noFill/>
          <a:ln w="9525">
            <a:noFill/>
            <a:miter lim="800000"/>
            <a:headEnd/>
            <a:tailEnd/>
          </a:ln>
          <a:effectLst/>
        </p:spPr>
      </p:pic>
    </p:spTree>
    <p:extLst>
      <p:ext uri="{BB962C8B-B14F-4D97-AF65-F5344CB8AC3E}">
        <p14:creationId xmlns="" xmlns:p14="http://schemas.microsoft.com/office/powerpoint/2010/main" val="310679732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9512" y="296680"/>
            <a:ext cx="8754938" cy="369332"/>
          </a:xfrm>
        </p:spPr>
        <p:txBody>
          <a:bodyPr/>
          <a:lstStyle/>
          <a:p>
            <a:r>
              <a:rPr lang="en-US" dirty="0" smtClean="0"/>
              <a:t>Acquisition of Marcus Hook propylene splitter</a:t>
            </a:r>
            <a:endParaRPr lang="pt-BR" dirty="0"/>
          </a:p>
        </p:txBody>
      </p:sp>
      <p:sp>
        <p:nvSpPr>
          <p:cNvPr id="11" name="Espaço Reservado para Conteúdo 5"/>
          <p:cNvSpPr>
            <a:spLocks noGrp="1"/>
          </p:cNvSpPr>
          <p:nvPr>
            <p:ph idx="15"/>
          </p:nvPr>
        </p:nvSpPr>
        <p:spPr>
          <a:xfrm>
            <a:off x="251520" y="980728"/>
            <a:ext cx="8712968" cy="5256584"/>
          </a:xfrm>
          <a:prstGeom prst="rect">
            <a:avLst/>
          </a:prstGeom>
        </p:spPr>
        <p:txBody>
          <a:bodyPr/>
          <a:lstStyle/>
          <a:p>
            <a:pPr marL="342900" lvl="1" indent="-342900">
              <a:spcBef>
                <a:spcPts val="800"/>
              </a:spcBef>
              <a:spcAft>
                <a:spcPts val="300"/>
              </a:spcAft>
              <a:buFont typeface="Webdings" pitchFamily="18" charset="2"/>
              <a:buChar char="4"/>
              <a:defRPr/>
            </a:pPr>
            <a:r>
              <a:rPr lang="en-US" sz="1500" dirty="0" smtClean="0">
                <a:sym typeface="Gill Sans Light" pitchFamily="96" charset="0"/>
              </a:rPr>
              <a:t>In July 2012, Braskem announced the acquisition of the propylene splitter assets at the Marcus Hook refinery</a:t>
            </a:r>
          </a:p>
          <a:p>
            <a:pPr marL="342900" lvl="1" indent="-342900">
              <a:spcBef>
                <a:spcPts val="800"/>
              </a:spcBef>
              <a:spcAft>
                <a:spcPts val="300"/>
              </a:spcAft>
              <a:buFont typeface="Webdings" pitchFamily="18" charset="2"/>
              <a:buChar char="4"/>
              <a:defRPr/>
            </a:pPr>
            <a:r>
              <a:rPr lang="en-US" sz="1500" dirty="0" smtClean="0">
                <a:sym typeface="Gill Sans Light" pitchFamily="96" charset="0"/>
              </a:rPr>
              <a:t>The splitter will </a:t>
            </a:r>
            <a:r>
              <a:rPr lang="en-US" sz="1500" dirty="0" smtClean="0">
                <a:sym typeface="Gill Sans Light" pitchFamily="96" charset="0"/>
              </a:rPr>
              <a:t>convert </a:t>
            </a:r>
            <a:r>
              <a:rPr lang="en-US" sz="1500" dirty="0" smtClean="0">
                <a:sym typeface="Gill Sans Light" pitchFamily="96" charset="0"/>
              </a:rPr>
              <a:t>refinery-grade propylene (RGP) into polymer-grade propylene (PGP), which is the raw material used to </a:t>
            </a:r>
            <a:r>
              <a:rPr lang="en-US" sz="1500" dirty="0" smtClean="0">
                <a:sym typeface="Gill Sans Light" pitchFamily="96" charset="0"/>
              </a:rPr>
              <a:t>produce polypropylene</a:t>
            </a:r>
            <a:endParaRPr lang="en-US" sz="1500" dirty="0" smtClean="0">
              <a:sym typeface="Gill Sans Light" pitchFamily="96" charset="0"/>
            </a:endParaRPr>
          </a:p>
          <a:p>
            <a:pPr marL="742950" lvl="2" indent="-342900">
              <a:spcBef>
                <a:spcPts val="800"/>
              </a:spcBef>
              <a:spcAft>
                <a:spcPts val="300"/>
              </a:spcAft>
              <a:buFont typeface="Wingdings" pitchFamily="2" charset="2"/>
              <a:buChar char="§"/>
              <a:defRPr/>
            </a:pPr>
            <a:r>
              <a:rPr lang="en-US" sz="1300" dirty="0" smtClean="0">
                <a:sym typeface="Gill Sans Light" pitchFamily="96" charset="0"/>
              </a:rPr>
              <a:t>Diversifies </a:t>
            </a:r>
            <a:r>
              <a:rPr lang="en-US" sz="1300" dirty="0" smtClean="0">
                <a:sym typeface="Gill Sans Light" pitchFamily="96" charset="0"/>
              </a:rPr>
              <a:t>feedstock </a:t>
            </a:r>
            <a:r>
              <a:rPr lang="en-US" sz="1300" dirty="0" smtClean="0">
                <a:sym typeface="Gill Sans Light" pitchFamily="96" charset="0"/>
              </a:rPr>
              <a:t>and suppliers</a:t>
            </a:r>
          </a:p>
          <a:p>
            <a:pPr marL="742950" lvl="2" indent="-342900">
              <a:spcBef>
                <a:spcPts val="800"/>
              </a:spcBef>
              <a:spcAft>
                <a:spcPts val="300"/>
              </a:spcAft>
              <a:buFont typeface="Wingdings" pitchFamily="2" charset="2"/>
              <a:buChar char="§"/>
              <a:defRPr/>
            </a:pPr>
            <a:r>
              <a:rPr lang="en-US" sz="1300" dirty="0" smtClean="0">
                <a:sym typeface="Gill Sans Light" pitchFamily="96" charset="0"/>
              </a:rPr>
              <a:t>Continuity of operations at Marcus Hook plant with PP capacity of 350 </a:t>
            </a:r>
            <a:r>
              <a:rPr lang="en-US" sz="1300" dirty="0" err="1" smtClean="0">
                <a:sym typeface="Gill Sans Light" pitchFamily="96" charset="0"/>
              </a:rPr>
              <a:t>kton</a:t>
            </a:r>
            <a:r>
              <a:rPr lang="en-US" sz="1300" dirty="0" smtClean="0">
                <a:sym typeface="Gill Sans Light" pitchFamily="96" charset="0"/>
              </a:rPr>
              <a:t>/y</a:t>
            </a:r>
          </a:p>
          <a:p>
            <a:pPr marL="342900" lvl="1" indent="-342900">
              <a:spcBef>
                <a:spcPts val="800"/>
              </a:spcBef>
              <a:spcAft>
                <a:spcPts val="300"/>
              </a:spcAft>
              <a:buFont typeface="Webdings" pitchFamily="18" charset="2"/>
              <a:buChar char="4"/>
              <a:defRPr/>
            </a:pPr>
            <a:r>
              <a:rPr lang="en-US" sz="1500" dirty="0" smtClean="0">
                <a:sym typeface="Gill Sans Light" pitchFamily="96" charset="0"/>
              </a:rPr>
              <a:t>Projected investment </a:t>
            </a:r>
            <a:r>
              <a:rPr lang="en-US" sz="1500" dirty="0" smtClean="0">
                <a:sym typeface="Gill Sans Light" pitchFamily="96" charset="0"/>
              </a:rPr>
              <a:t>for the acquisition, </a:t>
            </a:r>
            <a:r>
              <a:rPr lang="en-US" sz="1500" dirty="0" smtClean="0">
                <a:sym typeface="Gill Sans Light" pitchFamily="96" charset="0"/>
              </a:rPr>
              <a:t>the carve-out of assets and initiatives to increase competitiveness: </a:t>
            </a:r>
          </a:p>
          <a:p>
            <a:pPr marL="742950" lvl="2" indent="-342900">
              <a:spcBef>
                <a:spcPts val="800"/>
              </a:spcBef>
              <a:spcAft>
                <a:spcPts val="300"/>
              </a:spcAft>
              <a:buFont typeface="Wingdings" pitchFamily="2" charset="2"/>
              <a:buChar char="§"/>
              <a:defRPr/>
            </a:pPr>
            <a:r>
              <a:rPr lang="en-US" sz="1300" dirty="0" smtClean="0">
                <a:sym typeface="Gill Sans Light" pitchFamily="96" charset="0"/>
              </a:rPr>
              <a:t>Approximately US$56 million, with some 50% to be invested by end-2013</a:t>
            </a:r>
          </a:p>
          <a:p>
            <a:pPr marL="742950" lvl="2" indent="-342900">
              <a:spcBef>
                <a:spcPts val="800"/>
              </a:spcBef>
              <a:spcAft>
                <a:spcPts val="300"/>
              </a:spcAft>
              <a:buFont typeface="Wingdings" pitchFamily="2" charset="2"/>
              <a:buChar char="§"/>
              <a:defRPr/>
            </a:pPr>
            <a:r>
              <a:rPr lang="en-US" sz="1300" dirty="0" smtClean="0">
                <a:sym typeface="Gill Sans Light" pitchFamily="96" charset="0"/>
              </a:rPr>
              <a:t>US$15 million in support from the local government</a:t>
            </a:r>
          </a:p>
          <a:p>
            <a:pPr marL="342900" lvl="1" indent="-342900">
              <a:spcBef>
                <a:spcPts val="800"/>
              </a:spcBef>
              <a:spcAft>
                <a:spcPts val="300"/>
              </a:spcAft>
              <a:buFont typeface="Webdings" pitchFamily="18" charset="2"/>
              <a:buChar char="4"/>
              <a:defRPr/>
            </a:pPr>
            <a:r>
              <a:rPr lang="en-US" sz="1500" dirty="0" smtClean="0">
                <a:sym typeface="Gill Sans Light" pitchFamily="96" charset="0"/>
              </a:rPr>
              <a:t>RGP has a historical cost advantage over PGP of around US$200/t</a:t>
            </a:r>
          </a:p>
          <a:p>
            <a:pPr marL="342900" lvl="1" indent="-342900">
              <a:spcBef>
                <a:spcPts val="800"/>
              </a:spcBef>
              <a:spcAft>
                <a:spcPts val="300"/>
              </a:spcAft>
              <a:buFont typeface="Webdings" pitchFamily="18" charset="2"/>
              <a:buChar char="4"/>
              <a:defRPr/>
            </a:pPr>
            <a:endParaRPr lang="en-US" sz="1500" dirty="0" smtClean="0">
              <a:latin typeface="Trebuchet MS" pitchFamily="34" charset="0"/>
              <a:sym typeface="Gill Sans Light" pitchFamily="96" charset="0"/>
            </a:endParaRPr>
          </a:p>
        </p:txBody>
      </p:sp>
      <p:sp>
        <p:nvSpPr>
          <p:cNvPr id="14" name="Espaço Reservado para Número de Slide 3"/>
          <p:cNvSpPr>
            <a:spLocks noGrp="1"/>
          </p:cNvSpPr>
          <p:nvPr>
            <p:ph type="sldNum" sz="quarter" idx="14"/>
          </p:nvPr>
        </p:nvSpPr>
        <p:spPr bwMode="auto">
          <a:prstGeom prst="rect">
            <a:avLst/>
          </a:prstGeom>
          <a:noFill/>
          <a:ln>
            <a:miter lim="800000"/>
            <a:headEnd/>
            <a:tailEnd/>
          </a:ln>
        </p:spPr>
        <p:txBody>
          <a:bodyPr vert="horz" wrap="square" lIns="91440" tIns="45720" rIns="91440" bIns="45720" numCol="1" compatLnSpc="1">
            <a:prstTxWarp prst="textNoShape">
              <a:avLst/>
            </a:prstTxWarp>
          </a:bodyPr>
          <a:lstStyle/>
          <a:p>
            <a:fld id="{DCEF8439-C2D2-4B4D-80CE-E4E4D5ACB366}" type="slidenum">
              <a:rPr lang="pt-BR" sz="800" smtClean="0">
                <a:solidFill>
                  <a:schemeClr val="bg1">
                    <a:lumMod val="50000"/>
                  </a:schemeClr>
                </a:solidFill>
                <a:latin typeface="Calibri" pitchFamily="34" charset="0"/>
                <a:cs typeface="Calibri" pitchFamily="34" charset="0"/>
              </a:rPr>
              <a:pPr/>
              <a:t>9</a:t>
            </a:fld>
            <a:endParaRPr lang="pt-BR" sz="800" dirty="0" smtClean="0">
              <a:solidFill>
                <a:schemeClr val="bg1">
                  <a:lumMod val="50000"/>
                </a:schemeClr>
              </a:solidFill>
              <a:latin typeface="Calibri" pitchFamily="34" charset="0"/>
              <a:cs typeface="Calibri" pitchFamily="34" charset="0"/>
            </a:endParaRPr>
          </a:p>
        </p:txBody>
      </p:sp>
      <p:sp>
        <p:nvSpPr>
          <p:cNvPr id="10" name="CaixaDeTexto 9"/>
          <p:cNvSpPr txBox="1"/>
          <p:nvPr/>
        </p:nvSpPr>
        <p:spPr>
          <a:xfrm>
            <a:off x="7812360" y="5487035"/>
            <a:ext cx="619080" cy="246221"/>
          </a:xfrm>
          <a:prstGeom prst="rect">
            <a:avLst/>
          </a:prstGeom>
          <a:noFill/>
        </p:spPr>
        <p:txBody>
          <a:bodyPr wrap="none" rtlCol="0">
            <a:spAutoFit/>
          </a:bodyPr>
          <a:lstStyle/>
          <a:p>
            <a:r>
              <a:rPr lang="en-US" sz="1000" b="1" smtClean="0">
                <a:solidFill>
                  <a:schemeClr val="accent6">
                    <a:lumMod val="75000"/>
                  </a:schemeClr>
                </a:solidFill>
              </a:rPr>
              <a:t>Average</a:t>
            </a:r>
            <a:endParaRPr lang="en-US" sz="1000" b="1">
              <a:solidFill>
                <a:schemeClr val="accent6">
                  <a:lumMod val="75000"/>
                </a:schemeClr>
              </a:solidFill>
            </a:endParaRPr>
          </a:p>
        </p:txBody>
      </p:sp>
      <p:sp>
        <p:nvSpPr>
          <p:cNvPr id="12" name="CaixaDeTexto 11"/>
          <p:cNvSpPr txBox="1"/>
          <p:nvPr/>
        </p:nvSpPr>
        <p:spPr>
          <a:xfrm>
            <a:off x="1115617" y="5085184"/>
            <a:ext cx="1656183" cy="738664"/>
          </a:xfrm>
          <a:prstGeom prst="rect">
            <a:avLst/>
          </a:prstGeom>
          <a:noFill/>
        </p:spPr>
        <p:txBody>
          <a:bodyPr wrap="square" rtlCol="0">
            <a:spAutoFit/>
          </a:bodyPr>
          <a:lstStyle/>
          <a:p>
            <a:r>
              <a:rPr lang="en-US" sz="1400" b="1" dirty="0" smtClean="0">
                <a:latin typeface="Trebuchet MS" pitchFamily="34" charset="0"/>
              </a:rPr>
              <a:t>Historical price advantage of </a:t>
            </a:r>
            <a:br>
              <a:rPr lang="en-US" sz="1400" b="1" dirty="0" smtClean="0">
                <a:latin typeface="Trebuchet MS" pitchFamily="34" charset="0"/>
              </a:rPr>
            </a:br>
            <a:r>
              <a:rPr lang="en-US" sz="1400" b="1" dirty="0" smtClean="0">
                <a:latin typeface="Trebuchet MS" pitchFamily="34" charset="0"/>
              </a:rPr>
              <a:t>RGP vs. PGP</a:t>
            </a:r>
          </a:p>
        </p:txBody>
      </p:sp>
      <p:sp>
        <p:nvSpPr>
          <p:cNvPr id="8" name="CaixaDeTexto 7"/>
          <p:cNvSpPr txBox="1"/>
          <p:nvPr/>
        </p:nvSpPr>
        <p:spPr>
          <a:xfrm rot="16200000">
            <a:off x="2938621" y="5231175"/>
            <a:ext cx="756938" cy="261610"/>
          </a:xfrm>
          <a:prstGeom prst="rect">
            <a:avLst/>
          </a:prstGeom>
          <a:noFill/>
        </p:spPr>
        <p:txBody>
          <a:bodyPr wrap="none" rtlCol="0">
            <a:spAutoFit/>
          </a:bodyPr>
          <a:lstStyle/>
          <a:p>
            <a:r>
              <a:rPr lang="en-US" sz="1100" b="1" u="sng" dirty="0" smtClean="0"/>
              <a:t>US$ / ton</a:t>
            </a:r>
            <a:endParaRPr lang="en-US" sz="1100" b="1" u="sng" dirty="0"/>
          </a:p>
        </p:txBody>
      </p:sp>
      <p:cxnSp>
        <p:nvCxnSpPr>
          <p:cNvPr id="19" name="Conector reto 18"/>
          <p:cNvCxnSpPr/>
          <p:nvPr/>
        </p:nvCxnSpPr>
        <p:spPr>
          <a:xfrm>
            <a:off x="3635896" y="5445224"/>
            <a:ext cx="4248472" cy="0"/>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riângulo isósceles 12"/>
          <p:cNvSpPr/>
          <p:nvPr/>
        </p:nvSpPr>
        <p:spPr>
          <a:xfrm rot="5400000">
            <a:off x="2470050" y="5373216"/>
            <a:ext cx="864096" cy="144016"/>
          </a:xfrm>
          <a:prstGeom prst="triangle">
            <a:avLst/>
          </a:prstGeom>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123" name="Picture 3"/>
          <p:cNvPicPr>
            <a:picLocks noChangeAspect="1" noChangeArrowheads="1"/>
          </p:cNvPicPr>
          <p:nvPr/>
        </p:nvPicPr>
        <p:blipFill>
          <a:blip r:embed="rId3" cstate="print"/>
          <a:srcRect/>
          <a:stretch>
            <a:fillRect/>
          </a:stretch>
        </p:blipFill>
        <p:spPr bwMode="auto">
          <a:xfrm>
            <a:off x="3446859" y="3700611"/>
            <a:ext cx="4581525" cy="2752725"/>
          </a:xfrm>
          <a:prstGeom prst="rect">
            <a:avLst/>
          </a:prstGeom>
          <a:noFill/>
          <a:ln w="9525">
            <a:noFill/>
            <a:miter lim="800000"/>
            <a:headEnd/>
            <a:tailEnd/>
          </a:ln>
          <a:effectLst/>
        </p:spPr>
      </p:pic>
      <p:sp>
        <p:nvSpPr>
          <p:cNvPr id="15" name="CaixaDeTexto 14"/>
          <p:cNvSpPr txBox="1"/>
          <p:nvPr/>
        </p:nvSpPr>
        <p:spPr>
          <a:xfrm>
            <a:off x="7862572" y="5343019"/>
            <a:ext cx="381836" cy="246221"/>
          </a:xfrm>
          <a:prstGeom prst="rect">
            <a:avLst/>
          </a:prstGeom>
          <a:noFill/>
        </p:spPr>
        <p:txBody>
          <a:bodyPr wrap="none" rtlCol="0">
            <a:spAutoFit/>
          </a:bodyPr>
          <a:lstStyle/>
          <a:p>
            <a:r>
              <a:rPr lang="pt-BR" sz="1000" b="1" dirty="0" smtClean="0">
                <a:solidFill>
                  <a:schemeClr val="accent6">
                    <a:lumMod val="75000"/>
                  </a:schemeClr>
                </a:solidFill>
              </a:rPr>
              <a:t>231</a:t>
            </a:r>
            <a:endParaRPr lang="pt-BR" sz="1000" b="1" dirty="0">
              <a:solidFill>
                <a:schemeClr val="accent6">
                  <a:lumMod val="75000"/>
                </a:schemeClr>
              </a:solidFill>
            </a:endParaRPr>
          </a:p>
        </p:txBody>
      </p:sp>
      <p:sp>
        <p:nvSpPr>
          <p:cNvPr id="16" name="CaixaDeTexto 15"/>
          <p:cNvSpPr txBox="1"/>
          <p:nvPr/>
        </p:nvSpPr>
        <p:spPr>
          <a:xfrm>
            <a:off x="7862572" y="5199003"/>
            <a:ext cx="381836" cy="246221"/>
          </a:xfrm>
          <a:prstGeom prst="rect">
            <a:avLst/>
          </a:prstGeom>
          <a:noFill/>
        </p:spPr>
        <p:txBody>
          <a:bodyPr wrap="none" rtlCol="0">
            <a:spAutoFit/>
          </a:bodyPr>
          <a:lstStyle/>
          <a:p>
            <a:r>
              <a:rPr lang="pt-BR" sz="1000" b="1" dirty="0" smtClean="0">
                <a:solidFill>
                  <a:schemeClr val="accent1"/>
                </a:solidFill>
              </a:rPr>
              <a:t>313</a:t>
            </a:r>
            <a:endParaRPr lang="pt-BR" sz="1000" b="1" dirty="0">
              <a:solidFill>
                <a:schemeClr val="accent1"/>
              </a:solidFill>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CK MEASURE" val="McK Measure"/>
  <p:tag name="RESIZE" val="Yes"/>
  <p:tag name="THINKCELLSHAPEDONOTDELETE" val="pDTb6vJ5USEulafMXWRYEXA"/>
</p:tagLst>
</file>

<file path=ppt/tags/tag2.xml><?xml version="1.0" encoding="utf-8"?>
<p:tagLst xmlns:a="http://schemas.openxmlformats.org/drawingml/2006/main" xmlns:r="http://schemas.openxmlformats.org/officeDocument/2006/relationships" xmlns:p="http://schemas.openxmlformats.org/presentationml/2006/main">
  <p:tag name="LLEFT" val=" 144"/>
  <p:tag name="LTOP" val=" 208.75"/>
</p:tagLst>
</file>

<file path=ppt/tags/tag3.xml><?xml version="1.0" encoding="utf-8"?>
<p:tagLst xmlns:a="http://schemas.openxmlformats.org/drawingml/2006/main" xmlns:r="http://schemas.openxmlformats.org/officeDocument/2006/relationships" xmlns:p="http://schemas.openxmlformats.org/presentationml/2006/main">
  <p:tag name="MCK MEASURE" val="McK Measure"/>
  <p:tag name="RESIZE" val="Yes"/>
  <p:tag name="THINKCELLSHAPEDONOTDELETE" val="pDTb6vJ5USEulafMXWRYEXA"/>
</p:tagLst>
</file>

<file path=ppt/tags/tag4.xml><?xml version="1.0" encoding="utf-8"?>
<p:tagLst xmlns:a="http://schemas.openxmlformats.org/drawingml/2006/main" xmlns:r="http://schemas.openxmlformats.org/officeDocument/2006/relationships" xmlns:p="http://schemas.openxmlformats.org/presentationml/2006/main">
  <p:tag name="LLEFT" val=" 144"/>
  <p:tag name="LTOP" val=" 208.75"/>
</p:tagLst>
</file>

<file path=ppt/theme/theme1.xml><?xml version="1.0" encoding="utf-8"?>
<a:theme xmlns:a="http://schemas.openxmlformats.org/drawingml/2006/main" name="2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5606</TotalTime>
  <Words>3429</Words>
  <Application>Microsoft Office PowerPoint</Application>
  <PresentationFormat>Apresentação na tela (4:3)</PresentationFormat>
  <Paragraphs>225</Paragraphs>
  <Slides>12</Slides>
  <Notes>12</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2_Tema do Office</vt:lpstr>
      <vt:lpstr>Slide 1</vt:lpstr>
      <vt:lpstr>Forward-looking statements</vt:lpstr>
      <vt:lpstr>2Q12 Highlights</vt:lpstr>
      <vt:lpstr>Slide 4</vt:lpstr>
      <vt:lpstr>EBITDA Performance – 2Q12 vs. 1Q12</vt:lpstr>
      <vt:lpstr>EBITDA Performance – 1H12 vs. 1H11</vt:lpstr>
      <vt:lpstr>Strategy based on lengthening the debt profile and a strong commitment to liquidity maintenance</vt:lpstr>
      <vt:lpstr>Capex</vt:lpstr>
      <vt:lpstr>Acquisition of Marcus Hook propylene splitter</vt:lpstr>
      <vt:lpstr>2H12 Outlook</vt:lpstr>
      <vt:lpstr>Braskem’s priorities in 2012</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Cousin</dc:creator>
  <cp:lastModifiedBy>Roberta Varella</cp:lastModifiedBy>
  <cp:revision>646</cp:revision>
  <dcterms:created xsi:type="dcterms:W3CDTF">2011-08-17T14:05:58Z</dcterms:created>
  <dcterms:modified xsi:type="dcterms:W3CDTF">2012-08-13T18:34:49Z</dcterms:modified>
</cp:coreProperties>
</file>