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6.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7.xml" ContentType="application/vnd.openxmlformats-officedocument.presentationml.notesSlid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8.xml" ContentType="application/vnd.openxmlformats-officedocument.presentationml.notesSl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1.xml" ContentType="application/vnd.openxmlformats-officedocument.drawingml.chartshapes+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9.xml" ContentType="application/vnd.openxmlformats-officedocument.presentationml.notesSlide+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0.xml" ContentType="application/vnd.openxmlformats-officedocument.presentationml.notesSlide+xml"/>
  <Override PartName="/ppt/charts/chart19.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20.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1.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2.xml" ContentType="application/vnd.openxmlformats-officedocument.drawingml.chart+xml"/>
  <Override PartName="/ppt/charts/style21.xml" ContentType="application/vnd.ms-office.chartstyle+xml"/>
  <Override PartName="/ppt/charts/colors21.xml" ContentType="application/vnd.ms-office.chartcolorstyle+xml"/>
  <Override PartName="/ppt/notesSlides/notesSlide21.xml" ContentType="application/vnd.openxmlformats-officedocument.presentationml.notesSlide+xml"/>
  <Override PartName="/ppt/charts/chart23.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Ex1.xml" ContentType="application/vnd.ms-office.chartex+xml"/>
  <Override PartName="/ppt/charts/style23.xml" ContentType="application/vnd.ms-office.chartstyle+xml"/>
  <Override PartName="/ppt/charts/colors23.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2.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23.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24.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notesSlides/notesSlide27.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2"/>
  </p:notesMasterIdLst>
  <p:sldIdLst>
    <p:sldId id="256" r:id="rId2"/>
    <p:sldId id="259" r:id="rId3"/>
    <p:sldId id="262" r:id="rId4"/>
    <p:sldId id="363" r:id="rId5"/>
    <p:sldId id="364" r:id="rId6"/>
    <p:sldId id="265" r:id="rId7"/>
    <p:sldId id="356" r:id="rId8"/>
    <p:sldId id="365" r:id="rId9"/>
    <p:sldId id="366" r:id="rId10"/>
    <p:sldId id="367" r:id="rId11"/>
    <p:sldId id="368" r:id="rId12"/>
    <p:sldId id="370" r:id="rId13"/>
    <p:sldId id="309" r:id="rId14"/>
    <p:sldId id="296" r:id="rId15"/>
    <p:sldId id="358" r:id="rId16"/>
    <p:sldId id="317" r:id="rId17"/>
    <p:sldId id="335" r:id="rId18"/>
    <p:sldId id="336" r:id="rId19"/>
    <p:sldId id="337" r:id="rId20"/>
    <p:sldId id="338" r:id="rId21"/>
    <p:sldId id="339" r:id="rId22"/>
    <p:sldId id="340" r:id="rId23"/>
    <p:sldId id="341" r:id="rId24"/>
    <p:sldId id="342" r:id="rId25"/>
    <p:sldId id="343" r:id="rId26"/>
    <p:sldId id="351" r:id="rId27"/>
    <p:sldId id="347" r:id="rId28"/>
    <p:sldId id="348" r:id="rId29"/>
    <p:sldId id="372" r:id="rId30"/>
    <p:sldId id="286" r:id="rId31"/>
  </p:sldIdLst>
  <p:sldSz cx="9144000" cy="5143500" type="screen16x9"/>
  <p:notesSz cx="6858000" cy="9144000"/>
  <p:embeddedFontLst>
    <p:embeddedFont>
      <p:font typeface="Poppins" panose="00000500000000000000" pitchFamily="2" charset="0"/>
      <p:regular r:id="rId33"/>
      <p:bold r:id="rId34"/>
      <p:italic r:id="rId35"/>
      <p:boldItalic r:id="rId36"/>
    </p:embeddedFont>
    <p:embeddedFont>
      <p:font typeface="Source Code Pro" panose="020B0509030403020204" pitchFamily="49" charset="0"/>
      <p:regular r:id="rId37"/>
      <p:bold r:id="rId38"/>
      <p:italic r:id="rId39"/>
      <p:boldItalic r:id="rId40"/>
    </p:embeddedFont>
    <p:embeddedFont>
      <p:font typeface="Source Sans 3" panose="020B0303030403020204" pitchFamily="34" charset="0"/>
      <p:regular r:id="rId41"/>
      <p:bold r:id="rId42"/>
      <p:italic r:id="rId43"/>
      <p:boldItalic r:id="rId44"/>
    </p:embeddedFont>
    <p:embeddedFont>
      <p:font typeface="Source Sans Pro" panose="020B0503030403020204" pitchFamily="34" charset="0"/>
      <p:regular r:id="rId45"/>
      <p:bold r:id="rId46"/>
      <p:italic r:id="rId47"/>
      <p:boldItalic r:id="rId48"/>
    </p:embeddedFont>
    <p:embeddedFont>
      <p:font typeface="Verdana" panose="020B0604030504040204" pitchFamily="3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549">
          <p15:clr>
            <a:srgbClr val="9AA0A6"/>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onardo Brenner Fleck" initials="LBF" lastIdx="2" clrIdx="0">
    <p:extLst>
      <p:ext uri="{19B8F6BF-5375-455C-9EA6-DF929625EA0E}">
        <p15:presenceInfo xmlns:p15="http://schemas.microsoft.com/office/powerpoint/2012/main" userId="S-1-5-21-1181696648-2516392193-694368965-5692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50"/>
    <a:srgbClr val="0094FF"/>
    <a:srgbClr val="9470FB"/>
    <a:srgbClr val="46D9CA"/>
    <a:srgbClr val="040050"/>
    <a:srgbClr val="797979"/>
    <a:srgbClr val="500137"/>
    <a:srgbClr val="6A2755"/>
    <a:srgbClr val="369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32C5952-2641-4F34-9BE6-485EAE5D5884}">
  <a:tblStyle styleId="{F32C5952-2641-4F34-9BE6-485EAE5D588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63" autoAdjust="0"/>
    <p:restoredTop sz="95642" autoAdjust="0"/>
  </p:normalViewPr>
  <p:slideViewPr>
    <p:cSldViewPr snapToGrid="0">
      <p:cViewPr varScale="1">
        <p:scale>
          <a:sx n="75" d="100"/>
          <a:sy n="75" d="100"/>
        </p:scale>
        <p:origin x="72" y="1224"/>
      </p:cViewPr>
      <p:guideLst>
        <p:guide orient="horz" pos="1620"/>
        <p:guide pos="2880"/>
        <p:guide pos="5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font" Target="fonts/font15.fntdata"/><Relationship Id="rId50" Type="http://schemas.openxmlformats.org/officeDocument/2006/relationships/font" Target="fonts/font18.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font" Target="fonts/font14.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9.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font" Target="fonts/font13.fntdata"/><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49" Type="http://schemas.openxmlformats.org/officeDocument/2006/relationships/font" Target="fonts/font17.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2.fntdata"/><Relationship Id="rId52"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font" Target="fonts/font16.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9.fntdata"/><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1.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7.xml"/><Relationship Id="rId1" Type="http://schemas.microsoft.com/office/2011/relationships/chartStyle" Target="style17.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1.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0.xml"/><Relationship Id="rId1" Type="http://schemas.microsoft.com/office/2011/relationships/chartStyle" Target="style20.xml"/></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21.xlsx"/><Relationship Id="rId2" Type="http://schemas.microsoft.com/office/2011/relationships/chartColorStyle" Target="colors21.xml"/><Relationship Id="rId1" Type="http://schemas.microsoft.com/office/2011/relationships/chartStyle" Target="style21.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2.xlsx"/><Relationship Id="rId2" Type="http://schemas.microsoft.com/office/2011/relationships/chartColorStyle" Target="colors22.xml"/><Relationship Id="rId1" Type="http://schemas.microsoft.com/office/2011/relationships/chartStyle" Target="style22.xml"/></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package" Target="../embeddings/Microsoft_Excel_Worksheet28.xlsx"/><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package" Target="../embeddings/Microsoft_Excel_Worksheet30.xlsx"/><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package" Target="../embeddings/Microsoft_Excel_Worksheet31.xlsx"/><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package" Target="../embeddings/Microsoft_Excel_Worksheet32.xlsx"/><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package" Target="../embeddings/Microsoft_Excel_Worksheet33.xlsx"/><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35.xml"/><Relationship Id="rId1" Type="http://schemas.microsoft.com/office/2011/relationships/chartStyle" Target="style35.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Ex1.xml.rels><?xml version="1.0" encoding="UTF-8" standalone="yes"?>
<Relationships xmlns="http://schemas.openxmlformats.org/package/2006/relationships"><Relationship Id="rId3" Type="http://schemas.microsoft.com/office/2011/relationships/chartColorStyle" Target="colors23.xml"/><Relationship Id="rId2" Type="http://schemas.microsoft.com/office/2011/relationships/chartStyle" Target="style23.xml"/><Relationship Id="rId1" Type="http://schemas.openxmlformats.org/officeDocument/2006/relationships/package" Target="../embeddings/Microsoft_Excel_Worksheet2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036621806545025"/>
          <c:y val="4.221063591109158E-2"/>
          <c:w val="0.53124759581039049"/>
          <c:h val="0.7794917589478384"/>
        </c:manualLayout>
      </c:layout>
      <c:doughnutChart>
        <c:varyColors val="1"/>
        <c:ser>
          <c:idx val="0"/>
          <c:order val="0"/>
          <c:tx>
            <c:strRef>
              <c:f>Planilha1!$B$1</c:f>
              <c:strCache>
                <c:ptCount val="1"/>
                <c:pt idx="0">
                  <c:v>Genero</c:v>
                </c:pt>
              </c:strCache>
            </c:strRef>
          </c:tx>
          <c:spPr>
            <a:solidFill>
              <a:srgbClr val="0094FF"/>
            </a:solidFill>
          </c:spPr>
          <c:dPt>
            <c:idx val="0"/>
            <c:bubble3D val="0"/>
            <c:spPr>
              <a:solidFill>
                <a:srgbClr val="936FFA"/>
              </a:solidFill>
              <a:ln w="19050">
                <a:solidFill>
                  <a:schemeClr val="lt1"/>
                </a:solidFill>
              </a:ln>
              <a:effectLst/>
            </c:spPr>
            <c:extLst>
              <c:ext xmlns:c16="http://schemas.microsoft.com/office/drawing/2014/chart" uri="{C3380CC4-5D6E-409C-BE32-E72D297353CC}">
                <c16:uniqueId val="{00000001-D52E-434A-AFF1-036BD0726860}"/>
              </c:ext>
            </c:extLst>
          </c:dPt>
          <c:dPt>
            <c:idx val="1"/>
            <c:bubble3D val="0"/>
            <c:spPr>
              <a:solidFill>
                <a:srgbClr val="0094FF"/>
              </a:solidFill>
              <a:ln w="19050">
                <a:solidFill>
                  <a:schemeClr val="lt1"/>
                </a:solidFill>
              </a:ln>
              <a:effectLst/>
            </c:spPr>
            <c:extLst>
              <c:ext xmlns:c16="http://schemas.microsoft.com/office/drawing/2014/chart" uri="{C3380CC4-5D6E-409C-BE32-E72D297353CC}">
                <c16:uniqueId val="{00000003-D52E-434A-AFF1-036BD0726860}"/>
              </c:ext>
            </c:extLst>
          </c:dPt>
          <c:dLbls>
            <c:dLbl>
              <c:idx val="0"/>
              <c:layout>
                <c:manualLayout>
                  <c:x val="-0.14356480870893648"/>
                  <c:y val="-0.11418289461350764"/>
                </c:manualLayout>
              </c:layout>
              <c:tx>
                <c:rich>
                  <a:bodyPr rot="0" spcFirstLastPara="1" vertOverflow="ellipsis" vert="horz" wrap="square" anchor="ctr" anchorCtr="1"/>
                  <a:lstStyle/>
                  <a:p>
                    <a:pPr>
                      <a:defRPr sz="1100" b="0" i="0" u="none" strike="noStrike" kern="1200" baseline="0">
                        <a:solidFill>
                          <a:srgbClr val="9470FB"/>
                        </a:solidFill>
                        <a:latin typeface="Poppins" panose="020B0604020202020204" charset="0"/>
                        <a:ea typeface="+mn-ea"/>
                        <a:cs typeface="+mn-cs"/>
                      </a:defRPr>
                    </a:pPr>
                    <a:fld id="{9674AD19-3D3C-43D2-9C32-D91F1BA151F2}" type="VALUE">
                      <a:rPr lang="en-US" sz="1100" baseline="0">
                        <a:solidFill>
                          <a:srgbClr val="9470FB"/>
                        </a:solidFill>
                        <a:latin typeface="Poppins" panose="020B0604020202020204" charset="0"/>
                      </a:rPr>
                      <a:pPr>
                        <a:defRPr sz="1100">
                          <a:solidFill>
                            <a:srgbClr val="9470FB"/>
                          </a:solidFill>
                          <a:latin typeface="Poppins" panose="020B0604020202020204" charset="0"/>
                        </a:defRPr>
                      </a:pPr>
                      <a:t>[VALOR]</a:t>
                    </a:fld>
                    <a:endParaRPr lang="en-US"/>
                  </a:p>
                </c:rich>
              </c:tx>
              <c:numFmt formatCode="0%" sourceLinked="0"/>
              <c:spPr>
                <a:noFill/>
                <a:ln>
                  <a:noFill/>
                </a:ln>
                <a:effectLst/>
              </c:spPr>
              <c:txPr>
                <a:bodyPr rot="0" spcFirstLastPara="1" vertOverflow="ellipsis" vert="horz" wrap="square" anchor="ctr" anchorCtr="1"/>
                <a:lstStyle/>
                <a:p>
                  <a:pPr>
                    <a:defRPr sz="1100" b="0" i="0" u="none" strike="noStrike" kern="1200" baseline="0">
                      <a:solidFill>
                        <a:srgbClr val="9470FB"/>
                      </a:solidFill>
                      <a:latin typeface="Poppins" panose="020B0604020202020204" charset="0"/>
                      <a:ea typeface="+mn-ea"/>
                      <a:cs typeface="+mn-cs"/>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52E-434A-AFF1-036BD0726860}"/>
                </c:ext>
              </c:extLst>
            </c:dLbl>
            <c:dLbl>
              <c:idx val="1"/>
              <c:layout>
                <c:manualLayout>
                  <c:x val="0.1430266136920659"/>
                  <c:y val="-1.420577382638211E-2"/>
                </c:manualLayout>
              </c:layout>
              <c:tx>
                <c:rich>
                  <a:bodyPr rot="0" spcFirstLastPara="1" vertOverflow="ellipsis" vert="horz" wrap="square" anchor="ctr" anchorCtr="1"/>
                  <a:lstStyle/>
                  <a:p>
                    <a:pPr>
                      <a:defRPr sz="1100" b="0" i="0" u="none" strike="noStrike" kern="1200" baseline="0">
                        <a:solidFill>
                          <a:srgbClr val="0094FF"/>
                        </a:solidFill>
                        <a:latin typeface="Poppins" panose="020B0604020202020204" charset="0"/>
                        <a:ea typeface="+mn-ea"/>
                        <a:cs typeface="+mn-cs"/>
                      </a:defRPr>
                    </a:pPr>
                    <a:fld id="{E5B31C64-20F9-4969-AD4A-7B02E2EEF147}" type="VALUE">
                      <a:rPr lang="en-US" baseline="0">
                        <a:latin typeface="Poppins" panose="020B0604020202020204" charset="0"/>
                      </a:rPr>
                      <a:pPr>
                        <a:defRPr sz="1100">
                          <a:solidFill>
                            <a:srgbClr val="0094FF"/>
                          </a:solidFill>
                          <a:latin typeface="Poppins" panose="020B0604020202020204" charset="0"/>
                        </a:defRPr>
                      </a:pPr>
                      <a:t>[VALOR]</a:t>
                    </a:fld>
                    <a:endParaRPr lang="en-US"/>
                  </a:p>
                </c:rich>
              </c:tx>
              <c:numFmt formatCode="0%" sourceLinked="0"/>
              <c:spPr>
                <a:noFill/>
                <a:ln>
                  <a:noFill/>
                </a:ln>
                <a:effectLst/>
              </c:spPr>
              <c:txPr>
                <a:bodyPr rot="0" spcFirstLastPara="1" vertOverflow="ellipsis" vert="horz" wrap="square" anchor="ctr" anchorCtr="1"/>
                <a:lstStyle/>
                <a:p>
                  <a:pPr>
                    <a:defRPr sz="1100" b="0" i="0" u="none" strike="noStrike" kern="1200" baseline="0">
                      <a:solidFill>
                        <a:srgbClr val="0094FF"/>
                      </a:solidFill>
                      <a:latin typeface="Poppins" panose="020B0604020202020204" charset="0"/>
                      <a:ea typeface="+mn-ea"/>
                      <a:cs typeface="+mn-cs"/>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52E-434A-AFF1-036BD0726860}"/>
                </c:ext>
              </c:extLst>
            </c:dLbl>
            <c:numFmt formatCode="0%" sourceLinked="0"/>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Poppins" panose="020B0604020202020204" charset="0"/>
                    <a:ea typeface="+mn-ea"/>
                    <a:cs typeface="+mn-cs"/>
                  </a:defRPr>
                </a:pPr>
                <a:endParaRPr lang="pt-BR"/>
              </a:p>
            </c:txPr>
            <c:showLegendKey val="0"/>
            <c:showVal val="0"/>
            <c:showCatName val="0"/>
            <c:showSerName val="0"/>
            <c:showPercent val="0"/>
            <c:showBubbleSize val="0"/>
            <c:extLst>
              <c:ext xmlns:c15="http://schemas.microsoft.com/office/drawing/2012/chart" uri="{CE6537A1-D6FC-4f65-9D91-7224C49458BB}"/>
            </c:extLst>
          </c:dLbls>
          <c:cat>
            <c:strRef>
              <c:f>Planilha1!$A$2:$A$3</c:f>
              <c:strCache>
                <c:ptCount val="2"/>
                <c:pt idx="0">
                  <c:v>Women</c:v>
                </c:pt>
                <c:pt idx="1">
                  <c:v>Men</c:v>
                </c:pt>
              </c:strCache>
            </c:strRef>
          </c:cat>
          <c:val>
            <c:numRef>
              <c:f>Planilha1!$B$2:$B$3</c:f>
              <c:numCache>
                <c:formatCode>General</c:formatCode>
                <c:ptCount val="2"/>
                <c:pt idx="0">
                  <c:v>0.43</c:v>
                </c:pt>
                <c:pt idx="1">
                  <c:v>0.56999999999999995</c:v>
                </c:pt>
              </c:numCache>
            </c:numRef>
          </c:val>
          <c:extLst>
            <c:ext xmlns:c16="http://schemas.microsoft.com/office/drawing/2014/chart" uri="{C3380CC4-5D6E-409C-BE32-E72D297353CC}">
              <c16:uniqueId val="{00000004-D52E-434A-AFF1-036BD0726860}"/>
            </c:ext>
          </c:extLst>
        </c:ser>
        <c:dLbls>
          <c:showLegendKey val="0"/>
          <c:showVal val="0"/>
          <c:showCatName val="0"/>
          <c:showSerName val="0"/>
          <c:showPercent val="0"/>
          <c:showBubbleSize val="0"/>
          <c:showLeaderLines val="1"/>
        </c:dLbls>
        <c:firstSliceAng val="197"/>
        <c:holeSize val="5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rgbClr val="000050"/>
              </a:solidFill>
              <a:latin typeface="Poppins" panose="020B0604020202020204" charset="0"/>
              <a:ea typeface="Source Sans Pro" panose="020B0503030403020204" pitchFamily="34" charset="0"/>
              <a:cs typeface="Poppins" panose="020B0604020202020204" charset="0"/>
            </a:defRPr>
          </a:pPr>
          <a:endParaRPr lang="pt-BR"/>
        </a:p>
      </c:txPr>
    </c:legend>
    <c:plotVisOnly val="1"/>
    <c:dispBlanksAs val="gap"/>
    <c:showDLblsOverMax val="0"/>
  </c:chart>
  <c:spPr>
    <a:noFill/>
    <a:ln>
      <a:noFill/>
    </a:ln>
    <a:effectLst/>
  </c:spPr>
  <c:txPr>
    <a:bodyPr/>
    <a:lstStyle/>
    <a:p>
      <a:pPr>
        <a:defRPr>
          <a:latin typeface="Avenir LT Std 45 Book" panose="020B0502020203020204" pitchFamily="34" charset="0"/>
        </a:defRPr>
      </a:pPr>
      <a:endParaRPr lang="pt-B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636949173140087E-4"/>
          <c:y val="0.16298186351972399"/>
          <c:w val="0.96619220085318991"/>
          <c:h val="0.58561766965800199"/>
        </c:manualLayout>
      </c:layout>
      <c:lineChart>
        <c:grouping val="standard"/>
        <c:varyColors val="0"/>
        <c:ser>
          <c:idx val="0"/>
          <c:order val="0"/>
          <c:tx>
            <c:strRef>
              <c:f>Graf!$B$1</c:f>
              <c:strCache>
                <c:ptCount val="1"/>
                <c:pt idx="0">
                  <c:v>Total</c:v>
                </c:pt>
              </c:strCache>
            </c:strRef>
          </c:tx>
          <c:spPr>
            <a:ln w="28575" cap="rnd">
              <a:solidFill>
                <a:srgbClr val="000050"/>
              </a:solidFill>
              <a:round/>
            </a:ln>
            <a:effectLst/>
          </c:spPr>
          <c:marker>
            <c:symbol val="circle"/>
            <c:size val="10"/>
            <c:spPr>
              <a:solidFill>
                <a:srgbClr val="FFFFFF"/>
              </a:solidFill>
              <a:ln w="28575">
                <a:solidFill>
                  <a:srgbClr val="000050"/>
                </a:solidFill>
              </a:ln>
              <a:effectLst/>
            </c:spPr>
          </c:marker>
          <c:dPt>
            <c:idx val="0"/>
            <c:marker>
              <c:symbol val="circle"/>
              <c:size val="10"/>
              <c:spPr>
                <a:solidFill>
                  <a:srgbClr val="FFFFFF"/>
                </a:solidFill>
                <a:ln w="28575">
                  <a:solidFill>
                    <a:srgbClr val="000050"/>
                  </a:solidFill>
                </a:ln>
                <a:effectLst/>
              </c:spPr>
            </c:marker>
            <c:bubble3D val="0"/>
            <c:extLst>
              <c:ext xmlns:c16="http://schemas.microsoft.com/office/drawing/2014/chart" uri="{C3380CC4-5D6E-409C-BE32-E72D297353CC}">
                <c16:uniqueId val="{00000000-5756-491F-BB53-2606A4250AB0}"/>
              </c:ext>
            </c:extLst>
          </c:dPt>
          <c:dPt>
            <c:idx val="1"/>
            <c:marker>
              <c:symbol val="circle"/>
              <c:size val="10"/>
              <c:spPr>
                <a:solidFill>
                  <a:srgbClr val="FFFFFF"/>
                </a:solidFill>
                <a:ln w="28575">
                  <a:solidFill>
                    <a:srgbClr val="000050"/>
                  </a:solidFill>
                </a:ln>
                <a:effectLst/>
              </c:spPr>
            </c:marker>
            <c:bubble3D val="0"/>
            <c:extLst>
              <c:ext xmlns:c16="http://schemas.microsoft.com/office/drawing/2014/chart" uri="{C3380CC4-5D6E-409C-BE32-E72D297353CC}">
                <c16:uniqueId val="{00000001-5756-491F-BB53-2606A4250AB0}"/>
              </c:ext>
            </c:extLst>
          </c:dPt>
          <c:dPt>
            <c:idx val="2"/>
            <c:marker>
              <c:symbol val="circle"/>
              <c:size val="10"/>
              <c:spPr>
                <a:solidFill>
                  <a:srgbClr val="FFFFFF"/>
                </a:solidFill>
                <a:ln w="28575">
                  <a:solidFill>
                    <a:srgbClr val="000050"/>
                  </a:solidFill>
                </a:ln>
                <a:effectLst/>
              </c:spPr>
            </c:marker>
            <c:bubble3D val="0"/>
            <c:extLst>
              <c:ext xmlns:c16="http://schemas.microsoft.com/office/drawing/2014/chart" uri="{C3380CC4-5D6E-409C-BE32-E72D297353CC}">
                <c16:uniqueId val="{00000002-5756-491F-BB53-2606A4250AB0}"/>
              </c:ext>
            </c:extLst>
          </c:dPt>
          <c:dPt>
            <c:idx val="3"/>
            <c:marker>
              <c:symbol val="circle"/>
              <c:size val="10"/>
              <c:spPr>
                <a:solidFill>
                  <a:srgbClr val="FFFFFF"/>
                </a:solidFill>
                <a:ln w="28575">
                  <a:solidFill>
                    <a:srgbClr val="000050"/>
                  </a:solidFill>
                </a:ln>
                <a:effectLst/>
              </c:spPr>
            </c:marker>
            <c:bubble3D val="0"/>
            <c:extLst>
              <c:ext xmlns:c16="http://schemas.microsoft.com/office/drawing/2014/chart" uri="{C3380CC4-5D6E-409C-BE32-E72D297353CC}">
                <c16:uniqueId val="{00000003-5756-491F-BB53-2606A4250AB0}"/>
              </c:ext>
            </c:extLst>
          </c:dPt>
          <c:dPt>
            <c:idx val="4"/>
            <c:marker>
              <c:symbol val="circle"/>
              <c:size val="10"/>
              <c:spPr>
                <a:solidFill>
                  <a:schemeClr val="bg1"/>
                </a:solidFill>
                <a:ln w="28575">
                  <a:solidFill>
                    <a:srgbClr val="000050"/>
                  </a:solidFill>
                </a:ln>
                <a:effectLst/>
              </c:spPr>
            </c:marker>
            <c:bubble3D val="0"/>
            <c:extLst>
              <c:ext xmlns:c16="http://schemas.microsoft.com/office/drawing/2014/chart" uri="{C3380CC4-5D6E-409C-BE32-E72D297353CC}">
                <c16:uniqueId val="{00000004-5756-491F-BB53-2606A4250AB0}"/>
              </c:ext>
            </c:extLst>
          </c:dPt>
          <c:dPt>
            <c:idx val="5"/>
            <c:marker>
              <c:symbol val="circle"/>
              <c:size val="10"/>
              <c:spPr>
                <a:solidFill>
                  <a:srgbClr val="FFFFFF"/>
                </a:solidFill>
                <a:ln w="28575">
                  <a:solidFill>
                    <a:srgbClr val="000050"/>
                  </a:solidFill>
                </a:ln>
                <a:effectLst/>
              </c:spPr>
            </c:marker>
            <c:bubble3D val="0"/>
            <c:extLst>
              <c:ext xmlns:c16="http://schemas.microsoft.com/office/drawing/2014/chart" uri="{C3380CC4-5D6E-409C-BE32-E72D297353CC}">
                <c16:uniqueId val="{00000005-5756-491F-BB53-2606A4250AB0}"/>
              </c:ext>
            </c:extLst>
          </c:dPt>
          <c:dPt>
            <c:idx val="6"/>
            <c:marker>
              <c:symbol val="circle"/>
              <c:size val="10"/>
              <c:spPr>
                <a:solidFill>
                  <a:srgbClr val="FFFFFF"/>
                </a:solidFill>
                <a:ln w="28575">
                  <a:solidFill>
                    <a:srgbClr val="000050"/>
                  </a:solidFill>
                </a:ln>
                <a:effectLst/>
              </c:spPr>
            </c:marker>
            <c:bubble3D val="0"/>
            <c:extLst>
              <c:ext xmlns:c16="http://schemas.microsoft.com/office/drawing/2014/chart" uri="{C3380CC4-5D6E-409C-BE32-E72D297353CC}">
                <c16:uniqueId val="{00000006-5756-491F-BB53-2606A4250AB0}"/>
              </c:ext>
            </c:extLst>
          </c:dPt>
          <c:dPt>
            <c:idx val="7"/>
            <c:marker>
              <c:symbol val="circle"/>
              <c:size val="10"/>
              <c:spPr>
                <a:solidFill>
                  <a:schemeClr val="bg1"/>
                </a:solidFill>
                <a:ln w="28575">
                  <a:solidFill>
                    <a:srgbClr val="000050"/>
                  </a:solidFill>
                </a:ln>
                <a:effectLst/>
              </c:spPr>
            </c:marker>
            <c:bubble3D val="0"/>
            <c:extLst>
              <c:ext xmlns:c16="http://schemas.microsoft.com/office/drawing/2014/chart" uri="{C3380CC4-5D6E-409C-BE32-E72D297353CC}">
                <c16:uniqueId val="{00000007-5756-491F-BB53-2606A4250AB0}"/>
              </c:ext>
            </c:extLst>
          </c:dPt>
          <c:dPt>
            <c:idx val="8"/>
            <c:marker>
              <c:symbol val="circle"/>
              <c:size val="10"/>
              <c:spPr>
                <a:solidFill>
                  <a:srgbClr val="0094FF"/>
                </a:solidFill>
                <a:ln w="28575">
                  <a:solidFill>
                    <a:srgbClr val="000050"/>
                  </a:solidFill>
                </a:ln>
                <a:effectLst/>
              </c:spPr>
            </c:marker>
            <c:bubble3D val="0"/>
            <c:extLst>
              <c:ext xmlns:c16="http://schemas.microsoft.com/office/drawing/2014/chart" uri="{C3380CC4-5D6E-409C-BE32-E72D297353CC}">
                <c16:uniqueId val="{00000008-FC15-4DEE-A0B9-4A18D2E868B2}"/>
              </c:ext>
            </c:extLst>
          </c:dPt>
          <c:dPt>
            <c:idx val="9"/>
            <c:marker>
              <c:symbol val="circle"/>
              <c:size val="10"/>
              <c:spPr>
                <a:solidFill>
                  <a:srgbClr val="0094FF"/>
                </a:solidFill>
                <a:ln w="28575">
                  <a:solidFill>
                    <a:srgbClr val="000050"/>
                  </a:solidFill>
                </a:ln>
                <a:effectLst/>
              </c:spPr>
            </c:marker>
            <c:bubble3D val="0"/>
            <c:extLst>
              <c:ext xmlns:c16="http://schemas.microsoft.com/office/drawing/2014/chart" uri="{C3380CC4-5D6E-409C-BE32-E72D297353CC}">
                <c16:uniqueId val="{0000000A-351E-4981-9A47-25CB3F68859E}"/>
              </c:ext>
            </c:extLst>
          </c:dPt>
          <c:dLbls>
            <c:dLbl>
              <c:idx val="2"/>
              <c:layout>
                <c:manualLayout>
                  <c:x val="-5.8242005393226035E-2"/>
                  <c:y val="-0.20089360740384449"/>
                </c:manualLayout>
              </c:layout>
              <c:tx>
                <c:rich>
                  <a:bodyPr/>
                  <a:lstStyle/>
                  <a:p>
                    <a:fld id="{907F96B7-3B19-40FB-BCDC-247E03D24DFD}"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756-491F-BB53-2606A4250AB0}"/>
                </c:ext>
              </c:extLst>
            </c:dLbl>
            <c:dLbl>
              <c:idx val="5"/>
              <c:layout>
                <c:manualLayout>
                  <c:x val="-6.8368737807468064E-2"/>
                  <c:y val="-0.15460540382042653"/>
                </c:manualLayout>
              </c:layout>
              <c:tx>
                <c:rich>
                  <a:bodyPr/>
                  <a:lstStyle/>
                  <a:p>
                    <a:fld id="{733C1665-3ADB-4839-86F7-AE343B38E3FD}" type="VALUE">
                      <a:rPr lang="en-US" sz="1100" b="0" i="0" u="none" strike="noStrike" kern="1200" baseline="0" dirty="0">
                        <a:solidFill>
                          <a:srgbClr val="000050"/>
                        </a:solidFill>
                        <a:latin typeface="Poppins" panose="020B0604020202020204" charset="0"/>
                        <a:ea typeface="+mn-ea"/>
                        <a:cs typeface="+mn-cs"/>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756-491F-BB53-2606A4250AB0}"/>
                </c:ext>
              </c:extLst>
            </c:dLbl>
            <c:dLbl>
              <c:idx val="6"/>
              <c:tx>
                <c:rich>
                  <a:bodyPr rot="0" spcFirstLastPara="1" vertOverflow="ellipsis" vert="horz" wrap="square" lIns="38100" tIns="19050" rIns="38100" bIns="19050" anchor="ctr" anchorCtr="1">
                    <a:spAutoFit/>
                  </a:bodyPr>
                  <a:lstStyle/>
                  <a:p>
                    <a:pPr>
                      <a:defRPr sz="900" b="0" i="0" u="none" strike="noStrike" kern="1200" baseline="0">
                        <a:solidFill>
                          <a:srgbClr val="000050"/>
                        </a:solidFill>
                        <a:latin typeface="Poppins" panose="020B0604020202020204" charset="0"/>
                        <a:ea typeface="+mn-ea"/>
                        <a:cs typeface="Poppins" panose="020B0604020202020204" charset="0"/>
                      </a:defRPr>
                    </a:pPr>
                    <a:fld id="{328EDAC9-2D4D-46CA-AA6C-B082DCED77AB}" type="VALUE">
                      <a:rPr lang="en-US" sz="900" b="0" i="0" u="none" strike="noStrike" kern="1200" baseline="0" dirty="0">
                        <a:solidFill>
                          <a:srgbClr val="000050"/>
                        </a:solidFill>
                        <a:latin typeface="Poppins" panose="020B0604020202020204" charset="0"/>
                        <a:ea typeface="+mn-ea"/>
                        <a:cs typeface="Poppins" panose="020B0604020202020204" charset="0"/>
                      </a:rPr>
                      <a:pPr>
                        <a:defRPr sz="900">
                          <a:solidFill>
                            <a:srgbClr val="000050"/>
                          </a:solidFill>
                          <a:latin typeface="Poppins" panose="020B0604020202020204" charset="0"/>
                          <a:cs typeface="Poppins" panose="020B0604020202020204" charset="0"/>
                        </a:defRPr>
                      </a:pPr>
                      <a:t>[VALOR]</a:t>
                    </a:fld>
                    <a:endParaRPr lang="en-US"/>
                  </a:p>
                </c:rich>
              </c:tx>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000050"/>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5756-491F-BB53-2606A4250AB0}"/>
                </c:ext>
              </c:extLst>
            </c:dLbl>
            <c:dLbl>
              <c:idx val="7"/>
              <c:layout>
                <c:manualLayout>
                  <c:x val="-6.7789478085516608E-2"/>
                  <c:y val="-0.21981400823055325"/>
                </c:manualLayout>
              </c:layout>
              <c:tx>
                <c:rich>
                  <a:bodyPr rot="0" spcFirstLastPara="1" vertOverflow="ellipsis" vert="horz" wrap="square" lIns="38100" tIns="19050" rIns="38100" bIns="19050" anchor="ctr" anchorCtr="1">
                    <a:spAutoFit/>
                  </a:bodyPr>
                  <a:lstStyle/>
                  <a:p>
                    <a:pPr>
                      <a:defRPr sz="900" b="1" i="0" u="none" strike="noStrike" kern="1200" baseline="0">
                        <a:solidFill>
                          <a:srgbClr val="0094FF"/>
                        </a:solidFill>
                        <a:latin typeface="Poppins" panose="020B0604020202020204" charset="0"/>
                        <a:ea typeface="+mn-ea"/>
                        <a:cs typeface="Poppins" panose="020B0604020202020204" charset="0"/>
                      </a:defRPr>
                    </a:pPr>
                    <a:fld id="{1BC64D72-2A5B-4B66-AA02-4941F02FBA75}" type="VALUE">
                      <a:rPr lang="en-US" sz="900" b="0" i="0" u="none" strike="noStrike" kern="1200" baseline="0" dirty="0">
                        <a:solidFill>
                          <a:srgbClr val="000050"/>
                        </a:solidFill>
                        <a:latin typeface="Poppins" panose="020B0604020202020204" charset="0"/>
                        <a:ea typeface="+mn-ea"/>
                        <a:cs typeface="Poppins" panose="020B0604020202020204" charset="0"/>
                      </a:rPr>
                      <a:pPr>
                        <a:defRPr sz="900" b="1">
                          <a:solidFill>
                            <a:srgbClr val="0094FF"/>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rgbClr val="0094FF"/>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756-491F-BB53-2606A4250AB0}"/>
                </c:ext>
              </c:extLst>
            </c:dLbl>
            <c:dLbl>
              <c:idx val="8"/>
              <c:layout>
                <c:manualLayout>
                  <c:x val="-2.866759580982103E-2"/>
                  <c:y val="-0.24150422421639717"/>
                </c:manualLayout>
              </c:layout>
              <c:tx>
                <c:rich>
                  <a:bodyPr rot="0" spcFirstLastPara="1" vertOverflow="ellipsis" vert="horz" wrap="square" lIns="38100" tIns="19050" rIns="38100" bIns="19050" anchor="ctr" anchorCtr="0">
                    <a:spAutoFit/>
                  </a:bodyPr>
                  <a:lstStyle/>
                  <a:p>
                    <a:pPr algn="ctr" rtl="0">
                      <a:defRPr lang="en-US" sz="900" b="0" i="0" u="none" strike="noStrike" kern="1200" baseline="0">
                        <a:solidFill>
                          <a:srgbClr val="000050"/>
                        </a:solidFill>
                        <a:latin typeface="Poppins" panose="020B0604020202020204" charset="0"/>
                        <a:ea typeface="+mn-ea"/>
                        <a:cs typeface="Poppins" panose="020B0604020202020204" charset="0"/>
                      </a:defRPr>
                    </a:pPr>
                    <a:fld id="{6AECBCD5-1968-41E1-AB1A-21727024F871}" type="VALUE">
                      <a:rPr lang="en-US" sz="1050" b="1" i="0" u="none" strike="noStrike" kern="1200" baseline="0">
                        <a:solidFill>
                          <a:srgbClr val="0094FF"/>
                        </a:solidFill>
                        <a:latin typeface="Poppins" panose="020B0604020202020204" charset="0"/>
                        <a:ea typeface="+mn-ea"/>
                        <a:cs typeface="Poppins" panose="020B0604020202020204" charset="0"/>
                      </a:rPr>
                      <a:pPr algn="ctr" rtl="0">
                        <a:defRPr lang="en-US" sz="900">
                          <a:solidFill>
                            <a:srgbClr val="000050"/>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0">
                  <a:spAutoFit/>
                </a:bodyPr>
                <a:lstStyle/>
                <a:p>
                  <a:pPr algn="ctr" rtl="0">
                    <a:defRPr lang="en-US" sz="900" b="0" i="0" u="none" strike="noStrike" kern="1200" baseline="0">
                      <a:solidFill>
                        <a:srgbClr val="000050"/>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FC15-4DEE-A0B9-4A18D2E868B2}"/>
                </c:ext>
              </c:extLst>
            </c:dLbl>
            <c:dLbl>
              <c:idx val="9"/>
              <c:spPr>
                <a:noFill/>
                <a:ln>
                  <a:noFill/>
                </a:ln>
                <a:effectLst/>
              </c:spPr>
              <c:txPr>
                <a:bodyPr rot="0" spcFirstLastPara="1" vertOverflow="ellipsis" vert="horz" wrap="square" lIns="38100" tIns="19050" rIns="38100" bIns="19050" anchor="ctr" anchorCtr="0">
                  <a:spAutoFit/>
                </a:bodyPr>
                <a:lstStyle/>
                <a:p>
                  <a:pPr algn="ctr" rtl="0">
                    <a:defRPr lang="en-US" sz="1400" b="1" i="0" u="none" strike="noStrike" kern="1200" baseline="0">
                      <a:solidFill>
                        <a:srgbClr val="0094FF"/>
                      </a:solidFill>
                      <a:latin typeface="Poppins" panose="020B0604020202020204" charset="0"/>
                      <a:ea typeface="+mn-ea"/>
                      <a:cs typeface="+mn-cs"/>
                    </a:defRPr>
                  </a:pPr>
                  <a:endParaRPr lang="pt-BR"/>
                </a:p>
              </c:txPr>
              <c:dLblPos val="t"/>
              <c:showLegendKey val="0"/>
              <c:showVal val="1"/>
              <c:showCatName val="0"/>
              <c:showSerName val="0"/>
              <c:showPercent val="0"/>
              <c:showBubbleSize val="0"/>
              <c:extLst>
                <c:ext xmlns:c16="http://schemas.microsoft.com/office/drawing/2014/chart" uri="{C3380CC4-5D6E-409C-BE32-E72D297353CC}">
                  <c16:uniqueId val="{0000000A-351E-4981-9A47-25CB3F68859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000050"/>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Graf!$A$8:$A$16</c:f>
              <c:strCache>
                <c:ptCount val="9"/>
                <c:pt idx="0">
                  <c:v>Sep-21</c:v>
                </c:pt>
                <c:pt idx="1">
                  <c:v>Dec-21</c:v>
                </c:pt>
                <c:pt idx="2">
                  <c:v>Mar-22</c:v>
                </c:pt>
                <c:pt idx="3">
                  <c:v>Jun-22</c:v>
                </c:pt>
                <c:pt idx="4">
                  <c:v>Sep-22</c:v>
                </c:pt>
                <c:pt idx="5">
                  <c:v>Dec-22</c:v>
                </c:pt>
                <c:pt idx="6">
                  <c:v>Mar/23</c:v>
                </c:pt>
                <c:pt idx="7">
                  <c:v>jun/23</c:v>
                </c:pt>
                <c:pt idx="8">
                  <c:v>set/23</c:v>
                </c:pt>
              </c:strCache>
            </c:strRef>
          </c:cat>
          <c:val>
            <c:numRef>
              <c:f>Graf!$B$8:$B$16</c:f>
              <c:numCache>
                <c:formatCode>0%</c:formatCode>
                <c:ptCount val="9"/>
                <c:pt idx="0">
                  <c:v>3.153</c:v>
                </c:pt>
                <c:pt idx="1">
                  <c:v>3.1</c:v>
                </c:pt>
                <c:pt idx="2">
                  <c:v>3.15</c:v>
                </c:pt>
                <c:pt idx="3">
                  <c:v>3.2</c:v>
                </c:pt>
                <c:pt idx="4">
                  <c:v>3.25</c:v>
                </c:pt>
                <c:pt idx="5">
                  <c:v>3.1360000000000001</c:v>
                </c:pt>
                <c:pt idx="6">
                  <c:v>2.86</c:v>
                </c:pt>
                <c:pt idx="7">
                  <c:v>2.57</c:v>
                </c:pt>
                <c:pt idx="8">
                  <c:v>2.5299999999999998</c:v>
                </c:pt>
              </c:numCache>
            </c:numRef>
          </c:val>
          <c:smooth val="1"/>
          <c:extLst>
            <c:ext xmlns:c16="http://schemas.microsoft.com/office/drawing/2014/chart" uri="{C3380CC4-5D6E-409C-BE32-E72D297353CC}">
              <c16:uniqueId val="{00000008-5756-491F-BB53-2606A4250AB0}"/>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t" anchorCtr="0"/>
          <a:lstStyle/>
          <a:p>
            <a:pPr>
              <a:defRPr sz="800" b="0" i="0" u="none" strike="noStrike" kern="1200" baseline="0">
                <a:solidFill>
                  <a:srgbClr val="000050">
                    <a:alpha val="90000"/>
                  </a:srgbClr>
                </a:solidFill>
                <a:latin typeface="Poppins" panose="020B0604020202020204" charset="0"/>
                <a:ea typeface="+mn-ea"/>
                <a:cs typeface="Poppins" panose="020B0604020202020204" charset="0"/>
              </a:defRPr>
            </a:pPr>
            <a:endParaRPr lang="pt-BR"/>
          </a:p>
        </c:txPr>
        <c:crossAx val="1680597232"/>
        <c:crosses val="autoZero"/>
        <c:auto val="1"/>
        <c:lblAlgn val="ctr"/>
        <c:lblOffset val="100"/>
        <c:noMultiLvlLbl val="0"/>
      </c:catAx>
      <c:valAx>
        <c:axId val="1680597232"/>
        <c:scaling>
          <c:orientation val="minMax"/>
          <c:min val="2.2999999999999998"/>
        </c:scaling>
        <c:delete val="1"/>
        <c:axPos val="l"/>
        <c:numFmt formatCode="0%"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636949173140087E-4"/>
          <c:y val="0.24207532268647264"/>
          <c:w val="0.9872700919922105"/>
          <c:h val="0.75579211573510585"/>
        </c:manualLayout>
      </c:layout>
      <c:lineChart>
        <c:grouping val="standard"/>
        <c:varyColors val="0"/>
        <c:ser>
          <c:idx val="0"/>
          <c:order val="0"/>
          <c:tx>
            <c:strRef>
              <c:f>Graf!$B$1</c:f>
              <c:strCache>
                <c:ptCount val="1"/>
                <c:pt idx="0">
                  <c:v>Normal (AA-C)</c:v>
                </c:pt>
              </c:strCache>
            </c:strRef>
          </c:tx>
          <c:spPr>
            <a:ln w="38100" cap="rnd">
              <a:solidFill>
                <a:srgbClr val="0094FF"/>
              </a:solidFill>
              <a:round/>
            </a:ln>
            <a:effectLst/>
          </c:spPr>
          <c:marker>
            <c:symbol val="circle"/>
            <c:size val="10"/>
            <c:spPr>
              <a:solidFill>
                <a:schemeClr val="bg1"/>
              </a:solidFill>
              <a:ln w="38100">
                <a:solidFill>
                  <a:srgbClr val="0094FF"/>
                </a:solidFill>
              </a:ln>
              <a:effectLst/>
            </c:spPr>
          </c:marker>
          <c:dPt>
            <c:idx val="0"/>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0-1E45-4F71-AAC6-97F6326786B8}"/>
              </c:ext>
            </c:extLst>
          </c:dPt>
          <c:dPt>
            <c:idx val="1"/>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1-1E45-4F71-AAC6-97F6326786B8}"/>
              </c:ext>
            </c:extLst>
          </c:dPt>
          <c:dPt>
            <c:idx val="2"/>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2-1E45-4F71-AAC6-97F6326786B8}"/>
              </c:ext>
            </c:extLst>
          </c:dPt>
          <c:dPt>
            <c:idx val="3"/>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3-1E45-4F71-AAC6-97F6326786B8}"/>
              </c:ext>
            </c:extLst>
          </c:dPt>
          <c:dPt>
            <c:idx val="8"/>
            <c:marker>
              <c:symbol val="circle"/>
              <c:size val="10"/>
              <c:spPr>
                <a:solidFill>
                  <a:srgbClr val="3694FF"/>
                </a:solidFill>
                <a:ln w="38100">
                  <a:solidFill>
                    <a:srgbClr val="0094FF"/>
                  </a:solidFill>
                </a:ln>
                <a:effectLst/>
              </c:spPr>
            </c:marker>
            <c:bubble3D val="0"/>
            <c:extLst>
              <c:ext xmlns:c16="http://schemas.microsoft.com/office/drawing/2014/chart" uri="{C3380CC4-5D6E-409C-BE32-E72D297353CC}">
                <c16:uniqueId val="{00000004-1E45-4F71-AAC6-97F6326786B8}"/>
              </c:ext>
            </c:extLst>
          </c:dPt>
          <c:dLbls>
            <c:dLbl>
              <c:idx val="3"/>
              <c:tx>
                <c:rich>
                  <a:bodyPr rot="0" spcFirstLastPara="1" vertOverflow="ellipsis" vert="horz" wrap="square" anchor="ctr" anchorCtr="1"/>
                  <a:lstStyle/>
                  <a:p>
                    <a:pPr>
                      <a:defRPr sz="8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fld id="{8BFC8380-E9DF-4E86-8FD3-A961488FA2BA}" type="VALUE">
                      <a:rPr lang="en-US" sz="800" b="0" baseline="0">
                        <a:latin typeface="Poppins" panose="020B0604020202020204" charset="0"/>
                        <a:ea typeface="Source Sans Pro" panose="020B0503030403020204" pitchFamily="34" charset="0"/>
                        <a:cs typeface="Arial" panose="020B0604020202020204" pitchFamily="34" charset="0"/>
                      </a:rPr>
                      <a:pPr>
                        <a:defRPr sz="800">
                          <a:solidFill>
                            <a:srgbClr val="040050"/>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anchor="ctr" anchorCtr="1"/>
                <a:lstStyle/>
                <a:p>
                  <a:pPr>
                    <a:defRPr sz="8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E45-4F71-AAC6-97F6326786B8}"/>
                </c:ext>
              </c:extLst>
            </c:dLbl>
            <c:dLbl>
              <c:idx val="8"/>
              <c:tx>
                <c:rich>
                  <a:bodyPr rot="0" spcFirstLastPara="1" vertOverflow="ellipsis" vert="horz" wrap="square" anchor="ctr" anchorCtr="1"/>
                  <a:lstStyle/>
                  <a:p>
                    <a:pPr>
                      <a:defRPr sz="10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fld id="{50D7749F-920F-48A0-9681-72B9E83457A9}" type="VALUE">
                      <a:rPr lang="en-US" sz="1000" b="1"/>
                      <a:pPr>
                        <a:defRPr sz="1000">
                          <a:solidFill>
                            <a:srgbClr val="040050"/>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anchor="ctr" anchorCtr="1"/>
                <a:lstStyle/>
                <a:p>
                  <a:pPr>
                    <a:defRPr sz="10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E45-4F71-AAC6-97F6326786B8}"/>
                </c:ext>
              </c:extLst>
            </c:dLbl>
            <c:numFmt formatCode="0.0%" sourceLinked="0"/>
            <c:spPr>
              <a:noFill/>
              <a:ln>
                <a:noFill/>
              </a:ln>
              <a:effectLst/>
            </c:spPr>
            <c:txPr>
              <a:bodyPr rot="0" spcFirstLastPara="1" vertOverflow="ellipsis" vert="horz" wrap="square" anchor="ctr" anchorCtr="1"/>
              <a:lstStyle/>
              <a:p>
                <a:pPr>
                  <a:defRPr sz="9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Graf!$A$3:$A$11</c:f>
              <c:strCache>
                <c:ptCount val="9"/>
                <c:pt idx="0">
                  <c:v>Sep-21</c:v>
                </c:pt>
                <c:pt idx="1">
                  <c:v>Dec-21</c:v>
                </c:pt>
                <c:pt idx="2">
                  <c:v>Mar-22</c:v>
                </c:pt>
                <c:pt idx="3">
                  <c:v>Jun-22</c:v>
                </c:pt>
                <c:pt idx="4">
                  <c:v>Sep-22</c:v>
                </c:pt>
                <c:pt idx="5">
                  <c:v>Dec-22</c:v>
                </c:pt>
                <c:pt idx="6">
                  <c:v>Mar-23</c:v>
                </c:pt>
                <c:pt idx="7">
                  <c:v>Jun-23</c:v>
                </c:pt>
                <c:pt idx="8">
                  <c:v>Set-23</c:v>
                </c:pt>
              </c:strCache>
            </c:strRef>
          </c:cat>
          <c:val>
            <c:numRef>
              <c:f>Graf!$B$3:$B$11</c:f>
              <c:numCache>
                <c:formatCode>0.0%</c:formatCode>
                <c:ptCount val="9"/>
                <c:pt idx="0">
                  <c:v>0.90900000000000003</c:v>
                </c:pt>
                <c:pt idx="1">
                  <c:v>0.91600000000000004</c:v>
                </c:pt>
                <c:pt idx="2">
                  <c:v>0.91600000000000004</c:v>
                </c:pt>
                <c:pt idx="3">
                  <c:v>0.92200000000000004</c:v>
                </c:pt>
                <c:pt idx="4" formatCode="0%">
                  <c:v>0.93100000000000005</c:v>
                </c:pt>
                <c:pt idx="5" formatCode="0.00%">
                  <c:v>0.93400000000000005</c:v>
                </c:pt>
                <c:pt idx="6" formatCode="0.00%">
                  <c:v>0.93100000000000005</c:v>
                </c:pt>
                <c:pt idx="7" formatCode="0.00%">
                  <c:v>0.93</c:v>
                </c:pt>
                <c:pt idx="8" formatCode="0.00%">
                  <c:v>0.93</c:v>
                </c:pt>
              </c:numCache>
            </c:numRef>
          </c:val>
          <c:smooth val="1"/>
          <c:extLst>
            <c:ext xmlns:c16="http://schemas.microsoft.com/office/drawing/2014/chart" uri="{C3380CC4-5D6E-409C-BE32-E72D297353CC}">
              <c16:uniqueId val="{00000005-1E45-4F71-AAC6-97F6326786B8}"/>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1"/>
        <c:axPos val="b"/>
        <c:majorGridlines>
          <c:spPr>
            <a:ln w="3175" cap="flat" cmpd="sng" algn="ctr">
              <a:noFill/>
              <a:round/>
            </a:ln>
            <a:effectLst/>
          </c:spPr>
        </c:majorGridlines>
        <c:numFmt formatCode="General" sourceLinked="1"/>
        <c:majorTickMark val="out"/>
        <c:minorTickMark val="none"/>
        <c:tickLblPos val="nextTo"/>
        <c:crossAx val="1680597232"/>
        <c:crosses val="autoZero"/>
        <c:auto val="1"/>
        <c:lblAlgn val="ctr"/>
        <c:lblOffset val="100"/>
        <c:noMultiLvlLbl val="0"/>
      </c:catAx>
      <c:valAx>
        <c:axId val="1680597232"/>
        <c:scaling>
          <c:orientation val="minMax"/>
          <c:min val="0.85000000000000009"/>
        </c:scaling>
        <c:delete val="1"/>
        <c:axPos val="l"/>
        <c:numFmt formatCode="0.0%"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latin typeface="Lufga" panose="00000500000000000000" pitchFamily="50" charset="0"/>
        </a:defRPr>
      </a:pPr>
      <a:endParaRPr lang="pt-B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636949173140087E-4"/>
          <c:y val="0.24207532268647264"/>
          <c:w val="0.9872700919922105"/>
          <c:h val="0.50652455410535768"/>
        </c:manualLayout>
      </c:layout>
      <c:lineChart>
        <c:grouping val="standard"/>
        <c:varyColors val="0"/>
        <c:ser>
          <c:idx val="0"/>
          <c:order val="0"/>
          <c:tx>
            <c:strRef>
              <c:f>Graf!$B$1</c:f>
              <c:strCache>
                <c:ptCount val="1"/>
                <c:pt idx="0">
                  <c:v>Normal (AA-C)</c:v>
                </c:pt>
              </c:strCache>
            </c:strRef>
          </c:tx>
          <c:spPr>
            <a:ln w="38100" cap="rnd">
              <a:solidFill>
                <a:srgbClr val="0094FF"/>
              </a:solidFill>
              <a:round/>
            </a:ln>
            <a:effectLst/>
          </c:spPr>
          <c:marker>
            <c:symbol val="circle"/>
            <c:size val="10"/>
            <c:spPr>
              <a:solidFill>
                <a:schemeClr val="bg1"/>
              </a:solidFill>
              <a:ln w="38100">
                <a:solidFill>
                  <a:srgbClr val="0094FF"/>
                </a:solidFill>
              </a:ln>
              <a:effectLst/>
            </c:spPr>
          </c:marker>
          <c:dPt>
            <c:idx val="0"/>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0-EF7D-4213-AE6D-38BB71A88054}"/>
              </c:ext>
            </c:extLst>
          </c:dPt>
          <c:dPt>
            <c:idx val="1"/>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1-EF7D-4213-AE6D-38BB71A88054}"/>
              </c:ext>
            </c:extLst>
          </c:dPt>
          <c:dPt>
            <c:idx val="2"/>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2-EF7D-4213-AE6D-38BB71A88054}"/>
              </c:ext>
            </c:extLst>
          </c:dPt>
          <c:dPt>
            <c:idx val="3"/>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3-EF7D-4213-AE6D-38BB71A88054}"/>
              </c:ext>
            </c:extLst>
          </c:dPt>
          <c:dPt>
            <c:idx val="8"/>
            <c:marker>
              <c:symbol val="circle"/>
              <c:size val="10"/>
              <c:spPr>
                <a:solidFill>
                  <a:srgbClr val="3694FF"/>
                </a:solidFill>
                <a:ln w="38100">
                  <a:solidFill>
                    <a:srgbClr val="0094FF"/>
                  </a:solidFill>
                </a:ln>
                <a:effectLst/>
              </c:spPr>
            </c:marker>
            <c:bubble3D val="0"/>
            <c:extLst>
              <c:ext xmlns:c16="http://schemas.microsoft.com/office/drawing/2014/chart" uri="{C3380CC4-5D6E-409C-BE32-E72D297353CC}">
                <c16:uniqueId val="{00000004-EF7D-4213-AE6D-38BB71A88054}"/>
              </c:ext>
            </c:extLst>
          </c:dPt>
          <c:dLbls>
            <c:dLbl>
              <c:idx val="3"/>
              <c:tx>
                <c:rich>
                  <a:bodyPr rot="0" spcFirstLastPara="1" vertOverflow="ellipsis" vert="horz" wrap="square" anchor="ctr" anchorCtr="1"/>
                  <a:lstStyle/>
                  <a:p>
                    <a:pPr>
                      <a:defRPr sz="8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fld id="{8BFC8380-E9DF-4E86-8FD3-A961488FA2BA}" type="VALUE">
                      <a:rPr lang="en-US" sz="800" b="0" baseline="0">
                        <a:latin typeface="Poppins" panose="020B0604020202020204" charset="0"/>
                        <a:ea typeface="Source Sans Pro" panose="020B0503030403020204" pitchFamily="34" charset="0"/>
                        <a:cs typeface="Arial" panose="020B0604020202020204" pitchFamily="34" charset="0"/>
                      </a:rPr>
                      <a:pPr>
                        <a:defRPr sz="800">
                          <a:solidFill>
                            <a:srgbClr val="040050"/>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anchor="ctr" anchorCtr="1"/>
                <a:lstStyle/>
                <a:p>
                  <a:pPr>
                    <a:defRPr sz="8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F7D-4213-AE6D-38BB71A88054}"/>
                </c:ext>
              </c:extLst>
            </c:dLbl>
            <c:dLbl>
              <c:idx val="8"/>
              <c:tx>
                <c:rich>
                  <a:bodyPr rot="0" spcFirstLastPara="1" vertOverflow="ellipsis" vert="horz" wrap="square" anchor="ctr" anchorCtr="1"/>
                  <a:lstStyle/>
                  <a:p>
                    <a:pPr>
                      <a:defRPr sz="10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fld id="{50D7749F-920F-48A0-9681-72B9E83457A9}" type="VALUE">
                      <a:rPr lang="en-US" sz="1000" b="1"/>
                      <a:pPr>
                        <a:defRPr sz="1000">
                          <a:solidFill>
                            <a:srgbClr val="040050"/>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anchor="ctr" anchorCtr="1"/>
                <a:lstStyle/>
                <a:p>
                  <a:pPr>
                    <a:defRPr sz="10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EF7D-4213-AE6D-38BB71A88054}"/>
                </c:ext>
              </c:extLst>
            </c:dLbl>
            <c:numFmt formatCode="0.0%" sourceLinked="0"/>
            <c:spPr>
              <a:noFill/>
              <a:ln>
                <a:noFill/>
              </a:ln>
              <a:effectLst/>
            </c:spPr>
            <c:txPr>
              <a:bodyPr rot="0" spcFirstLastPara="1" vertOverflow="ellipsis" vert="horz" wrap="square" anchor="ctr" anchorCtr="1"/>
              <a:lstStyle/>
              <a:p>
                <a:pPr>
                  <a:defRPr sz="9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Graf!$A$3:$A$11</c:f>
              <c:strCache>
                <c:ptCount val="9"/>
                <c:pt idx="0">
                  <c:v>set/21</c:v>
                </c:pt>
                <c:pt idx="1">
                  <c:v>dez/21</c:v>
                </c:pt>
                <c:pt idx="2">
                  <c:v>mar/22</c:v>
                </c:pt>
                <c:pt idx="3">
                  <c:v>jun/22</c:v>
                </c:pt>
                <c:pt idx="4">
                  <c:v>set/22</c:v>
                </c:pt>
                <c:pt idx="5">
                  <c:v>dez/22</c:v>
                </c:pt>
                <c:pt idx="6">
                  <c:v>mar/23</c:v>
                </c:pt>
                <c:pt idx="7">
                  <c:v>jun/23</c:v>
                </c:pt>
                <c:pt idx="8">
                  <c:v>set/23</c:v>
                </c:pt>
              </c:strCache>
            </c:strRef>
          </c:cat>
          <c:val>
            <c:numRef>
              <c:f>Graf!$B$3:$B$11</c:f>
              <c:numCache>
                <c:formatCode>0.0%</c:formatCode>
                <c:ptCount val="9"/>
                <c:pt idx="0">
                  <c:v>4.3999999999999997E-2</c:v>
                </c:pt>
                <c:pt idx="1">
                  <c:v>0.04</c:v>
                </c:pt>
                <c:pt idx="2">
                  <c:v>4.2000000000000003E-2</c:v>
                </c:pt>
                <c:pt idx="3">
                  <c:v>3.9E-2</c:v>
                </c:pt>
                <c:pt idx="4" formatCode="0%">
                  <c:v>3.4000000000000002E-2</c:v>
                </c:pt>
                <c:pt idx="5" formatCode="0.00%">
                  <c:v>3.3000000000000002E-2</c:v>
                </c:pt>
                <c:pt idx="6" formatCode="0.00%">
                  <c:v>3.5999999999999997E-2</c:v>
                </c:pt>
                <c:pt idx="7" formatCode="0.00%">
                  <c:v>3.6999999999999998E-2</c:v>
                </c:pt>
                <c:pt idx="8" formatCode="0.00%">
                  <c:v>3.7999999999999999E-2</c:v>
                </c:pt>
              </c:numCache>
            </c:numRef>
          </c:val>
          <c:smooth val="1"/>
          <c:extLst>
            <c:ext xmlns:c16="http://schemas.microsoft.com/office/drawing/2014/chart" uri="{C3380CC4-5D6E-409C-BE32-E72D297353CC}">
              <c16:uniqueId val="{00000005-EF7D-4213-AE6D-38BB71A88054}"/>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1"/>
        <c:axPos val="b"/>
        <c:majorGridlines>
          <c:spPr>
            <a:ln w="3175" cap="flat" cmpd="sng" algn="ctr">
              <a:noFill/>
              <a:round/>
            </a:ln>
            <a:effectLst/>
          </c:spPr>
        </c:majorGridlines>
        <c:numFmt formatCode="General" sourceLinked="1"/>
        <c:majorTickMark val="out"/>
        <c:minorTickMark val="none"/>
        <c:tickLblPos val="nextTo"/>
        <c:crossAx val="1680597232"/>
        <c:crosses val="autoZero"/>
        <c:auto val="1"/>
        <c:lblAlgn val="ctr"/>
        <c:lblOffset val="100"/>
        <c:noMultiLvlLbl val="0"/>
      </c:catAx>
      <c:valAx>
        <c:axId val="1680597232"/>
        <c:scaling>
          <c:orientation val="minMax"/>
          <c:min val="0"/>
        </c:scaling>
        <c:delete val="1"/>
        <c:axPos val="l"/>
        <c:numFmt formatCode="0.0%"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latin typeface="Lufga" panose="00000500000000000000" pitchFamily="50" charset="0"/>
        </a:defRPr>
      </a:pPr>
      <a:endParaRPr lang="pt-B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102935184501788E-3"/>
          <c:y val="0.2767043335939593"/>
          <c:w val="0.9872700919922105"/>
          <c:h val="0.50652455410535768"/>
        </c:manualLayout>
      </c:layout>
      <c:lineChart>
        <c:grouping val="standard"/>
        <c:varyColors val="0"/>
        <c:ser>
          <c:idx val="0"/>
          <c:order val="0"/>
          <c:tx>
            <c:strRef>
              <c:f>Graf!$B$1</c:f>
              <c:strCache>
                <c:ptCount val="1"/>
                <c:pt idx="0">
                  <c:v>Normal (AA-C)</c:v>
                </c:pt>
              </c:strCache>
            </c:strRef>
          </c:tx>
          <c:spPr>
            <a:ln w="38100" cap="rnd">
              <a:solidFill>
                <a:srgbClr val="0094FF"/>
              </a:solidFill>
              <a:round/>
            </a:ln>
            <a:effectLst/>
          </c:spPr>
          <c:marker>
            <c:symbol val="circle"/>
            <c:size val="10"/>
            <c:spPr>
              <a:solidFill>
                <a:schemeClr val="bg1"/>
              </a:solidFill>
              <a:ln w="38100">
                <a:solidFill>
                  <a:srgbClr val="0094FF"/>
                </a:solidFill>
              </a:ln>
              <a:effectLst/>
            </c:spPr>
          </c:marker>
          <c:dPt>
            <c:idx val="0"/>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0-C151-4122-91A1-C9BE36FB3A3F}"/>
              </c:ext>
            </c:extLst>
          </c:dPt>
          <c:dPt>
            <c:idx val="1"/>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1-C151-4122-91A1-C9BE36FB3A3F}"/>
              </c:ext>
            </c:extLst>
          </c:dPt>
          <c:dPt>
            <c:idx val="2"/>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2-C151-4122-91A1-C9BE36FB3A3F}"/>
              </c:ext>
            </c:extLst>
          </c:dPt>
          <c:dPt>
            <c:idx val="3"/>
            <c:marker>
              <c:symbol val="circle"/>
              <c:size val="10"/>
              <c:spPr>
                <a:solidFill>
                  <a:schemeClr val="bg1"/>
                </a:solidFill>
                <a:ln w="38100">
                  <a:solidFill>
                    <a:srgbClr val="0094FF"/>
                  </a:solidFill>
                </a:ln>
                <a:effectLst/>
              </c:spPr>
            </c:marker>
            <c:bubble3D val="0"/>
            <c:extLst>
              <c:ext xmlns:c16="http://schemas.microsoft.com/office/drawing/2014/chart" uri="{C3380CC4-5D6E-409C-BE32-E72D297353CC}">
                <c16:uniqueId val="{00000003-C151-4122-91A1-C9BE36FB3A3F}"/>
              </c:ext>
            </c:extLst>
          </c:dPt>
          <c:dPt>
            <c:idx val="8"/>
            <c:marker>
              <c:symbol val="circle"/>
              <c:size val="10"/>
              <c:spPr>
                <a:solidFill>
                  <a:srgbClr val="3694FF"/>
                </a:solidFill>
                <a:ln w="38100">
                  <a:solidFill>
                    <a:srgbClr val="0094FF"/>
                  </a:solidFill>
                </a:ln>
                <a:effectLst/>
              </c:spPr>
            </c:marker>
            <c:bubble3D val="0"/>
            <c:extLst>
              <c:ext xmlns:c16="http://schemas.microsoft.com/office/drawing/2014/chart" uri="{C3380CC4-5D6E-409C-BE32-E72D297353CC}">
                <c16:uniqueId val="{00000004-C151-4122-91A1-C9BE36FB3A3F}"/>
              </c:ext>
            </c:extLst>
          </c:dPt>
          <c:dLbls>
            <c:dLbl>
              <c:idx val="3"/>
              <c:tx>
                <c:rich>
                  <a:bodyPr rot="0" spcFirstLastPara="1" vertOverflow="ellipsis" vert="horz" wrap="square" anchor="ctr" anchorCtr="1"/>
                  <a:lstStyle/>
                  <a:p>
                    <a:pPr>
                      <a:defRPr sz="8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fld id="{8BFC8380-E9DF-4E86-8FD3-A961488FA2BA}" type="VALUE">
                      <a:rPr lang="en-US" sz="800" b="0" baseline="0">
                        <a:latin typeface="Poppins" panose="020B0604020202020204" charset="0"/>
                        <a:ea typeface="Source Sans Pro" panose="020B0503030403020204" pitchFamily="34" charset="0"/>
                        <a:cs typeface="Arial" panose="020B0604020202020204" pitchFamily="34" charset="0"/>
                      </a:rPr>
                      <a:pPr>
                        <a:defRPr sz="800">
                          <a:solidFill>
                            <a:srgbClr val="040050"/>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anchor="ctr" anchorCtr="1"/>
                <a:lstStyle/>
                <a:p>
                  <a:pPr>
                    <a:defRPr sz="8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151-4122-91A1-C9BE36FB3A3F}"/>
                </c:ext>
              </c:extLst>
            </c:dLbl>
            <c:dLbl>
              <c:idx val="8"/>
              <c:tx>
                <c:rich>
                  <a:bodyPr rot="0" spcFirstLastPara="1" vertOverflow="ellipsis" vert="horz" wrap="square" anchor="ctr" anchorCtr="1"/>
                  <a:lstStyle/>
                  <a:p>
                    <a:pPr>
                      <a:defRPr sz="10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fld id="{50D7749F-920F-48A0-9681-72B9E83457A9}" type="VALUE">
                      <a:rPr lang="en-US" sz="1000" b="1"/>
                      <a:pPr>
                        <a:defRPr sz="1000">
                          <a:solidFill>
                            <a:srgbClr val="040050"/>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anchor="ctr" anchorCtr="1"/>
                <a:lstStyle/>
                <a:p>
                  <a:pPr>
                    <a:defRPr sz="10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151-4122-91A1-C9BE36FB3A3F}"/>
                </c:ext>
              </c:extLst>
            </c:dLbl>
            <c:numFmt formatCode="0.0%" sourceLinked="0"/>
            <c:spPr>
              <a:noFill/>
              <a:ln>
                <a:noFill/>
              </a:ln>
              <a:effectLst/>
            </c:spPr>
            <c:txPr>
              <a:bodyPr rot="0" spcFirstLastPara="1" vertOverflow="ellipsis" vert="horz" wrap="square" anchor="ctr" anchorCtr="1"/>
              <a:lstStyle/>
              <a:p>
                <a:pPr>
                  <a:defRPr sz="900" b="0" i="0" u="none" strike="noStrike" kern="1200" baseline="0">
                    <a:solidFill>
                      <a:srgbClr val="040050"/>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Graf!$A$3:$A$11</c:f>
              <c:strCache>
                <c:ptCount val="9"/>
                <c:pt idx="0">
                  <c:v>sep/21</c:v>
                </c:pt>
                <c:pt idx="1">
                  <c:v>dec/21</c:v>
                </c:pt>
                <c:pt idx="2">
                  <c:v>mar/22</c:v>
                </c:pt>
                <c:pt idx="3">
                  <c:v>jun/22</c:v>
                </c:pt>
                <c:pt idx="4">
                  <c:v>sep/22</c:v>
                </c:pt>
                <c:pt idx="5">
                  <c:v>dec/22</c:v>
                </c:pt>
                <c:pt idx="6">
                  <c:v>mar/23</c:v>
                </c:pt>
                <c:pt idx="7">
                  <c:v>jun/23</c:v>
                </c:pt>
                <c:pt idx="8">
                  <c:v>sep/23</c:v>
                </c:pt>
              </c:strCache>
            </c:strRef>
          </c:cat>
          <c:val>
            <c:numRef>
              <c:f>Graf!$B$3:$B$11</c:f>
              <c:numCache>
                <c:formatCode>0.0%</c:formatCode>
                <c:ptCount val="9"/>
                <c:pt idx="0">
                  <c:v>4.7E-2</c:v>
                </c:pt>
                <c:pt idx="1">
                  <c:v>4.3999999999999997E-2</c:v>
                </c:pt>
                <c:pt idx="2">
                  <c:v>4.2000000000000003E-2</c:v>
                </c:pt>
                <c:pt idx="3">
                  <c:v>3.9E-2</c:v>
                </c:pt>
                <c:pt idx="4" formatCode="0%">
                  <c:v>3.5000000000000003E-2</c:v>
                </c:pt>
                <c:pt idx="5" formatCode="0.00%">
                  <c:v>3.3000000000000002E-2</c:v>
                </c:pt>
                <c:pt idx="6" formatCode="0.00%">
                  <c:v>3.3000000000000002E-2</c:v>
                </c:pt>
                <c:pt idx="7" formatCode="0.00%">
                  <c:v>3.3000000000000002E-2</c:v>
                </c:pt>
                <c:pt idx="8" formatCode="0.00%">
                  <c:v>3.2000000000000001E-2</c:v>
                </c:pt>
              </c:numCache>
            </c:numRef>
          </c:val>
          <c:smooth val="1"/>
          <c:extLst>
            <c:ext xmlns:c16="http://schemas.microsoft.com/office/drawing/2014/chart" uri="{C3380CC4-5D6E-409C-BE32-E72D297353CC}">
              <c16:uniqueId val="{00000005-C151-4122-91A1-C9BE36FB3A3F}"/>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crossAx val="1680597232"/>
        <c:crosses val="autoZero"/>
        <c:auto val="1"/>
        <c:lblAlgn val="ctr"/>
        <c:lblOffset val="100"/>
        <c:noMultiLvlLbl val="0"/>
      </c:catAx>
      <c:valAx>
        <c:axId val="1680597232"/>
        <c:scaling>
          <c:orientation val="minMax"/>
          <c:min val="0"/>
        </c:scaling>
        <c:delete val="1"/>
        <c:axPos val="l"/>
        <c:numFmt formatCode="0.0%"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latin typeface="Lufga" panose="00000500000000000000" pitchFamily="50" charset="0"/>
        </a:defRPr>
      </a:pPr>
      <a:endParaRPr lang="pt-B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977228010557199E-2"/>
          <c:y val="0.11882747439844681"/>
          <c:w val="0.53838776057038384"/>
          <c:h val="0.66148831469998637"/>
        </c:manualLayout>
      </c:layout>
      <c:doughnutChart>
        <c:varyColors val="1"/>
        <c:ser>
          <c:idx val="0"/>
          <c:order val="0"/>
          <c:tx>
            <c:strRef>
              <c:f>Planilha1!$B$1</c:f>
              <c:strCache>
                <c:ptCount val="1"/>
                <c:pt idx="0">
                  <c:v>Coluna1</c:v>
                </c:pt>
              </c:strCache>
            </c:strRef>
          </c:tx>
          <c:dPt>
            <c:idx val="0"/>
            <c:bubble3D val="0"/>
            <c:spPr>
              <a:solidFill>
                <a:srgbClr val="000050"/>
              </a:solidFill>
              <a:ln w="19050">
                <a:solidFill>
                  <a:schemeClr val="lt1"/>
                </a:solidFill>
              </a:ln>
              <a:effectLst/>
            </c:spPr>
            <c:extLst>
              <c:ext xmlns:c16="http://schemas.microsoft.com/office/drawing/2014/chart" uri="{C3380CC4-5D6E-409C-BE32-E72D297353CC}">
                <c16:uniqueId val="{00000001-3E3A-4138-81BE-0CDE12488167}"/>
              </c:ext>
            </c:extLst>
          </c:dPt>
          <c:dPt>
            <c:idx val="1"/>
            <c:bubble3D val="0"/>
            <c:spPr>
              <a:solidFill>
                <a:srgbClr val="936FFA"/>
              </a:solidFill>
              <a:ln w="19050">
                <a:solidFill>
                  <a:schemeClr val="lt1"/>
                </a:solidFill>
              </a:ln>
              <a:effectLst/>
            </c:spPr>
            <c:extLst>
              <c:ext xmlns:c16="http://schemas.microsoft.com/office/drawing/2014/chart" uri="{C3380CC4-5D6E-409C-BE32-E72D297353CC}">
                <c16:uniqueId val="{00000003-3E3A-4138-81BE-0CDE12488167}"/>
              </c:ext>
            </c:extLst>
          </c:dPt>
          <c:dPt>
            <c:idx val="2"/>
            <c:bubble3D val="0"/>
            <c:spPr>
              <a:solidFill>
                <a:srgbClr val="1CD8CA"/>
              </a:solidFill>
              <a:ln w="19050">
                <a:solidFill>
                  <a:schemeClr val="lt1"/>
                </a:solidFill>
              </a:ln>
              <a:effectLst/>
            </c:spPr>
            <c:extLst>
              <c:ext xmlns:c16="http://schemas.microsoft.com/office/drawing/2014/chart" uri="{C3380CC4-5D6E-409C-BE32-E72D297353CC}">
                <c16:uniqueId val="{00000005-3E3A-4138-81BE-0CDE12488167}"/>
              </c:ext>
            </c:extLst>
          </c:dPt>
          <c:dPt>
            <c:idx val="3"/>
            <c:bubble3D val="0"/>
            <c:spPr>
              <a:solidFill>
                <a:schemeClr val="accent1">
                  <a:lumMod val="40000"/>
                  <a:lumOff val="60000"/>
                </a:schemeClr>
              </a:solidFill>
              <a:ln w="19050">
                <a:solidFill>
                  <a:schemeClr val="lt1"/>
                </a:solidFill>
              </a:ln>
              <a:effectLst/>
            </c:spPr>
            <c:extLst>
              <c:ext xmlns:c16="http://schemas.microsoft.com/office/drawing/2014/chart" uri="{C3380CC4-5D6E-409C-BE32-E72D297353CC}">
                <c16:uniqueId val="{00000007-3E3A-4138-81BE-0CDE12488167}"/>
              </c:ext>
            </c:extLst>
          </c:dPt>
          <c:dLbls>
            <c:dLbl>
              <c:idx val="3"/>
              <c:layout>
                <c:manualLayout>
                  <c:x val="3.325430672743955E-2"/>
                  <c:y val="-3.5556161739093955E-2"/>
                </c:manualLayout>
              </c:layout>
              <c:tx>
                <c:rich>
                  <a:bodyPr rot="0" spcFirstLastPara="1" vertOverflow="ellipsis" vert="horz" wrap="square" lIns="38100" tIns="19050" rIns="38100" bIns="19050" anchor="ctr" anchorCtr="1">
                    <a:no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fld id="{29E8832C-C1B5-4A02-B4DE-5ECE9B5C3645}" type="PERCENTAGE">
                      <a:rPr lang="en-US">
                        <a:latin typeface="Poppins" panose="020B0604020202020204" charset="0"/>
                        <a:cs typeface="Poppins" panose="020B0604020202020204" charset="0"/>
                      </a:rPr>
                      <a:pPr>
                        <a:defRPr sz="900">
                          <a:solidFill>
                            <a:schemeClr val="bg1"/>
                          </a:solidFill>
                          <a:latin typeface="Poppins" panose="020B0604020202020204" charset="0"/>
                          <a:cs typeface="Poppins" panose="020B0604020202020204" charset="0"/>
                        </a:defRPr>
                      </a:pPr>
                      <a:t>[PORCENTAGEM]</a:t>
                    </a:fld>
                    <a:endParaRPr lang="en-US"/>
                  </a:p>
                </c:rich>
              </c:tx>
              <c:numFmt formatCode="0.0%" sourceLinked="0"/>
              <c:spPr>
                <a:noFill/>
                <a:ln>
                  <a:noFill/>
                </a:ln>
                <a:effectLst/>
              </c:spPr>
              <c:txPr>
                <a:bodyPr rot="0" spcFirstLastPara="1" vertOverflow="ellipsis" vert="horz" wrap="square" lIns="38100" tIns="19050" rIns="38100" bIns="19050" anchor="ctr" anchorCtr="1">
                  <a:no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extLst>
                <c:ext xmlns:c15="http://schemas.microsoft.com/office/drawing/2012/chart" uri="{CE6537A1-D6FC-4f65-9D91-7224C49458BB}">
                  <c15:layout>
                    <c:manualLayout>
                      <c:w val="0.15503884909904511"/>
                      <c:h val="0.12663029565436348"/>
                    </c:manualLayout>
                  </c15:layout>
                  <c15:dlblFieldTable/>
                  <c15:showDataLabelsRange val="0"/>
                </c:ext>
                <c:ext xmlns:c16="http://schemas.microsoft.com/office/drawing/2014/chart" uri="{C3380CC4-5D6E-409C-BE32-E72D297353CC}">
                  <c16:uniqueId val="{00000007-3E3A-4138-81BE-0CDE12488167}"/>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Planilha1!$A$2:$A$5</c:f>
              <c:strCache>
                <c:ptCount val="4"/>
                <c:pt idx="0">
                  <c:v>Individuals</c:v>
                </c:pt>
                <c:pt idx="1">
                  <c:v>SME</c:v>
                </c:pt>
                <c:pt idx="2">
                  <c:v>Large Corporate</c:v>
                </c:pt>
                <c:pt idx="3">
                  <c:v>Institutional</c:v>
                </c:pt>
              </c:strCache>
            </c:strRef>
          </c:cat>
          <c:val>
            <c:numRef>
              <c:f>Planilha1!$B$2:$B$5</c:f>
              <c:numCache>
                <c:formatCode>0.00</c:formatCode>
                <c:ptCount val="4"/>
                <c:pt idx="0">
                  <c:v>65</c:v>
                </c:pt>
                <c:pt idx="1">
                  <c:v>25.4</c:v>
                </c:pt>
                <c:pt idx="2">
                  <c:v>7.6</c:v>
                </c:pt>
                <c:pt idx="3">
                  <c:v>2</c:v>
                </c:pt>
              </c:numCache>
            </c:numRef>
          </c:val>
          <c:extLst>
            <c:ext xmlns:c16="http://schemas.microsoft.com/office/drawing/2014/chart" uri="{C3380CC4-5D6E-409C-BE32-E72D297353CC}">
              <c16:uniqueId val="{00000008-3E3A-4138-81BE-0CDE12488167}"/>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b"/>
      <c:layout>
        <c:manualLayout>
          <c:xMode val="edge"/>
          <c:yMode val="edge"/>
          <c:x val="0.60588563630634207"/>
          <c:y val="0.25518895440334055"/>
          <c:w val="0.38163410772065975"/>
          <c:h val="0.62872106930776162"/>
        </c:manualLayout>
      </c:layout>
      <c:overlay val="0"/>
      <c:spPr>
        <a:noFill/>
        <a:ln>
          <a:noFill/>
        </a:ln>
        <a:effectLst/>
      </c:spPr>
      <c:txPr>
        <a:bodyPr rot="0" spcFirstLastPara="1" vertOverflow="ellipsis" vert="horz" wrap="square" anchor="ctr" anchorCtr="1"/>
        <a:lstStyle/>
        <a:p>
          <a:pPr>
            <a:defRPr sz="900" b="0" i="0" u="none" strike="noStrike" kern="1200" baseline="0">
              <a:solidFill>
                <a:srgbClr val="000050"/>
              </a:solidFill>
              <a:latin typeface="Poppins" panose="020B0604020202020204" charset="0"/>
              <a:ea typeface="+mn-ea"/>
              <a:cs typeface="Poppins" panose="020B0604020202020204" charset="0"/>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02592713018178E-2"/>
          <c:y val="3.0557249847513724E-2"/>
          <c:w val="0.83960597378062896"/>
          <c:h val="0.71408819372443089"/>
        </c:manualLayout>
      </c:layout>
      <c:barChart>
        <c:barDir val="col"/>
        <c:grouping val="stacked"/>
        <c:varyColors val="0"/>
        <c:ser>
          <c:idx val="0"/>
          <c:order val="0"/>
          <c:tx>
            <c:strRef>
              <c:f>Planilha1!$A$2</c:f>
              <c:strCache>
                <c:ptCount val="1"/>
                <c:pt idx="0">
                  <c:v>Time Dep.</c:v>
                </c:pt>
              </c:strCache>
            </c:strRef>
          </c:tx>
          <c:spPr>
            <a:solidFill>
              <a:srgbClr val="000050"/>
            </a:solidFill>
            <a:ln>
              <a:noFill/>
            </a:ln>
            <a:effectLst/>
          </c:spPr>
          <c:invertIfNegative val="0"/>
          <c:dLbls>
            <c:dLbl>
              <c:idx val="0"/>
              <c:tx>
                <c:rich>
                  <a:bodyPr/>
                  <a:lstStyle/>
                  <a:p>
                    <a:fld id="{C68778F3-B86B-426F-A4B6-38CD6BEF7503}"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891A-4781-BFED-75EA30BFC95C}"/>
                </c:ext>
              </c:extLst>
            </c:dLbl>
            <c:dLbl>
              <c:idx val="1"/>
              <c:tx>
                <c:rich>
                  <a:bodyPr/>
                  <a:lstStyle/>
                  <a:p>
                    <a:fld id="{56709AEE-4E14-4A8F-9CB0-876587724946}"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91A-4781-BFED-75EA30BFC95C}"/>
                </c:ext>
              </c:extLst>
            </c:dLbl>
            <c:dLbl>
              <c:idx val="2"/>
              <c:tx>
                <c:rich>
                  <a:bodyPr/>
                  <a:lstStyle/>
                  <a:p>
                    <a:fld id="{3CD3C436-0917-42E6-B4C2-9A897BDAE7F9}"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891A-4781-BFED-75EA30BFC95C}"/>
                </c:ext>
              </c:extLst>
            </c:dLbl>
            <c:dLbl>
              <c:idx val="3"/>
              <c:tx>
                <c:rich>
                  <a:bodyPr/>
                  <a:lstStyle/>
                  <a:p>
                    <a:fld id="{5D9B9768-9171-4A73-8043-95CABC7DC230}"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91A-4781-BFED-75EA30BFC95C}"/>
                </c:ext>
              </c:extLst>
            </c:dLbl>
            <c:dLbl>
              <c:idx val="4"/>
              <c:tx>
                <c:rich>
                  <a:bodyPr/>
                  <a:lstStyle/>
                  <a:p>
                    <a:fld id="{1AD31AE1-976E-40A2-8854-57B551746302}"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891A-4781-BFED-75EA30BFC95C}"/>
                </c:ext>
              </c:extLst>
            </c:dLbl>
            <c:dLbl>
              <c:idx val="5"/>
              <c:layout>
                <c:manualLayout>
                  <c:x val="0"/>
                  <c:y val="1.2506514835607033E-2"/>
                </c:manualLayout>
              </c:layout>
              <c:tx>
                <c:rich>
                  <a:bodyPr/>
                  <a:lstStyle/>
                  <a:p>
                    <a:fld id="{428AF9D1-D7C8-46F6-BA25-9CAFD6DF9C51}"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91A-4781-BFED-75EA30BFC95C}"/>
                </c:ext>
              </c:extLst>
            </c:dLbl>
            <c:dLbl>
              <c:idx val="6"/>
              <c:tx>
                <c:rich>
                  <a:bodyPr/>
                  <a:lstStyle/>
                  <a:p>
                    <a:fld id="{5B49A424-939B-4193-AB5D-D0B86F27FF79}"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891A-4781-BFED-75EA30BFC95C}"/>
                </c:ext>
              </c:extLst>
            </c:dLbl>
            <c:dLbl>
              <c:idx val="7"/>
              <c:tx>
                <c:rich>
                  <a:bodyPr/>
                  <a:lstStyle/>
                  <a:p>
                    <a:fld id="{CEC996E6-0DBC-4D2B-A915-F395D3F11D9B}"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91A-4781-BFED-75EA30BFC95C}"/>
                </c:ext>
              </c:extLst>
            </c:dLbl>
            <c:dLbl>
              <c:idx val="8"/>
              <c:tx>
                <c:rich>
                  <a:bodyPr/>
                  <a:lstStyle/>
                  <a:p>
                    <a:fld id="{583C3912-FD4A-4BE9-9022-5BE2FF199820}"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891A-4781-BFED-75EA30BFC95C}"/>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Planilha1!$H$1:$P$1</c:f>
              <c:numCache>
                <c:formatCode>mmm\-yy</c:formatCode>
                <c:ptCount val="9"/>
                <c:pt idx="0">
                  <c:v>44440</c:v>
                </c:pt>
                <c:pt idx="1">
                  <c:v>44531</c:v>
                </c:pt>
                <c:pt idx="2">
                  <c:v>44621</c:v>
                </c:pt>
                <c:pt idx="3">
                  <c:v>44713</c:v>
                </c:pt>
                <c:pt idx="4">
                  <c:v>44805</c:v>
                </c:pt>
                <c:pt idx="5">
                  <c:v>44896</c:v>
                </c:pt>
                <c:pt idx="6">
                  <c:v>44986</c:v>
                </c:pt>
                <c:pt idx="7">
                  <c:v>45078</c:v>
                </c:pt>
                <c:pt idx="8">
                  <c:v>45170</c:v>
                </c:pt>
              </c:numCache>
            </c:numRef>
          </c:cat>
          <c:val>
            <c:numRef>
              <c:f>Planilha1!$H$2:$P$2</c:f>
              <c:numCache>
                <c:formatCode>0.0%</c:formatCode>
                <c:ptCount val="9"/>
                <c:pt idx="0">
                  <c:v>0.68407741335577543</c:v>
                </c:pt>
                <c:pt idx="1">
                  <c:v>0.6594442000811821</c:v>
                </c:pt>
                <c:pt idx="2">
                  <c:v>0.71399999999999997</c:v>
                </c:pt>
                <c:pt idx="3">
                  <c:v>0.71499999999999997</c:v>
                </c:pt>
                <c:pt idx="4">
                  <c:v>0.70099999999999996</c:v>
                </c:pt>
                <c:pt idx="5">
                  <c:v>0.67900000000000005</c:v>
                </c:pt>
                <c:pt idx="6">
                  <c:v>0.68400000000000005</c:v>
                </c:pt>
                <c:pt idx="7">
                  <c:v>0.68700000000000006</c:v>
                </c:pt>
                <c:pt idx="8">
                  <c:v>0.68600000000000005</c:v>
                </c:pt>
              </c:numCache>
            </c:numRef>
          </c:val>
          <c:extLst>
            <c:ext xmlns:c16="http://schemas.microsoft.com/office/drawing/2014/chart" uri="{C3380CC4-5D6E-409C-BE32-E72D297353CC}">
              <c16:uniqueId val="{00000009-891A-4781-BFED-75EA30BFC95C}"/>
            </c:ext>
          </c:extLst>
        </c:ser>
        <c:ser>
          <c:idx val="1"/>
          <c:order val="1"/>
          <c:tx>
            <c:strRef>
              <c:f>Planilha1!$A$3</c:f>
              <c:strCache>
                <c:ptCount val="1"/>
                <c:pt idx="0">
                  <c:v>Saving Dep.</c:v>
                </c:pt>
              </c:strCache>
            </c:strRef>
          </c:tx>
          <c:spPr>
            <a:solidFill>
              <a:srgbClr val="0094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Planilha1!$H$1:$P$1</c:f>
              <c:numCache>
                <c:formatCode>mmm\-yy</c:formatCode>
                <c:ptCount val="9"/>
                <c:pt idx="0">
                  <c:v>44440</c:v>
                </c:pt>
                <c:pt idx="1">
                  <c:v>44531</c:v>
                </c:pt>
                <c:pt idx="2">
                  <c:v>44621</c:v>
                </c:pt>
                <c:pt idx="3">
                  <c:v>44713</c:v>
                </c:pt>
                <c:pt idx="4">
                  <c:v>44805</c:v>
                </c:pt>
                <c:pt idx="5">
                  <c:v>44896</c:v>
                </c:pt>
                <c:pt idx="6">
                  <c:v>44986</c:v>
                </c:pt>
                <c:pt idx="7">
                  <c:v>45078</c:v>
                </c:pt>
                <c:pt idx="8">
                  <c:v>45170</c:v>
                </c:pt>
              </c:numCache>
            </c:numRef>
          </c:cat>
          <c:val>
            <c:numRef>
              <c:f>Planilha1!$H$3:$P$3</c:f>
              <c:numCache>
                <c:formatCode>0.0%</c:formatCode>
                <c:ptCount val="9"/>
                <c:pt idx="0">
                  <c:v>0.16959551315626858</c:v>
                </c:pt>
                <c:pt idx="1">
                  <c:v>0.16357472494989769</c:v>
                </c:pt>
                <c:pt idx="2">
                  <c:v>0.17499999999999999</c:v>
                </c:pt>
                <c:pt idx="3">
                  <c:v>0.17100000000000001</c:v>
                </c:pt>
                <c:pt idx="4">
                  <c:v>0.16200000000000001</c:v>
                </c:pt>
                <c:pt idx="5">
                  <c:v>0.157</c:v>
                </c:pt>
                <c:pt idx="6">
                  <c:v>0.155</c:v>
                </c:pt>
                <c:pt idx="7">
                  <c:v>0.154</c:v>
                </c:pt>
                <c:pt idx="8">
                  <c:v>0.14800000000000002</c:v>
                </c:pt>
              </c:numCache>
            </c:numRef>
          </c:val>
          <c:extLst>
            <c:ext xmlns:c16="http://schemas.microsoft.com/office/drawing/2014/chart" uri="{C3380CC4-5D6E-409C-BE32-E72D297353CC}">
              <c16:uniqueId val="{0000000A-891A-4781-BFED-75EA30BFC95C}"/>
            </c:ext>
          </c:extLst>
        </c:ser>
        <c:ser>
          <c:idx val="2"/>
          <c:order val="2"/>
          <c:tx>
            <c:strRef>
              <c:f>Planilha1!$A$4</c:f>
              <c:strCache>
                <c:ptCount val="1"/>
                <c:pt idx="0">
                  <c:v>Demand Dep.</c:v>
                </c:pt>
              </c:strCache>
            </c:strRef>
          </c:tx>
          <c:spPr>
            <a:solidFill>
              <a:srgbClr val="936FFA"/>
            </a:solidFill>
            <a:ln>
              <a:noFill/>
            </a:ln>
            <a:effectLst/>
          </c:spPr>
          <c:invertIfNegative val="0"/>
          <c:dLbls>
            <c:dLbl>
              <c:idx val="7"/>
              <c:layout>
                <c:manualLayout>
                  <c:x val="2.198304743543357E-3"/>
                  <c:y val="8.3024008974437753E-3"/>
                </c:manualLayout>
              </c:layout>
              <c:tx>
                <c:rich>
                  <a:bodyPr/>
                  <a:lstStyle/>
                  <a:p>
                    <a:fld id="{83FBF6B7-E1A8-4BD1-ABD5-8E43926E2BD7}"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9D6-4E27-8C61-ED28349BC084}"/>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Planilha1!$H$1:$P$1</c:f>
              <c:numCache>
                <c:formatCode>mmm\-yy</c:formatCode>
                <c:ptCount val="9"/>
                <c:pt idx="0">
                  <c:v>44440</c:v>
                </c:pt>
                <c:pt idx="1">
                  <c:v>44531</c:v>
                </c:pt>
                <c:pt idx="2">
                  <c:v>44621</c:v>
                </c:pt>
                <c:pt idx="3">
                  <c:v>44713</c:v>
                </c:pt>
                <c:pt idx="4">
                  <c:v>44805</c:v>
                </c:pt>
                <c:pt idx="5">
                  <c:v>44896</c:v>
                </c:pt>
                <c:pt idx="6">
                  <c:v>44986</c:v>
                </c:pt>
                <c:pt idx="7">
                  <c:v>45078</c:v>
                </c:pt>
                <c:pt idx="8">
                  <c:v>45170</c:v>
                </c:pt>
              </c:numCache>
            </c:numRef>
          </c:cat>
          <c:val>
            <c:numRef>
              <c:f>Planilha1!$H$4:$P$4</c:f>
              <c:numCache>
                <c:formatCode>0.0%</c:formatCode>
                <c:ptCount val="9"/>
                <c:pt idx="0">
                  <c:v>5.9057550950747127E-2</c:v>
                </c:pt>
                <c:pt idx="1">
                  <c:v>6.6129413212305171E-2</c:v>
                </c:pt>
                <c:pt idx="2">
                  <c:v>5.7000000000000002E-2</c:v>
                </c:pt>
                <c:pt idx="3">
                  <c:v>5.6000000000000001E-2</c:v>
                </c:pt>
                <c:pt idx="4">
                  <c:v>5.0999999999999997E-2</c:v>
                </c:pt>
                <c:pt idx="5">
                  <c:v>6.6000000000000003E-2</c:v>
                </c:pt>
                <c:pt idx="6">
                  <c:v>0.05</c:v>
                </c:pt>
                <c:pt idx="7">
                  <c:v>5.0999999999999997E-2</c:v>
                </c:pt>
                <c:pt idx="8">
                  <c:v>4.9000000000000002E-2</c:v>
                </c:pt>
              </c:numCache>
            </c:numRef>
          </c:val>
          <c:extLst>
            <c:ext xmlns:c16="http://schemas.microsoft.com/office/drawing/2014/chart" uri="{C3380CC4-5D6E-409C-BE32-E72D297353CC}">
              <c16:uniqueId val="{0000000B-891A-4781-BFED-75EA30BFC95C}"/>
            </c:ext>
          </c:extLst>
        </c:ser>
        <c:ser>
          <c:idx val="3"/>
          <c:order val="3"/>
          <c:tx>
            <c:strRef>
              <c:f>Planilha1!$A$5</c:f>
              <c:strCache>
                <c:ptCount val="1"/>
                <c:pt idx="0">
                  <c:v>Subordinated Debt</c:v>
                </c:pt>
              </c:strCache>
            </c:strRef>
          </c:tx>
          <c:spPr>
            <a:solidFill>
              <a:srgbClr val="1CD8C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Planilha1!$H$1:$P$1</c:f>
              <c:numCache>
                <c:formatCode>mmm\-yy</c:formatCode>
                <c:ptCount val="9"/>
                <c:pt idx="0">
                  <c:v>44440</c:v>
                </c:pt>
                <c:pt idx="1">
                  <c:v>44531</c:v>
                </c:pt>
                <c:pt idx="2">
                  <c:v>44621</c:v>
                </c:pt>
                <c:pt idx="3">
                  <c:v>44713</c:v>
                </c:pt>
                <c:pt idx="4">
                  <c:v>44805</c:v>
                </c:pt>
                <c:pt idx="5">
                  <c:v>44896</c:v>
                </c:pt>
                <c:pt idx="6">
                  <c:v>44986</c:v>
                </c:pt>
                <c:pt idx="7">
                  <c:v>45078</c:v>
                </c:pt>
                <c:pt idx="8">
                  <c:v>45170</c:v>
                </c:pt>
              </c:numCache>
            </c:numRef>
          </c:cat>
          <c:val>
            <c:numRef>
              <c:f>Planilha1!$H$5:$P$5</c:f>
              <c:numCache>
                <c:formatCode>0.0%</c:formatCode>
                <c:ptCount val="9"/>
                <c:pt idx="0">
                  <c:v>4.3428045127384227E-2</c:v>
                </c:pt>
                <c:pt idx="1">
                  <c:v>6.632883249204799E-2</c:v>
                </c:pt>
                <c:pt idx="2">
                  <c:v>1.7999999999999999E-2</c:v>
                </c:pt>
                <c:pt idx="3">
                  <c:v>1.7999999999999999E-2</c:v>
                </c:pt>
                <c:pt idx="4">
                  <c:v>1.7000000000000001E-2</c:v>
                </c:pt>
                <c:pt idx="5">
                  <c:v>1.6E-2</c:v>
                </c:pt>
                <c:pt idx="6">
                  <c:v>1.6E-2</c:v>
                </c:pt>
                <c:pt idx="7">
                  <c:v>1.4999999999999999E-2</c:v>
                </c:pt>
                <c:pt idx="8">
                  <c:v>1.4999999999999999E-2</c:v>
                </c:pt>
              </c:numCache>
            </c:numRef>
          </c:val>
          <c:extLst>
            <c:ext xmlns:c16="http://schemas.microsoft.com/office/drawing/2014/chart" uri="{C3380CC4-5D6E-409C-BE32-E72D297353CC}">
              <c16:uniqueId val="{0000000C-891A-4781-BFED-75EA30BFC95C}"/>
            </c:ext>
          </c:extLst>
        </c:ser>
        <c:ser>
          <c:idx val="4"/>
          <c:order val="4"/>
          <c:tx>
            <c:strRef>
              <c:f>Planilha1!$A$6</c:f>
              <c:strCache>
                <c:ptCount val="1"/>
                <c:pt idx="0">
                  <c:v>Other</c:v>
                </c:pt>
              </c:strCache>
            </c:strRef>
          </c:tx>
          <c:spPr>
            <a:solidFill>
              <a:schemeClr val="bg2">
                <a:lumMod val="20000"/>
                <a:lumOff val="80000"/>
              </a:schemeClr>
            </a:solidFill>
            <a:ln>
              <a:noFill/>
            </a:ln>
            <a:effectLst/>
          </c:spPr>
          <c:invertIfNegative val="0"/>
          <c:dLbls>
            <c:dLbl>
              <c:idx val="4"/>
              <c:layout>
                <c:manualLayout>
                  <c:x val="2.1983047435434376E-3"/>
                  <c:y val="-4.1512004487218876E-3"/>
                </c:manualLayout>
              </c:layout>
              <c:tx>
                <c:rich>
                  <a:bodyPr/>
                  <a:lstStyle/>
                  <a:p>
                    <a:fld id="{B9ED4B03-A96F-476F-9143-B205B110507F}"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9D6-4E27-8C61-ED28349BC084}"/>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Planilha1!$H$1:$P$1</c:f>
              <c:numCache>
                <c:formatCode>mmm\-yy</c:formatCode>
                <c:ptCount val="9"/>
                <c:pt idx="0">
                  <c:v>44440</c:v>
                </c:pt>
                <c:pt idx="1">
                  <c:v>44531</c:v>
                </c:pt>
                <c:pt idx="2">
                  <c:v>44621</c:v>
                </c:pt>
                <c:pt idx="3">
                  <c:v>44713</c:v>
                </c:pt>
                <c:pt idx="4">
                  <c:v>44805</c:v>
                </c:pt>
                <c:pt idx="5">
                  <c:v>44896</c:v>
                </c:pt>
                <c:pt idx="6">
                  <c:v>44986</c:v>
                </c:pt>
                <c:pt idx="7">
                  <c:v>45078</c:v>
                </c:pt>
                <c:pt idx="8">
                  <c:v>45170</c:v>
                </c:pt>
              </c:numCache>
            </c:numRef>
          </c:cat>
          <c:val>
            <c:numRef>
              <c:f>Planilha1!$H$6:$P$6</c:f>
              <c:numCache>
                <c:formatCode>0.0%</c:formatCode>
                <c:ptCount val="9"/>
                <c:pt idx="0">
                  <c:v>4.3841477409824692E-2</c:v>
                </c:pt>
                <c:pt idx="1">
                  <c:v>4.452282926456716E-2</c:v>
                </c:pt>
                <c:pt idx="2">
                  <c:v>3.5999999999999997E-2</c:v>
                </c:pt>
                <c:pt idx="3">
                  <c:v>0.04</c:v>
                </c:pt>
                <c:pt idx="4">
                  <c:v>6.9000000000000006E-2</c:v>
                </c:pt>
                <c:pt idx="5">
                  <c:v>8.1000000000000003E-2</c:v>
                </c:pt>
                <c:pt idx="6">
                  <c:v>9.5000000000000001E-2</c:v>
                </c:pt>
                <c:pt idx="7">
                  <c:v>9.4E-2</c:v>
                </c:pt>
                <c:pt idx="8">
                  <c:v>0.10199999999999999</c:v>
                </c:pt>
              </c:numCache>
            </c:numRef>
          </c:val>
          <c:extLst>
            <c:ext xmlns:c16="http://schemas.microsoft.com/office/drawing/2014/chart" uri="{C3380CC4-5D6E-409C-BE32-E72D297353CC}">
              <c16:uniqueId val="{0000000D-891A-4781-BFED-75EA30BFC95C}"/>
            </c:ext>
          </c:extLst>
        </c:ser>
        <c:dLbls>
          <c:showLegendKey val="0"/>
          <c:showVal val="0"/>
          <c:showCatName val="0"/>
          <c:showSerName val="0"/>
          <c:showPercent val="0"/>
          <c:showBubbleSize val="0"/>
        </c:dLbls>
        <c:gapWidth val="50"/>
        <c:overlap val="100"/>
        <c:axId val="730926272"/>
        <c:axId val="730928240"/>
      </c:barChart>
      <c:lineChart>
        <c:grouping val="stacked"/>
        <c:varyColors val="0"/>
        <c:ser>
          <c:idx val="6"/>
          <c:order val="5"/>
          <c:tx>
            <c:strRef>
              <c:f>Planilha1!$A$7</c:f>
              <c:strCache>
                <c:ptCount val="1"/>
                <c:pt idx="0">
                  <c:v>Total</c:v>
                </c:pt>
              </c:strCache>
            </c:strRef>
          </c:tx>
          <c:spPr>
            <a:ln w="28575" cap="rnd">
              <a:noFill/>
              <a:round/>
            </a:ln>
            <a:effectLst/>
          </c:spPr>
          <c:marker>
            <c:symbol val="none"/>
          </c:marker>
          <c:dLbls>
            <c:dLbl>
              <c:idx val="0"/>
              <c:layout>
                <c:manualLayout>
                  <c:x val="-4.8798730314570493E-2"/>
                  <c:y val="-1.9090945937641768E-2"/>
                </c:manualLayout>
              </c:layout>
              <c:tx>
                <c:rich>
                  <a:bodyPr/>
                  <a:lstStyle/>
                  <a:p>
                    <a:fld id="{4A4934F8-3D75-4D6A-89F8-7F1809B5BF8C}"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891A-4781-BFED-75EA30BFC95C}"/>
                </c:ext>
              </c:extLst>
            </c:dLbl>
            <c:dLbl>
              <c:idx val="1"/>
              <c:layout>
                <c:manualLayout>
                  <c:x val="-4.6325377835791486E-2"/>
                  <c:y val="-1.49397454889199E-2"/>
                </c:manualLayout>
              </c:layout>
              <c:tx>
                <c:rich>
                  <a:bodyPr/>
                  <a:lstStyle/>
                  <a:p>
                    <a:fld id="{0F1F8017-8831-425A-BE0D-C8B071C3CAC9}"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891A-4781-BFED-75EA30BFC95C}"/>
                </c:ext>
              </c:extLst>
            </c:dLbl>
            <c:dLbl>
              <c:idx val="2"/>
              <c:layout>
                <c:manualLayout>
                  <c:x val="-5.1131702860513759E-2"/>
                  <c:y val="-1.493974548891989E-2"/>
                </c:manualLayout>
              </c:layout>
              <c:tx>
                <c:rich>
                  <a:bodyPr rot="0" spcFirstLastPara="1" vertOverflow="ellipsis" vert="horz" wrap="square" lIns="38100" tIns="19050" rIns="38100" bIns="19050" anchor="ctr" anchorCtr="0">
                    <a:spAutoFit/>
                  </a:bodyPr>
                  <a:lstStyle/>
                  <a:p>
                    <a:pPr algn="l">
                      <a:defRPr sz="1100" b="0" i="0" u="none" strike="noStrike" kern="1200" baseline="0">
                        <a:solidFill>
                          <a:srgbClr val="203864"/>
                        </a:solidFill>
                        <a:latin typeface="Poppins" panose="020B0604020202020204" charset="0"/>
                        <a:ea typeface="+mn-ea"/>
                        <a:cs typeface="Poppins" panose="020B0604020202020204" charset="0"/>
                      </a:defRPr>
                    </a:pPr>
                    <a:fld id="{573E4709-72B9-4B32-9B5A-D32DA5013048}" type="VALUE">
                      <a:rPr lang="en-US" sz="1100">
                        <a:latin typeface="Poppins" panose="020B0604020202020204" charset="0"/>
                        <a:cs typeface="Poppins" panose="020B0604020202020204" charset="0"/>
                      </a:rPr>
                      <a:pPr algn="l">
                        <a:defRPr sz="1100">
                          <a:solidFill>
                            <a:srgbClr val="203864"/>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0">
                  <a:spAutoFit/>
                </a:bodyPr>
                <a:lstStyle/>
                <a:p>
                  <a:pPr algn="l">
                    <a:defRPr sz="1100" b="0" i="0" u="none" strike="noStrike" kern="1200" baseline="0">
                      <a:solidFill>
                        <a:srgbClr val="203864"/>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891A-4781-BFED-75EA30BFC95C}"/>
                </c:ext>
              </c:extLst>
            </c:dLbl>
            <c:dLbl>
              <c:idx val="3"/>
              <c:layout>
                <c:manualLayout>
                  <c:x val="-4.6577403954421392E-2"/>
                  <c:y val="-1.493974548891989E-2"/>
                </c:manualLayout>
              </c:layout>
              <c:tx>
                <c:rich>
                  <a:bodyPr/>
                  <a:lstStyle/>
                  <a:p>
                    <a:fld id="{34DE77C8-48AF-4D43-BAE8-F12606FFC94A}"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891A-4781-BFED-75EA30BFC95C}"/>
                </c:ext>
              </c:extLst>
            </c:dLbl>
            <c:dLbl>
              <c:idx val="4"/>
              <c:layout>
                <c:manualLayout>
                  <c:x val="-5.040660848486779E-2"/>
                  <c:y val="-1.4939745488919909E-2"/>
                </c:manualLayout>
              </c:layout>
              <c:tx>
                <c:rich>
                  <a:bodyPr/>
                  <a:lstStyle/>
                  <a:p>
                    <a:fld id="{53D4DEFD-E84E-425F-8618-B8EE7DDE492C}"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891A-4781-BFED-75EA30BFC95C}"/>
                </c:ext>
              </c:extLst>
            </c:dLbl>
            <c:dLbl>
              <c:idx val="5"/>
              <c:layout>
                <c:manualLayout>
                  <c:x val="-4.6451390895106498E-2"/>
                  <c:y val="-1.2593500069949361E-2"/>
                </c:manualLayout>
              </c:layout>
              <c:tx>
                <c:rich>
                  <a:bodyPr/>
                  <a:lstStyle/>
                  <a:p>
                    <a:fld id="{A82D9A24-D31E-493A-B035-EC9B01FB8F68}"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891A-4781-BFED-75EA30BFC95C}"/>
                </c:ext>
              </c:extLst>
            </c:dLbl>
            <c:dLbl>
              <c:idx val="6"/>
              <c:layout>
                <c:manualLayout>
                  <c:x val="-4.5410917681449718E-2"/>
                  <c:y val="-1.1376577292737436E-2"/>
                </c:manualLayout>
              </c:layout>
              <c:tx>
                <c:rich>
                  <a:bodyPr/>
                  <a:lstStyle/>
                  <a:p>
                    <a:fld id="{E1D6264A-76C4-429C-A151-BDE32F93CB5F}"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891A-4781-BFED-75EA30BFC95C}"/>
                </c:ext>
              </c:extLst>
            </c:dLbl>
            <c:dLbl>
              <c:idx val="7"/>
              <c:layout>
                <c:manualLayout>
                  <c:x val="-4.4372694700995148E-2"/>
                  <c:y val="-1.103794393329839E-2"/>
                </c:manualLayout>
              </c:layout>
              <c:tx>
                <c:rich>
                  <a:bodyPr/>
                  <a:lstStyle/>
                  <a:p>
                    <a:fld id="{4E184FA6-9C30-4909-ADC9-C3A81EE0D8C1}"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891A-4781-BFED-75EA30BFC95C}"/>
                </c:ext>
              </c:extLst>
            </c:dLbl>
            <c:dLbl>
              <c:idx val="8"/>
              <c:layout>
                <c:manualLayout>
                  <c:x val="-4.9643260144786927E-2"/>
                  <c:y val="-1.7217022144529772E-2"/>
                </c:manualLayout>
              </c:layout>
              <c:tx>
                <c:rich>
                  <a:bodyPr/>
                  <a:lstStyle/>
                  <a:p>
                    <a:fld id="{7B4F2F92-5EFC-4E7D-BB06-5B2049322D07}"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891A-4781-BFED-75EA30BFC95C}"/>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203864"/>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Planilha1!$H$1:$P$1</c:f>
              <c:numCache>
                <c:formatCode>mmm\-yy</c:formatCode>
                <c:ptCount val="9"/>
                <c:pt idx="0">
                  <c:v>44440</c:v>
                </c:pt>
                <c:pt idx="1">
                  <c:v>44531</c:v>
                </c:pt>
                <c:pt idx="2">
                  <c:v>44621</c:v>
                </c:pt>
                <c:pt idx="3">
                  <c:v>44713</c:v>
                </c:pt>
                <c:pt idx="4">
                  <c:v>44805</c:v>
                </c:pt>
                <c:pt idx="5">
                  <c:v>44896</c:v>
                </c:pt>
                <c:pt idx="6">
                  <c:v>44986</c:v>
                </c:pt>
                <c:pt idx="7">
                  <c:v>45078</c:v>
                </c:pt>
                <c:pt idx="8">
                  <c:v>45170</c:v>
                </c:pt>
              </c:numCache>
            </c:numRef>
          </c:cat>
          <c:val>
            <c:numRef>
              <c:f>Planilha1!$H$7:$P$7</c:f>
              <c:numCache>
                <c:formatCode>_-* #,##0.0_-;\-* #,##0.0_-;_-* "-"??_-;_-@_-</c:formatCode>
                <c:ptCount val="9"/>
                <c:pt idx="0">
                  <c:v>67.967600000000004</c:v>
                </c:pt>
                <c:pt idx="1">
                  <c:v>70.705300000000008</c:v>
                </c:pt>
                <c:pt idx="2">
                  <c:v>65.900000000000006</c:v>
                </c:pt>
                <c:pt idx="3">
                  <c:v>68.099999999999994</c:v>
                </c:pt>
                <c:pt idx="4">
                  <c:v>70.7</c:v>
                </c:pt>
                <c:pt idx="5">
                  <c:v>72.099999999999994</c:v>
                </c:pt>
                <c:pt idx="6">
                  <c:v>71.599999999999994</c:v>
                </c:pt>
                <c:pt idx="7">
                  <c:v>73</c:v>
                </c:pt>
                <c:pt idx="8">
                  <c:v>74.7</c:v>
                </c:pt>
              </c:numCache>
            </c:numRef>
          </c:val>
          <c:smooth val="0"/>
          <c:extLst>
            <c:ext xmlns:c16="http://schemas.microsoft.com/office/drawing/2014/chart" uri="{C3380CC4-5D6E-409C-BE32-E72D297353CC}">
              <c16:uniqueId val="{00000017-891A-4781-BFED-75EA30BFC95C}"/>
            </c:ext>
          </c:extLst>
        </c:ser>
        <c:dLbls>
          <c:showLegendKey val="0"/>
          <c:showVal val="0"/>
          <c:showCatName val="0"/>
          <c:showSerName val="0"/>
          <c:showPercent val="0"/>
          <c:showBubbleSize val="0"/>
        </c:dLbls>
        <c:marker val="1"/>
        <c:smooth val="0"/>
        <c:axId val="806081064"/>
        <c:axId val="806085000"/>
      </c:lineChart>
      <c:catAx>
        <c:axId val="730926272"/>
        <c:scaling>
          <c:orientation val="minMax"/>
        </c:scaling>
        <c:delete val="0"/>
        <c:axPos val="b"/>
        <c:numFmt formatCode="mmm\-yy"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rgbClr val="15263F"/>
                </a:solidFill>
                <a:latin typeface="Poppins" panose="020B0604020202020204" charset="0"/>
                <a:ea typeface="+mn-ea"/>
                <a:cs typeface="Poppins" panose="020B0604020202020204" charset="0"/>
              </a:defRPr>
            </a:pPr>
            <a:endParaRPr lang="pt-BR"/>
          </a:p>
        </c:txPr>
        <c:crossAx val="730928240"/>
        <c:crosses val="autoZero"/>
        <c:auto val="0"/>
        <c:lblAlgn val="ctr"/>
        <c:lblOffset val="100"/>
        <c:noMultiLvlLbl val="0"/>
      </c:catAx>
      <c:valAx>
        <c:axId val="730928240"/>
        <c:scaling>
          <c:orientation val="minMax"/>
          <c:max val="1.2"/>
        </c:scaling>
        <c:delete val="0"/>
        <c:axPos val="l"/>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pt-BR"/>
          </a:p>
        </c:txPr>
        <c:crossAx val="730926272"/>
        <c:crosses val="autoZero"/>
        <c:crossBetween val="between"/>
      </c:valAx>
      <c:valAx>
        <c:axId val="806085000"/>
        <c:scaling>
          <c:orientation val="minMax"/>
          <c:min val="-154000"/>
        </c:scaling>
        <c:delete val="0"/>
        <c:axPos val="r"/>
        <c:numFmt formatCode="_-* #,##0.0_-;\-* #,##0.0_-;_-* &quot;-&quot;??_-;_-@_-" sourceLinked="1"/>
        <c:majorTickMark val="out"/>
        <c:minorTickMark val="none"/>
        <c:tickLblPos val="nextTo"/>
        <c:spPr>
          <a:noFill/>
          <a:ln>
            <a:noFill/>
          </a:ln>
          <a:effectLst/>
        </c:spPr>
        <c:txPr>
          <a:bodyPr rot="-60000000" spcFirstLastPara="1" vertOverflow="ellipsis" vert="horz" wrap="square" anchor="ctr" anchorCtr="1"/>
          <a:lstStyle/>
          <a:p>
            <a:pPr>
              <a:defRPr sz="200" b="0" i="0" u="none" strike="noStrike" kern="1200" baseline="0">
                <a:solidFill>
                  <a:schemeClr val="bg1"/>
                </a:solidFill>
                <a:latin typeface="+mn-lt"/>
                <a:ea typeface="+mn-ea"/>
                <a:cs typeface="+mn-cs"/>
              </a:defRPr>
            </a:pPr>
            <a:endParaRPr lang="pt-BR"/>
          </a:p>
        </c:txPr>
        <c:crossAx val="806081064"/>
        <c:crosses val="max"/>
        <c:crossBetween val="between"/>
      </c:valAx>
      <c:dateAx>
        <c:axId val="806081064"/>
        <c:scaling>
          <c:orientation val="minMax"/>
        </c:scaling>
        <c:delete val="1"/>
        <c:axPos val="b"/>
        <c:numFmt formatCode="mmm\-yy" sourceLinked="1"/>
        <c:majorTickMark val="out"/>
        <c:minorTickMark val="none"/>
        <c:tickLblPos val="nextTo"/>
        <c:crossAx val="806085000"/>
        <c:crosses val="autoZero"/>
        <c:auto val="1"/>
        <c:lblOffset val="100"/>
        <c:baseTimeUnit val="months"/>
      </c:dateAx>
      <c:spPr>
        <a:noFill/>
        <a:ln w="25400">
          <a:noFill/>
        </a:ln>
        <a:effectLst/>
      </c:spPr>
    </c:plotArea>
    <c:legend>
      <c:legendPos val="b"/>
      <c:legendEntry>
        <c:idx val="5"/>
        <c:delete val="1"/>
      </c:legendEntry>
      <c:layout>
        <c:manualLayout>
          <c:xMode val="edge"/>
          <c:yMode val="edge"/>
          <c:x val="0"/>
          <c:y val="0.84004346012690256"/>
          <c:w val="0.72020323413901488"/>
          <c:h val="8.9495886139596512E-2"/>
        </c:manualLayout>
      </c:layout>
      <c:overlay val="0"/>
      <c:spPr>
        <a:noFill/>
        <a:ln>
          <a:noFill/>
        </a:ln>
        <a:effectLst/>
      </c:spPr>
      <c:txPr>
        <a:bodyPr rot="0" spcFirstLastPara="1" vertOverflow="ellipsis" vert="horz" wrap="square" anchor="ctr" anchorCtr="1"/>
        <a:lstStyle/>
        <a:p>
          <a:pPr>
            <a:defRPr sz="700" b="0" i="0" u="none" strike="noStrike" kern="1200" baseline="0">
              <a:solidFill>
                <a:srgbClr val="000050"/>
              </a:solidFill>
              <a:latin typeface="Poppins" panose="020B0604020202020204" charset="0"/>
              <a:ea typeface="+mn-ea"/>
              <a:cs typeface="Poppins" panose="020B0604020202020204" charset="0"/>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4740735237933522"/>
          <c:w val="1"/>
          <c:h val="0.50074172550864893"/>
        </c:manualLayout>
      </c:layout>
      <c:lineChart>
        <c:grouping val="standard"/>
        <c:varyColors val="0"/>
        <c:ser>
          <c:idx val="0"/>
          <c:order val="0"/>
          <c:tx>
            <c:strRef>
              <c:f>Planilha1!$B$1</c:f>
              <c:strCache>
                <c:ptCount val="1"/>
                <c:pt idx="0">
                  <c:v>Funding/Selic</c:v>
                </c:pt>
              </c:strCache>
            </c:strRef>
          </c:tx>
          <c:spPr>
            <a:ln w="38100" cap="rnd">
              <a:noFill/>
              <a:round/>
            </a:ln>
            <a:effectLst/>
          </c:spPr>
          <c:marker>
            <c:symbol val="circle"/>
            <c:size val="7"/>
            <c:spPr>
              <a:noFill/>
              <a:ln w="38100">
                <a:noFill/>
              </a:ln>
              <a:effectLst/>
            </c:spPr>
          </c:marker>
          <c:dPt>
            <c:idx val="0"/>
            <c:marker>
              <c:symbol val="circle"/>
              <c:size val="7"/>
              <c:spPr>
                <a:noFill/>
                <a:ln w="38100" cmpd="sng">
                  <a:noFill/>
                </a:ln>
                <a:effectLst/>
              </c:spPr>
            </c:marker>
            <c:bubble3D val="0"/>
            <c:extLst>
              <c:ext xmlns:c16="http://schemas.microsoft.com/office/drawing/2014/chart" uri="{C3380CC4-5D6E-409C-BE32-E72D297353CC}">
                <c16:uniqueId val="{00000000-78B8-41C3-8E82-160C268492D3}"/>
              </c:ext>
            </c:extLst>
          </c:dPt>
          <c:dPt>
            <c:idx val="1"/>
            <c:marker>
              <c:symbol val="circle"/>
              <c:size val="7"/>
              <c:spPr>
                <a:noFill/>
                <a:ln w="38100">
                  <a:noFill/>
                </a:ln>
                <a:effectLst/>
              </c:spPr>
            </c:marker>
            <c:bubble3D val="0"/>
            <c:extLst>
              <c:ext xmlns:c16="http://schemas.microsoft.com/office/drawing/2014/chart" uri="{C3380CC4-5D6E-409C-BE32-E72D297353CC}">
                <c16:uniqueId val="{00000001-78B8-41C3-8E82-160C268492D3}"/>
              </c:ext>
            </c:extLst>
          </c:dPt>
          <c:dPt>
            <c:idx val="2"/>
            <c:marker>
              <c:symbol val="circle"/>
              <c:size val="7"/>
              <c:spPr>
                <a:noFill/>
                <a:ln w="38100">
                  <a:noFill/>
                </a:ln>
                <a:effectLst/>
              </c:spPr>
            </c:marker>
            <c:bubble3D val="0"/>
            <c:extLst>
              <c:ext xmlns:c16="http://schemas.microsoft.com/office/drawing/2014/chart" uri="{C3380CC4-5D6E-409C-BE32-E72D297353CC}">
                <c16:uniqueId val="{00000002-78B8-41C3-8E82-160C268492D3}"/>
              </c:ext>
            </c:extLst>
          </c:dPt>
          <c:dPt>
            <c:idx val="3"/>
            <c:marker>
              <c:symbol val="circle"/>
              <c:size val="7"/>
              <c:spPr>
                <a:noFill/>
                <a:ln w="38100">
                  <a:noFill/>
                </a:ln>
                <a:effectLst/>
              </c:spPr>
            </c:marker>
            <c:bubble3D val="0"/>
            <c:extLst>
              <c:ext xmlns:c16="http://schemas.microsoft.com/office/drawing/2014/chart" uri="{C3380CC4-5D6E-409C-BE32-E72D297353CC}">
                <c16:uniqueId val="{00000003-78B8-41C3-8E82-160C268492D3}"/>
              </c:ext>
            </c:extLst>
          </c:dPt>
          <c:dPt>
            <c:idx val="4"/>
            <c:marker>
              <c:symbol val="circle"/>
              <c:size val="7"/>
              <c:spPr>
                <a:noFill/>
                <a:ln w="38100">
                  <a:noFill/>
                </a:ln>
                <a:effectLst/>
              </c:spPr>
            </c:marker>
            <c:bubble3D val="0"/>
            <c:extLst>
              <c:ext xmlns:c16="http://schemas.microsoft.com/office/drawing/2014/chart" uri="{C3380CC4-5D6E-409C-BE32-E72D297353CC}">
                <c16:uniqueId val="{00000004-78B8-41C3-8E82-160C268492D3}"/>
              </c:ext>
            </c:extLst>
          </c:dPt>
          <c:dLbls>
            <c:dLbl>
              <c:idx val="0"/>
              <c:layout>
                <c:manualLayout>
                  <c:x val="-7.535356503157839E-2"/>
                  <c:y val="-5.6732267023723512E-2"/>
                </c:manualLayout>
              </c:layout>
              <c:tx>
                <c:rich>
                  <a:bodyPr/>
                  <a:lstStyle/>
                  <a:p>
                    <a:fld id="{FA368805-F348-4DC3-AF3C-CF8AA807AA56}"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8B8-41C3-8E82-160C268492D3}"/>
                </c:ext>
              </c:extLst>
            </c:dLbl>
            <c:dLbl>
              <c:idx val="1"/>
              <c:layout>
                <c:manualLayout>
                  <c:x val="-6.8941111526088519E-2"/>
                  <c:y val="4.3868318322613883E-2"/>
                </c:manualLayout>
              </c:layout>
              <c:tx>
                <c:rich>
                  <a:bodyPr/>
                  <a:lstStyle/>
                  <a:p>
                    <a:fld id="{9BBFE43F-A7D1-4EA8-8308-13C2DBD0E460}"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8B8-41C3-8E82-160C268492D3}"/>
                </c:ext>
              </c:extLst>
            </c:dLbl>
            <c:dLbl>
              <c:idx val="2"/>
              <c:layout>
                <c:manualLayout>
                  <c:x val="-7.144037690547729E-2"/>
                  <c:y val="0.1487621683055789"/>
                </c:manualLayout>
              </c:layout>
              <c:tx>
                <c:rich>
                  <a:bodyPr/>
                  <a:lstStyle/>
                  <a:p>
                    <a:fld id="{C629052C-1A2E-44CF-86A2-4BECD0517F4F}"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8B8-41C3-8E82-160C268492D3}"/>
                </c:ext>
              </c:extLst>
            </c:dLbl>
            <c:dLbl>
              <c:idx val="3"/>
              <c:layout>
                <c:manualLayout>
                  <c:x val="-6.4768184211599383E-2"/>
                  <c:y val="0.22276159093687176"/>
                </c:manualLayout>
              </c:layout>
              <c:tx>
                <c:rich>
                  <a:bodyPr/>
                  <a:lstStyle/>
                  <a:p>
                    <a:fld id="{B4CDE8AF-4069-4143-8281-EFD5E28A5A0F}"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8B8-41C3-8E82-160C268492D3}"/>
                </c:ext>
              </c:extLst>
            </c:dLbl>
            <c:dLbl>
              <c:idx val="4"/>
              <c:layout>
                <c:manualLayout>
                  <c:x val="-6.5955427480940909E-2"/>
                  <c:y val="0.28099390641945571"/>
                </c:manualLayout>
              </c:layout>
              <c:tx>
                <c:rich>
                  <a:bodyPr/>
                  <a:lstStyle/>
                  <a:p>
                    <a:fld id="{F9234C52-7347-4F60-99F2-4A3BC4709CA7}"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layout>
                    <c:manualLayout>
                      <c:w val="9.3784325101284496E-2"/>
                      <c:h val="0.28877668054605554"/>
                    </c:manualLayout>
                  </c15:layout>
                  <c15:dlblFieldTable/>
                  <c15:showDataLabelsRange val="0"/>
                </c:ext>
                <c:ext xmlns:c16="http://schemas.microsoft.com/office/drawing/2014/chart" uri="{C3380CC4-5D6E-409C-BE32-E72D297353CC}">
                  <c16:uniqueId val="{00000004-78B8-41C3-8E82-160C268492D3}"/>
                </c:ext>
              </c:extLst>
            </c:dLbl>
            <c:dLbl>
              <c:idx val="5"/>
              <c:layout>
                <c:manualLayout>
                  <c:x val="-6.8322840920572822E-2"/>
                  <c:y val="0.32002221048990515"/>
                </c:manualLayout>
              </c:layout>
              <c:tx>
                <c:rich>
                  <a:bodyPr/>
                  <a:lstStyle/>
                  <a:p>
                    <a:fld id="{DE56A74D-50AA-4543-B495-E385303C3CEE}"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8B8-41C3-8E82-160C268492D3}"/>
                </c:ext>
              </c:extLst>
            </c:dLbl>
            <c:dLbl>
              <c:idx val="6"/>
              <c:layout>
                <c:manualLayout>
                  <c:x val="-6.2292326703271179E-2"/>
                  <c:y val="0.32880757757416718"/>
                </c:manualLayout>
              </c:layout>
              <c:tx>
                <c:rich>
                  <a:bodyPr/>
                  <a:lstStyle/>
                  <a:p>
                    <a:fld id="{4BEC9CBB-43D0-4663-B4B9-3D88DA1C47CC}"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78B8-41C3-8E82-160C268492D3}"/>
                </c:ext>
              </c:extLst>
            </c:dLbl>
            <c:dLbl>
              <c:idx val="7"/>
              <c:layout>
                <c:manualLayout>
                  <c:x val="-6.7165856745980385E-2"/>
                  <c:y val="0.33705588773039474"/>
                </c:manualLayout>
              </c:layout>
              <c:tx>
                <c:rich>
                  <a:bodyPr/>
                  <a:lstStyle/>
                  <a:p>
                    <a:fld id="{70D67B14-0E8C-4832-930C-4FF006981079}"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8B8-41C3-8E82-160C268492D3}"/>
                </c:ext>
              </c:extLst>
            </c:dLbl>
            <c:dLbl>
              <c:idx val="8"/>
              <c:layout>
                <c:manualLayout>
                  <c:x val="-1.0348457835330775E-2"/>
                  <c:y val="0.37189046639428042"/>
                </c:manualLayout>
              </c:layout>
              <c:tx>
                <c:rich>
                  <a:bodyPr/>
                  <a:lstStyle/>
                  <a:p>
                    <a:fld id="{2EC53F31-A3B3-41A9-B746-D2BCE9691103}"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78B8-41C3-8E82-160C268492D3}"/>
                </c:ext>
              </c:extLst>
            </c:dLbl>
            <c:spPr>
              <a:solidFill>
                <a:srgbClr val="0094FF"/>
              </a:solidFill>
              <a:ln>
                <a:solidFill>
                  <a:srgbClr val="5ED2F4"/>
                </a:solidFill>
              </a:ln>
              <a:effectLst/>
            </c:spPr>
            <c:txPr>
              <a:bodyPr rot="0" spcFirstLastPara="1" vertOverflow="clip" horzOverflow="clip" vert="horz" wrap="square" lIns="36576" tIns="18288" rIns="36576" bIns="18288" anchor="ctr" anchorCtr="1">
                <a:spAutoFit/>
              </a:bodyPr>
              <a:lstStyle/>
              <a:p>
                <a:pPr>
                  <a:defRPr sz="700" b="0" i="0" u="none" strike="noStrike" kern="1200" baseline="0">
                    <a:solidFill>
                      <a:schemeClr val="bg1"/>
                    </a:solidFill>
                    <a:latin typeface="Poppins" panose="020B0604020202020204" charset="0"/>
                    <a:ea typeface="Source Sans Pro" panose="020B0503030403020204" pitchFamily="34" charset="0"/>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ellipse">
                    <a:avLst/>
                  </a:prstGeom>
                  <a:noFill/>
                  <a:ln>
                    <a:noFill/>
                  </a:ln>
                </c15:spPr>
                <c15:showLeaderLines val="0"/>
              </c:ext>
            </c:extLst>
          </c:dLbls>
          <c:cat>
            <c:strRef>
              <c:f>Planilha1!$A$8:$A$16</c:f>
              <c:strCache>
                <c:ptCount val="9"/>
                <c:pt idx="0">
                  <c:v>3T21</c:v>
                </c:pt>
                <c:pt idx="1">
                  <c:v>4T21</c:v>
                </c:pt>
                <c:pt idx="2">
                  <c:v>1T22</c:v>
                </c:pt>
                <c:pt idx="3">
                  <c:v>2T22</c:v>
                </c:pt>
                <c:pt idx="4">
                  <c:v>3T22</c:v>
                </c:pt>
                <c:pt idx="5">
                  <c:v>4T22</c:v>
                </c:pt>
                <c:pt idx="6">
                  <c:v>1T23</c:v>
                </c:pt>
                <c:pt idx="7">
                  <c:v>2T23</c:v>
                </c:pt>
                <c:pt idx="8">
                  <c:v>3T23</c:v>
                </c:pt>
              </c:strCache>
            </c:strRef>
          </c:cat>
          <c:val>
            <c:numRef>
              <c:f>Planilha1!$B$8:$B$16</c:f>
              <c:numCache>
                <c:formatCode>0.0%</c:formatCode>
                <c:ptCount val="9"/>
                <c:pt idx="0">
                  <c:v>0.81499999999999995</c:v>
                </c:pt>
                <c:pt idx="1">
                  <c:v>0.79300000000000004</c:v>
                </c:pt>
                <c:pt idx="2">
                  <c:v>0.78799999999999992</c:v>
                </c:pt>
                <c:pt idx="3">
                  <c:v>0.78200000000000003</c:v>
                </c:pt>
                <c:pt idx="4">
                  <c:v>0.77900000000000003</c:v>
                </c:pt>
                <c:pt idx="5">
                  <c:v>0.77300000000000002</c:v>
                </c:pt>
                <c:pt idx="6">
                  <c:v>0.77200000000000002</c:v>
                </c:pt>
                <c:pt idx="7">
                  <c:v>0.78700000000000003</c:v>
                </c:pt>
                <c:pt idx="8">
                  <c:v>0.80100000000000005</c:v>
                </c:pt>
              </c:numCache>
            </c:numRef>
          </c:val>
          <c:smooth val="1"/>
          <c:extLst>
            <c:ext xmlns:c16="http://schemas.microsoft.com/office/drawing/2014/chart" uri="{C3380CC4-5D6E-409C-BE32-E72D297353CC}">
              <c16:uniqueId val="{00000009-78B8-41C3-8E82-160C268492D3}"/>
            </c:ext>
          </c:extLst>
        </c:ser>
        <c:dLbls>
          <c:showLegendKey val="0"/>
          <c:showVal val="0"/>
          <c:showCatName val="0"/>
          <c:showSerName val="0"/>
          <c:showPercent val="0"/>
          <c:showBubbleSize val="0"/>
        </c:dLbls>
        <c:marker val="1"/>
        <c:smooth val="0"/>
        <c:axId val="683152632"/>
        <c:axId val="683150336"/>
      </c:lineChart>
      <c:catAx>
        <c:axId val="683152632"/>
        <c:scaling>
          <c:orientation val="minMax"/>
        </c:scaling>
        <c:delete val="1"/>
        <c:axPos val="b"/>
        <c:numFmt formatCode="General" sourceLinked="1"/>
        <c:majorTickMark val="out"/>
        <c:minorTickMark val="none"/>
        <c:tickLblPos val="nextTo"/>
        <c:crossAx val="683150336"/>
        <c:crosses val="autoZero"/>
        <c:auto val="1"/>
        <c:lblAlgn val="ctr"/>
        <c:lblOffset val="100"/>
        <c:noMultiLvlLbl val="0"/>
      </c:catAx>
      <c:valAx>
        <c:axId val="683150336"/>
        <c:scaling>
          <c:orientation val="minMax"/>
          <c:max val="0.99"/>
          <c:min val="0.65000000000000013"/>
        </c:scaling>
        <c:delete val="1"/>
        <c:axPos val="l"/>
        <c:numFmt formatCode="0.0%" sourceLinked="1"/>
        <c:majorTickMark val="out"/>
        <c:minorTickMark val="none"/>
        <c:tickLblPos val="nextTo"/>
        <c:crossAx val="683152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userShapes r:id="rId4"/>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0764031500562513"/>
          <c:w val="0.67455423108381718"/>
          <c:h val="0.54686622151219733"/>
        </c:manualLayout>
      </c:layout>
      <c:barChart>
        <c:barDir val="bar"/>
        <c:grouping val="clustered"/>
        <c:varyColors val="0"/>
        <c:ser>
          <c:idx val="0"/>
          <c:order val="0"/>
          <c:tx>
            <c:strRef>
              <c:f>Planilha1!$B$1</c:f>
              <c:strCache>
                <c:ptCount val="1"/>
              </c:strCache>
            </c:strRef>
          </c:tx>
          <c:spPr>
            <a:solidFill>
              <a:srgbClr val="0094FF"/>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Planilha1!$A$2:$A$5</c:f>
              <c:strCache>
                <c:ptCount val="4"/>
                <c:pt idx="0">
                  <c:v>10 Largest</c:v>
                </c:pt>
                <c:pt idx="1">
                  <c:v>20 Largest</c:v>
                </c:pt>
                <c:pt idx="2">
                  <c:v>50 Largest</c:v>
                </c:pt>
                <c:pt idx="3">
                  <c:v>100 Largest</c:v>
                </c:pt>
              </c:strCache>
            </c:strRef>
          </c:cat>
          <c:val>
            <c:numRef>
              <c:f>Planilha1!$B$2:$B$5</c:f>
              <c:numCache>
                <c:formatCode>0.00%</c:formatCode>
                <c:ptCount val="4"/>
                <c:pt idx="0">
                  <c:v>7.5989424080997264E-2</c:v>
                </c:pt>
                <c:pt idx="1">
                  <c:v>9.0090731671679469E-2</c:v>
                </c:pt>
                <c:pt idx="2">
                  <c:v>0.11018899290591322</c:v>
                </c:pt>
                <c:pt idx="3">
                  <c:v>0.12684515582535905</c:v>
                </c:pt>
              </c:numCache>
            </c:numRef>
          </c:val>
          <c:extLst>
            <c:ext xmlns:c16="http://schemas.microsoft.com/office/drawing/2014/chart" uri="{C3380CC4-5D6E-409C-BE32-E72D297353CC}">
              <c16:uniqueId val="{00000000-7B3A-4B40-9A2F-8AB6E78225B4}"/>
            </c:ext>
          </c:extLst>
        </c:ser>
        <c:dLbls>
          <c:showLegendKey val="0"/>
          <c:showVal val="0"/>
          <c:showCatName val="0"/>
          <c:showSerName val="0"/>
          <c:showPercent val="0"/>
          <c:showBubbleSize val="0"/>
        </c:dLbls>
        <c:gapWidth val="70"/>
        <c:axId val="714507712"/>
        <c:axId val="714508040"/>
      </c:barChart>
      <c:catAx>
        <c:axId val="714507712"/>
        <c:scaling>
          <c:orientation val="minMax"/>
        </c:scaling>
        <c:delete val="0"/>
        <c:axPos val="l"/>
        <c:numFmt formatCode="General" sourceLinked="1"/>
        <c:majorTickMark val="none"/>
        <c:minorTickMark val="none"/>
        <c:tickLblPos val="low"/>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crossAx val="714508040"/>
        <c:crosses val="autoZero"/>
        <c:auto val="0"/>
        <c:lblAlgn val="ctr"/>
        <c:lblOffset val="100"/>
        <c:noMultiLvlLbl val="0"/>
      </c:catAx>
      <c:valAx>
        <c:axId val="714508040"/>
        <c:scaling>
          <c:orientation val="minMax"/>
        </c:scaling>
        <c:delete val="1"/>
        <c:axPos val="b"/>
        <c:numFmt formatCode="0.00%" sourceLinked="1"/>
        <c:majorTickMark val="out"/>
        <c:minorTickMark val="none"/>
        <c:tickLblPos val="nextTo"/>
        <c:crossAx val="71450771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latin typeface="Avenir LT Std 65 Medium" panose="020B0603020203020204" pitchFamily="34" charset="0"/>
        </a:defRPr>
      </a:pPr>
      <a:endParaRPr lang="pt-BR"/>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8885253650044435E-2"/>
          <c:w val="0.92224746408146618"/>
          <c:h val="0.72480668718922336"/>
        </c:manualLayout>
      </c:layout>
      <c:barChart>
        <c:barDir val="col"/>
        <c:grouping val="stacked"/>
        <c:varyColors val="0"/>
        <c:ser>
          <c:idx val="0"/>
          <c:order val="0"/>
          <c:tx>
            <c:strRef>
              <c:f>Planilha1!$B$1</c:f>
              <c:strCache>
                <c:ptCount val="1"/>
                <c:pt idx="0">
                  <c:v>Tier I - Core Capital</c:v>
                </c:pt>
              </c:strCache>
            </c:strRef>
          </c:tx>
          <c:spPr>
            <a:solidFill>
              <a:srgbClr val="000050"/>
            </a:solidFill>
            <a:ln>
              <a:noFill/>
            </a:ln>
            <a:effectLst/>
          </c:spPr>
          <c:invertIfNegative val="0"/>
          <c:dLbls>
            <c:numFmt formatCode="0.0%" sourceLinked="0"/>
            <c:spPr>
              <a:noFill/>
              <a:ln>
                <a:noFill/>
              </a:ln>
              <a:effectLst/>
            </c:spPr>
            <c:txPr>
              <a:bodyPr rot="0" spcFirstLastPara="1" vertOverflow="ellipsis" vert="horz" wrap="square" anchor="ctr" anchorCtr="1"/>
              <a:lstStyle/>
              <a:p>
                <a:pPr>
                  <a:defRPr sz="1100" b="0" i="0" u="none" strike="noStrike" kern="1200" baseline="0">
                    <a:solidFill>
                      <a:schemeClr val="bg1"/>
                    </a:solidFill>
                    <a:latin typeface="Poppins" panose="020B0604020202020204" charset="0"/>
                    <a:ea typeface="+mn-ea"/>
                    <a:cs typeface="Poppins" panose="020B0604020202020204" charset="0"/>
                  </a:defRPr>
                </a:pPr>
                <a:endParaRPr lang="pt-B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Planilha1!$A$12:$A$20</c:f>
              <c:strCache>
                <c:ptCount val="9"/>
                <c:pt idx="0">
                  <c:v>3Q21¹</c:v>
                </c:pt>
                <c:pt idx="1">
                  <c:v> 4Q21 </c:v>
                </c:pt>
                <c:pt idx="2">
                  <c:v> 1Q22 </c:v>
                </c:pt>
                <c:pt idx="3">
                  <c:v>2Q22</c:v>
                </c:pt>
                <c:pt idx="4">
                  <c:v>3Q22</c:v>
                </c:pt>
                <c:pt idx="5">
                  <c:v>4Q22</c:v>
                </c:pt>
                <c:pt idx="6">
                  <c:v>1Q23</c:v>
                </c:pt>
                <c:pt idx="7">
                  <c:v>2Q23</c:v>
                </c:pt>
                <c:pt idx="8">
                  <c:v>3Q23</c:v>
                </c:pt>
              </c:strCache>
            </c:strRef>
          </c:cat>
          <c:val>
            <c:numRef>
              <c:f>Planilha1!$B$12:$B$20</c:f>
              <c:numCache>
                <c:formatCode>0.0%</c:formatCode>
                <c:ptCount val="9"/>
                <c:pt idx="0">
                  <c:v>0.14499999999999999</c:v>
                </c:pt>
                <c:pt idx="1">
                  <c:v>0.15</c:v>
                </c:pt>
                <c:pt idx="2">
                  <c:v>0.151</c:v>
                </c:pt>
                <c:pt idx="3">
                  <c:v>0.14300000000000002</c:v>
                </c:pt>
                <c:pt idx="4">
                  <c:v>0.13900000000000001</c:v>
                </c:pt>
                <c:pt idx="5">
                  <c:v>0.14800000000000002</c:v>
                </c:pt>
                <c:pt idx="6">
                  <c:v>0.14400000000000002</c:v>
                </c:pt>
                <c:pt idx="7">
                  <c:v>0.13500000000000001</c:v>
                </c:pt>
                <c:pt idx="8">
                  <c:v>0.13400000000000001</c:v>
                </c:pt>
              </c:numCache>
            </c:numRef>
          </c:val>
          <c:extLst>
            <c:ext xmlns:c16="http://schemas.microsoft.com/office/drawing/2014/chart" uri="{C3380CC4-5D6E-409C-BE32-E72D297353CC}">
              <c16:uniqueId val="{00000000-C956-4989-8982-B84E1578C086}"/>
            </c:ext>
          </c:extLst>
        </c:ser>
        <c:ser>
          <c:idx val="1"/>
          <c:order val="1"/>
          <c:tx>
            <c:strRef>
              <c:f>Planilha1!$C$1</c:f>
              <c:strCache>
                <c:ptCount val="1"/>
                <c:pt idx="0">
                  <c:v>Tier II</c:v>
                </c:pt>
              </c:strCache>
            </c:strRef>
          </c:tx>
          <c:spPr>
            <a:solidFill>
              <a:srgbClr val="936FFA"/>
            </a:solidFill>
            <a:ln>
              <a:noFill/>
            </a:ln>
            <a:effectLst/>
          </c:spPr>
          <c:invertIfNegative val="0"/>
          <c:dPt>
            <c:idx val="0"/>
            <c:invertIfNegative val="0"/>
            <c:bubble3D val="0"/>
            <c:spPr>
              <a:solidFill>
                <a:srgbClr val="936FFA"/>
              </a:solidFill>
              <a:ln w="28575">
                <a:solidFill>
                  <a:schemeClr val="bg2">
                    <a:lumMod val="20000"/>
                    <a:lumOff val="80000"/>
                  </a:schemeClr>
                </a:solidFill>
                <a:prstDash val="sysDot"/>
              </a:ln>
              <a:effectLst/>
            </c:spPr>
            <c:extLst>
              <c:ext xmlns:c16="http://schemas.microsoft.com/office/drawing/2014/chart" uri="{C3380CC4-5D6E-409C-BE32-E72D297353CC}">
                <c16:uniqueId val="{00000007-C956-4989-8982-B84E1578C086}"/>
              </c:ext>
            </c:extLst>
          </c:dPt>
          <c:dPt>
            <c:idx val="2"/>
            <c:invertIfNegative val="0"/>
            <c:bubble3D val="0"/>
            <c:spPr>
              <a:solidFill>
                <a:srgbClr val="936FFA"/>
              </a:solidFill>
              <a:ln w="28575">
                <a:noFill/>
                <a:prstDash val="sysDot"/>
              </a:ln>
              <a:effectLst/>
            </c:spPr>
            <c:extLst>
              <c:ext xmlns:c16="http://schemas.microsoft.com/office/drawing/2014/chart" uri="{C3380CC4-5D6E-409C-BE32-E72D297353CC}">
                <c16:uniqueId val="{00000002-C956-4989-8982-B84E1578C086}"/>
              </c:ext>
            </c:extLst>
          </c:dPt>
          <c:dPt>
            <c:idx val="3"/>
            <c:invertIfNegative val="0"/>
            <c:bubble3D val="0"/>
            <c:spPr>
              <a:solidFill>
                <a:srgbClr val="936FFA"/>
              </a:solidFill>
              <a:ln w="28575">
                <a:noFill/>
                <a:prstDash val="sysDot"/>
              </a:ln>
              <a:effectLst/>
            </c:spPr>
            <c:extLst>
              <c:ext xmlns:c16="http://schemas.microsoft.com/office/drawing/2014/chart" uri="{C3380CC4-5D6E-409C-BE32-E72D297353CC}">
                <c16:uniqueId val="{00000004-C956-4989-8982-B84E1578C086}"/>
              </c:ext>
            </c:extLst>
          </c:dPt>
          <c:dPt>
            <c:idx val="4"/>
            <c:invertIfNegative val="0"/>
            <c:bubble3D val="0"/>
            <c:spPr>
              <a:solidFill>
                <a:srgbClr val="936FFA"/>
              </a:solidFill>
              <a:ln w="28575">
                <a:noFill/>
                <a:prstDash val="sysDot"/>
              </a:ln>
              <a:effectLst/>
            </c:spPr>
            <c:extLst>
              <c:ext xmlns:c16="http://schemas.microsoft.com/office/drawing/2014/chart" uri="{C3380CC4-5D6E-409C-BE32-E72D297353CC}">
                <c16:uniqueId val="{00000006-C956-4989-8982-B84E1578C086}"/>
              </c:ext>
            </c:extLst>
          </c:dPt>
          <c:dLbls>
            <c:dLbl>
              <c:idx val="0"/>
              <c:layout>
                <c:manualLayout>
                  <c:x val="2.1310337409759586E-3"/>
                  <c:y val="7.6760604622203594E-3"/>
                </c:manualLayout>
              </c:layout>
              <c:tx>
                <c:rich>
                  <a:bodyPr/>
                  <a:lstStyle/>
                  <a:p>
                    <a:fld id="{F197BA7F-32EE-4092-9779-1EFC80854462}" type="VALUE">
                      <a:rPr lang="en-US">
                        <a:latin typeface="Poppins" panose="020B0604020202020204" charset="0"/>
                      </a:rPr>
                      <a:pPr/>
                      <a:t>[VALOR]</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C956-4989-8982-B84E1578C086}"/>
                </c:ext>
              </c:extLst>
            </c:dLbl>
            <c:dLbl>
              <c:idx val="1"/>
              <c:layout>
                <c:manualLayout>
                  <c:x val="0"/>
                  <c:y val="3.3635500594882166E-4"/>
                </c:manualLayout>
              </c:layout>
              <c:tx>
                <c:rich>
                  <a:bodyPr/>
                  <a:lstStyle/>
                  <a:p>
                    <a:fld id="{2488987E-5457-44F4-BCA2-29A3E994B8AE}" type="VALUE">
                      <a:rPr lang="en-US">
                        <a:latin typeface="Poppins" panose="020B0604020202020204" charset="0"/>
                      </a:rPr>
                      <a:pPr/>
                      <a:t>[VALOR]</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C956-4989-8982-B84E1578C086}"/>
                </c:ext>
              </c:extLst>
            </c:dLbl>
            <c:dLbl>
              <c:idx val="2"/>
              <c:layout>
                <c:manualLayout>
                  <c:x val="0"/>
                  <c:y val="4.0305407081437684E-3"/>
                </c:manualLayout>
              </c:layout>
              <c:tx>
                <c:rich>
                  <a:bodyPr/>
                  <a:lstStyle/>
                  <a:p>
                    <a:fld id="{619BC115-A8E2-47A3-AE50-A282F2B547FC}"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C956-4989-8982-B84E1578C086}"/>
                </c:ext>
              </c:extLst>
            </c:dLbl>
            <c:dLbl>
              <c:idx val="3"/>
              <c:layout>
                <c:manualLayout>
                  <c:x val="2.0587412369760679E-3"/>
                  <c:y val="-2.0152703540718915E-2"/>
                </c:manualLayout>
              </c:layout>
              <c:tx>
                <c:rich>
                  <a:bodyPr/>
                  <a:lstStyle/>
                  <a:p>
                    <a:fld id="{AEB15E73-D316-4842-AC82-6C5AADF2D07D}"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956-4989-8982-B84E1578C086}"/>
                </c:ext>
              </c:extLst>
            </c:dLbl>
            <c:dLbl>
              <c:idx val="4"/>
              <c:layout>
                <c:manualLayout>
                  <c:x val="0"/>
                  <c:y val="-8.0610814162875924E-3"/>
                </c:manualLayout>
              </c:layout>
              <c:tx>
                <c:rich>
                  <a:bodyPr/>
                  <a:lstStyle/>
                  <a:p>
                    <a:fld id="{AF137294-A43D-422B-9DD5-4E3787DF8624}"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C956-4989-8982-B84E1578C086}"/>
                </c:ext>
              </c:extLst>
            </c:dLbl>
            <c:dLbl>
              <c:idx val="7"/>
              <c:layout>
                <c:manualLayout>
                  <c:x val="2.0587412369758792E-3"/>
                  <c:y val="-9.025554897551272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1F2-4093-A596-86B058B73ABA}"/>
                </c:ext>
              </c:extLst>
            </c:dLbl>
            <c:dLbl>
              <c:idx val="8"/>
              <c:layout>
                <c:manualLayout>
                  <c:x val="2.0587412369760302E-3"/>
                  <c:y val="-1.305609560569505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482-41EB-850C-9D05AFEA3085}"/>
                </c:ext>
              </c:extLst>
            </c:dLbl>
            <c:numFmt formatCode="0.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Poppins" panose="020B0604020202020204" charset="0"/>
                    <a:ea typeface="+mn-ea"/>
                    <a:cs typeface="Poppins" panose="020B0604020202020204" charset="0"/>
                  </a:defRPr>
                </a:pPr>
                <a:endParaRPr lang="pt-B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Planilha1!$A$12:$A$20</c:f>
              <c:strCache>
                <c:ptCount val="9"/>
                <c:pt idx="0">
                  <c:v>3Q21¹</c:v>
                </c:pt>
                <c:pt idx="1">
                  <c:v> 4Q21 </c:v>
                </c:pt>
                <c:pt idx="2">
                  <c:v> 1Q22 </c:v>
                </c:pt>
                <c:pt idx="3">
                  <c:v>2Q22</c:v>
                </c:pt>
                <c:pt idx="4">
                  <c:v>3Q22</c:v>
                </c:pt>
                <c:pt idx="5">
                  <c:v>4Q22</c:v>
                </c:pt>
                <c:pt idx="6">
                  <c:v>1Q23</c:v>
                </c:pt>
                <c:pt idx="7">
                  <c:v>2Q23</c:v>
                </c:pt>
                <c:pt idx="8">
                  <c:v>3Q23</c:v>
                </c:pt>
              </c:strCache>
            </c:strRef>
          </c:cat>
          <c:val>
            <c:numRef>
              <c:f>Planilha1!$C$12:$C$20</c:f>
              <c:numCache>
                <c:formatCode>0.0%</c:formatCode>
                <c:ptCount val="9"/>
                <c:pt idx="0">
                  <c:v>3.4000000000000002E-2</c:v>
                </c:pt>
                <c:pt idx="1">
                  <c:v>3.4000000000000002E-2</c:v>
                </c:pt>
                <c:pt idx="2">
                  <c:v>2.5000000000000001E-2</c:v>
                </c:pt>
                <c:pt idx="3">
                  <c:v>2.5000000000000001E-2</c:v>
                </c:pt>
                <c:pt idx="4">
                  <c:v>2.7999999999999997E-2</c:v>
                </c:pt>
                <c:pt idx="5">
                  <c:v>2.7999999999999997E-2</c:v>
                </c:pt>
                <c:pt idx="6">
                  <c:v>2.7999999999999997E-2</c:v>
                </c:pt>
                <c:pt idx="7">
                  <c:v>2.5000000000000001E-2</c:v>
                </c:pt>
                <c:pt idx="8">
                  <c:v>2.6000000000000002E-2</c:v>
                </c:pt>
              </c:numCache>
            </c:numRef>
          </c:val>
          <c:extLst>
            <c:ext xmlns:c16="http://schemas.microsoft.com/office/drawing/2014/chart" uri="{C3380CC4-5D6E-409C-BE32-E72D297353CC}">
              <c16:uniqueId val="{00000009-C956-4989-8982-B84E1578C086}"/>
            </c:ext>
          </c:extLst>
        </c:ser>
        <c:dLbls>
          <c:showLegendKey val="0"/>
          <c:showVal val="0"/>
          <c:showCatName val="0"/>
          <c:showSerName val="0"/>
          <c:showPercent val="0"/>
          <c:showBubbleSize val="0"/>
        </c:dLbls>
        <c:gapWidth val="50"/>
        <c:overlap val="100"/>
        <c:axId val="658724432"/>
        <c:axId val="658726072"/>
      </c:barChart>
      <c:lineChart>
        <c:grouping val="standard"/>
        <c:varyColors val="0"/>
        <c:ser>
          <c:idx val="2"/>
          <c:order val="2"/>
          <c:tx>
            <c:strRef>
              <c:f>Planilha1!$D$1</c:f>
              <c:strCache>
                <c:ptCount val="1"/>
                <c:pt idx="0">
                  <c:v>Total</c:v>
                </c:pt>
              </c:strCache>
            </c:strRef>
          </c:tx>
          <c:spPr>
            <a:ln w="28575" cap="rnd">
              <a:noFill/>
              <a:round/>
            </a:ln>
            <a:effectLst/>
          </c:spPr>
          <c:marker>
            <c:symbol val="none"/>
          </c:marker>
          <c:dLbls>
            <c:spPr>
              <a:noFill/>
              <a:ln>
                <a:noFill/>
              </a:ln>
              <a:effectLst/>
            </c:spPr>
            <c:txPr>
              <a:bodyPr rot="0" spcFirstLastPara="1" vertOverflow="ellipsis" vert="horz" wrap="square" anchor="ctr" anchorCtr="1"/>
              <a:lstStyle/>
              <a:p>
                <a:pPr>
                  <a:defRPr sz="1100" b="0" i="0" u="none" strike="noStrike" kern="1200" baseline="0">
                    <a:solidFill>
                      <a:srgbClr val="000050"/>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Planilha1!$A$12:$A$20</c:f>
              <c:strCache>
                <c:ptCount val="9"/>
                <c:pt idx="0">
                  <c:v>3Q21¹</c:v>
                </c:pt>
                <c:pt idx="1">
                  <c:v> 4Q21 </c:v>
                </c:pt>
                <c:pt idx="2">
                  <c:v> 1Q22 </c:v>
                </c:pt>
                <c:pt idx="3">
                  <c:v>2Q22</c:v>
                </c:pt>
                <c:pt idx="4">
                  <c:v>3Q22</c:v>
                </c:pt>
                <c:pt idx="5">
                  <c:v>4Q22</c:v>
                </c:pt>
                <c:pt idx="6">
                  <c:v>1Q23</c:v>
                </c:pt>
                <c:pt idx="7">
                  <c:v>2Q23</c:v>
                </c:pt>
                <c:pt idx="8">
                  <c:v>3Q23</c:v>
                </c:pt>
              </c:strCache>
            </c:strRef>
          </c:cat>
          <c:val>
            <c:numRef>
              <c:f>Planilha1!$D$12:$D$20</c:f>
              <c:numCache>
                <c:formatCode>0.0%</c:formatCode>
                <c:ptCount val="9"/>
                <c:pt idx="0">
                  <c:v>0.17899999999999999</c:v>
                </c:pt>
                <c:pt idx="1">
                  <c:v>0.184</c:v>
                </c:pt>
                <c:pt idx="2">
                  <c:v>0.17600000000000002</c:v>
                </c:pt>
                <c:pt idx="3">
                  <c:v>0.16800000000000001</c:v>
                </c:pt>
                <c:pt idx="4">
                  <c:v>0.16699999999999998</c:v>
                </c:pt>
                <c:pt idx="5">
                  <c:v>0.17600000000000002</c:v>
                </c:pt>
                <c:pt idx="6">
                  <c:v>0.17100000000000001</c:v>
                </c:pt>
                <c:pt idx="7">
                  <c:v>0.161</c:v>
                </c:pt>
                <c:pt idx="8">
                  <c:v>0.161</c:v>
                </c:pt>
              </c:numCache>
            </c:numRef>
          </c:val>
          <c:smooth val="0"/>
          <c:extLst>
            <c:ext xmlns:c16="http://schemas.microsoft.com/office/drawing/2014/chart" uri="{C3380CC4-5D6E-409C-BE32-E72D297353CC}">
              <c16:uniqueId val="{0000000A-C956-4989-8982-B84E1578C086}"/>
            </c:ext>
          </c:extLst>
        </c:ser>
        <c:ser>
          <c:idx val="3"/>
          <c:order val="3"/>
          <c:tx>
            <c:strRef>
              <c:f>Planilha1!$E$1</c:f>
              <c:strCache>
                <c:ptCount val="1"/>
                <c:pt idx="0">
                  <c:v>Minimum Required by the Dividend Policy</c:v>
                </c:pt>
              </c:strCache>
            </c:strRef>
          </c:tx>
          <c:spPr>
            <a:ln w="25400" cap="rnd">
              <a:noFill/>
              <a:round/>
            </a:ln>
            <a:effectLst/>
          </c:spPr>
          <c:marker>
            <c:symbol val="dash"/>
            <c:size val="24"/>
            <c:spPr>
              <a:solidFill>
                <a:srgbClr val="0BBBEF"/>
              </a:solidFill>
              <a:ln w="9525">
                <a:noFill/>
              </a:ln>
              <a:effectLst/>
            </c:spPr>
          </c:marker>
          <c:dLbls>
            <c:dLbl>
              <c:idx val="5"/>
              <c:layout>
                <c:manualLayout>
                  <c:x val="0.31829355315718505"/>
                  <c:y val="1.7942253459441615E-2"/>
                </c:manualLayout>
              </c:layout>
              <c:tx>
                <c:rich>
                  <a:bodyPr rot="0" spcFirstLastPara="1" vertOverflow="ellipsis" vert="horz" wrap="square" lIns="38100" tIns="19050" rIns="38100" bIns="19050" anchor="ctr" anchorCtr="1">
                    <a:spAutoFit/>
                  </a:bodyPr>
                  <a:lstStyle/>
                  <a:p>
                    <a:pPr>
                      <a:defRPr sz="1200" b="0" i="0" u="none" strike="noStrike" kern="1200" baseline="0">
                        <a:solidFill>
                          <a:srgbClr val="0094FF"/>
                        </a:solidFill>
                        <a:latin typeface="Poppins" panose="020B0604020202020204" charset="0"/>
                        <a:ea typeface="+mn-ea"/>
                        <a:cs typeface="Poppins" panose="020B0604020202020204" charset="0"/>
                      </a:defRPr>
                    </a:pPr>
                    <a:fld id="{F4259599-E225-4859-BD85-E2A172756D6B}" type="VALUE">
                      <a:rPr lang="en-US">
                        <a:latin typeface="Poppins" panose="020B0604020202020204" charset="0"/>
                        <a:cs typeface="Poppins" panose="020B0604020202020204" charset="0"/>
                      </a:rPr>
                      <a:pPr>
                        <a:defRPr sz="1200">
                          <a:solidFill>
                            <a:srgbClr val="0094FF"/>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0094FF"/>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C956-4989-8982-B84E1578C086}"/>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accent5">
                        <a:lumMod val="50000"/>
                      </a:schemeClr>
                    </a:solidFill>
                    <a:latin typeface="Poppins" panose="020B0604020202020204" charset="0"/>
                    <a:ea typeface="+mn-ea"/>
                    <a:cs typeface="Poppins" panose="020B0604020202020204" charset="0"/>
                  </a:defRPr>
                </a:pPr>
                <a:endParaRPr lang="pt-BR"/>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Planilha1!$A$12:$A$20</c:f>
              <c:strCache>
                <c:ptCount val="9"/>
                <c:pt idx="0">
                  <c:v>3Q21¹</c:v>
                </c:pt>
                <c:pt idx="1">
                  <c:v> 4Q21 </c:v>
                </c:pt>
                <c:pt idx="2">
                  <c:v> 1Q22 </c:v>
                </c:pt>
                <c:pt idx="3">
                  <c:v>2Q22</c:v>
                </c:pt>
                <c:pt idx="4">
                  <c:v>3Q22</c:v>
                </c:pt>
                <c:pt idx="5">
                  <c:v>4Q22</c:v>
                </c:pt>
                <c:pt idx="6">
                  <c:v>1Q23</c:v>
                </c:pt>
                <c:pt idx="7">
                  <c:v>2Q23</c:v>
                </c:pt>
                <c:pt idx="8">
                  <c:v>3Q23</c:v>
                </c:pt>
              </c:strCache>
            </c:strRef>
          </c:cat>
          <c:val>
            <c:numRef>
              <c:f>Planilha1!$E$12:$E$20</c:f>
              <c:numCache>
                <c:formatCode>0.0%</c:formatCode>
                <c:ptCount val="9"/>
                <c:pt idx="0">
                  <c:v>0.14499999999999999</c:v>
                </c:pt>
                <c:pt idx="1">
                  <c:v>0.14499999999999999</c:v>
                </c:pt>
                <c:pt idx="2">
                  <c:v>0.14499999999999999</c:v>
                </c:pt>
                <c:pt idx="3">
                  <c:v>0.14499999999999999</c:v>
                </c:pt>
                <c:pt idx="4">
                  <c:v>0.14499999999999999</c:v>
                </c:pt>
                <c:pt idx="5">
                  <c:v>0.14499999999999999</c:v>
                </c:pt>
                <c:pt idx="6">
                  <c:v>0.14499999999999999</c:v>
                </c:pt>
                <c:pt idx="7">
                  <c:v>0.14499999999999999</c:v>
                </c:pt>
                <c:pt idx="8">
                  <c:v>0.14499999999999999</c:v>
                </c:pt>
              </c:numCache>
            </c:numRef>
          </c:val>
          <c:smooth val="0"/>
          <c:extLst>
            <c:ext xmlns:c16="http://schemas.microsoft.com/office/drawing/2014/chart" uri="{C3380CC4-5D6E-409C-BE32-E72D297353CC}">
              <c16:uniqueId val="{0000000C-C956-4989-8982-B84E1578C086}"/>
            </c:ext>
          </c:extLst>
        </c:ser>
        <c:dLbls>
          <c:showLegendKey val="0"/>
          <c:showVal val="0"/>
          <c:showCatName val="0"/>
          <c:showSerName val="0"/>
          <c:showPercent val="0"/>
          <c:showBubbleSize val="0"/>
        </c:dLbls>
        <c:marker val="1"/>
        <c:smooth val="0"/>
        <c:axId val="658724432"/>
        <c:axId val="658726072"/>
      </c:lineChart>
      <c:catAx>
        <c:axId val="65872443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0" i="0" u="none" strike="noStrike" kern="1200" baseline="0">
                <a:solidFill>
                  <a:srgbClr val="000050"/>
                </a:solidFill>
                <a:latin typeface="Poppins" panose="020B0604020202020204" charset="0"/>
                <a:ea typeface="+mn-ea"/>
                <a:cs typeface="Poppins" panose="020B0604020202020204" charset="0"/>
              </a:defRPr>
            </a:pPr>
            <a:endParaRPr lang="pt-BR"/>
          </a:p>
        </c:txPr>
        <c:crossAx val="658726072"/>
        <c:crosses val="autoZero"/>
        <c:auto val="1"/>
        <c:lblAlgn val="ctr"/>
        <c:lblOffset val="100"/>
        <c:noMultiLvlLbl val="0"/>
      </c:catAx>
      <c:valAx>
        <c:axId val="658726072"/>
        <c:scaling>
          <c:orientation val="minMax"/>
          <c:min val="0"/>
        </c:scaling>
        <c:delete val="1"/>
        <c:axPos val="l"/>
        <c:numFmt formatCode="0.0%" sourceLinked="1"/>
        <c:majorTickMark val="out"/>
        <c:minorTickMark val="none"/>
        <c:tickLblPos val="nextTo"/>
        <c:crossAx val="658724432"/>
        <c:crosses val="autoZero"/>
        <c:crossBetween val="between"/>
      </c:valAx>
      <c:spPr>
        <a:noFill/>
        <a:ln>
          <a:noFill/>
        </a:ln>
        <a:effectLst/>
      </c:spPr>
    </c:plotArea>
    <c:legend>
      <c:legendPos val="b"/>
      <c:legendEntry>
        <c:idx val="2"/>
        <c:delete val="1"/>
      </c:legendEntry>
      <c:layout>
        <c:manualLayout>
          <c:xMode val="edge"/>
          <c:yMode val="edge"/>
          <c:x val="0"/>
          <c:y val="0.86405752542811687"/>
          <c:w val="1"/>
          <c:h val="0.13594247457188302"/>
        </c:manualLayout>
      </c:layout>
      <c:overlay val="0"/>
      <c:spPr>
        <a:noFill/>
        <a:ln>
          <a:noFill/>
        </a:ln>
        <a:effectLst/>
      </c:spPr>
      <c:txPr>
        <a:bodyPr rot="0" spcFirstLastPara="1" vertOverflow="ellipsis" vert="horz" wrap="square" anchor="ctr" anchorCtr="1"/>
        <a:lstStyle/>
        <a:p>
          <a:pPr>
            <a:defRPr sz="900" b="0" i="0" u="none" strike="noStrike" kern="1200" baseline="0">
              <a:solidFill>
                <a:srgbClr val="000050"/>
              </a:solidFill>
              <a:latin typeface="Poppins" panose="020B0604020202020204" charset="0"/>
              <a:ea typeface="+mn-ea"/>
              <a:cs typeface="Poppins" panose="020B0604020202020204" charset="0"/>
            </a:defRPr>
          </a:pPr>
          <a:endParaRPr lang="pt-BR"/>
        </a:p>
      </c:txPr>
    </c:legend>
    <c:plotVisOnly val="1"/>
    <c:dispBlanksAs val="gap"/>
    <c:showDLblsOverMax val="0"/>
  </c:chart>
  <c:spPr>
    <a:noFill/>
    <a:ln>
      <a:noFill/>
    </a:ln>
    <a:effectLst/>
  </c:spPr>
  <c:txPr>
    <a:bodyPr/>
    <a:lstStyle/>
    <a:p>
      <a:pPr>
        <a:defRPr>
          <a:latin typeface="Avenir Next Medium" panose="020B0603020202020204" pitchFamily="34" charset="0"/>
        </a:defRPr>
      </a:pPr>
      <a:endParaRPr lang="pt-BR"/>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25490398173475576"/>
          <c:w val="1"/>
          <c:h val="0.46273265279361431"/>
        </c:manualLayout>
      </c:layout>
      <c:areaChart>
        <c:grouping val="standard"/>
        <c:varyColors val="0"/>
        <c:ser>
          <c:idx val="0"/>
          <c:order val="0"/>
          <c:tx>
            <c:strRef>
              <c:f>Planilha1!$A$2</c:f>
              <c:strCache>
                <c:ptCount val="1"/>
                <c:pt idx="0">
                  <c:v>Net Income</c:v>
                </c:pt>
              </c:strCache>
            </c:strRef>
          </c:tx>
          <c:spPr>
            <a:solidFill>
              <a:srgbClr val="000050"/>
            </a:solidFill>
            <a:ln>
              <a:solidFill>
                <a:schemeClr val="accent1">
                  <a:lumMod val="60000"/>
                  <a:lumOff val="40000"/>
                </a:schemeClr>
              </a:solidFill>
            </a:ln>
            <a:effectLst/>
          </c:spPr>
          <c:dPt>
            <c:idx val="3"/>
            <c:bubble3D val="0"/>
            <c:extLst>
              <c:ext xmlns:c16="http://schemas.microsoft.com/office/drawing/2014/chart" uri="{C3380CC4-5D6E-409C-BE32-E72D297353CC}">
                <c16:uniqueId val="{00000000-F9AA-437C-BE71-1277678EADFC}"/>
              </c:ext>
            </c:extLst>
          </c:dPt>
          <c:dLbls>
            <c:dLbl>
              <c:idx val="0"/>
              <c:layout>
                <c:manualLayout>
                  <c:x val="4.50641720907292E-3"/>
                  <c:y val="-0.33967860983834436"/>
                </c:manualLayout>
              </c:layout>
              <c:tx>
                <c:rich>
                  <a:bodyPr/>
                  <a:lstStyle/>
                  <a:p>
                    <a:fld id="{578A032C-3A89-4290-98B2-64E325B5BAA5}"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9AA-437C-BE71-1277678EADFC}"/>
                </c:ext>
              </c:extLst>
            </c:dLbl>
            <c:dLbl>
              <c:idx val="1"/>
              <c:layout>
                <c:manualLayout>
                  <c:x val="4.2494744325837263E-3"/>
                  <c:y val="-0.31785723343713929"/>
                </c:manualLayout>
              </c:layout>
              <c:tx>
                <c:rich>
                  <a:bodyPr/>
                  <a:lstStyle/>
                  <a:p>
                    <a:fld id="{6153C85C-087B-4526-AD5A-9FD99AF423FD}"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9AA-437C-BE71-1277678EADFC}"/>
                </c:ext>
              </c:extLst>
            </c:dLbl>
            <c:dLbl>
              <c:idx val="2"/>
              <c:layout>
                <c:manualLayout>
                  <c:x val="-3.1935240064307299E-4"/>
                  <c:y val="-0.25617803756549035"/>
                </c:manualLayout>
              </c:layout>
              <c:tx>
                <c:rich>
                  <a:bodyPr/>
                  <a:lstStyle/>
                  <a:p>
                    <a:fld id="{A06D7649-C4EF-417B-AA58-F68C618BE0FB}" type="VALUE">
                      <a:rPr lang="en-US" sz="1600" b="0" i="0" u="none" strike="noStrike" kern="1200" baseline="0">
                        <a:solidFill>
                          <a:srgbClr val="000050"/>
                        </a:solidFill>
                        <a:latin typeface="Poppins" panose="020B0604020202020204" charset="0"/>
                        <a:ea typeface="+mn-ea"/>
                        <a:cs typeface="+mn-cs"/>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9AA-437C-BE71-1277678EADFC}"/>
                </c:ext>
              </c:extLst>
            </c:dLbl>
            <c:dLbl>
              <c:idx val="3"/>
              <c:layout>
                <c:manualLayout>
                  <c:x val="-2.0158824593919766E-2"/>
                  <c:y val="-0.29107507971617858"/>
                </c:manualLayout>
              </c:layout>
              <c:tx>
                <c:rich>
                  <a:bodyPr/>
                  <a:lstStyle/>
                  <a:p>
                    <a:fld id="{BC4CE456-F05C-40CB-A9ED-20C3859BDA41}" type="VALUE">
                      <a:rPr lang="en-US" sz="1600" b="0" i="0" u="none" strike="noStrike" kern="1200" baseline="0" dirty="0">
                        <a:solidFill>
                          <a:srgbClr val="000050"/>
                        </a:solidFill>
                        <a:latin typeface="Poppins" panose="020B0604020202020204" charset="0"/>
                        <a:ea typeface="+mn-ea"/>
                        <a:cs typeface="+mn-cs"/>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9AA-437C-BE71-1277678EADFC}"/>
                </c:ext>
              </c:extLst>
            </c:dLbl>
            <c:dLbl>
              <c:idx val="4"/>
              <c:layout>
                <c:manualLayout>
                  <c:x val="-9.6213530201922672E-3"/>
                  <c:y val="-0.32879705050615354"/>
                </c:manualLayout>
              </c:layout>
              <c:tx>
                <c:rich>
                  <a:bodyPr/>
                  <a:lstStyle/>
                  <a:p>
                    <a:fld id="{6A02353E-9909-4488-B315-147930E08F59}" type="VALUE">
                      <a:rPr lang="en-US" sz="1600" b="0" i="0" u="none" strike="noStrike" kern="1200" baseline="0">
                        <a:solidFill>
                          <a:srgbClr val="0094FF"/>
                        </a:solidFill>
                        <a:latin typeface="Poppins" panose="020B0604020202020204" charset="0"/>
                        <a:ea typeface="+mn-ea"/>
                        <a:cs typeface="+mn-cs"/>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F9AA-437C-BE71-1277678EADFC}"/>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rgbClr val="000050"/>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Planilha1!$D$1:$H$1</c:f>
              <c:strCache>
                <c:ptCount val="5"/>
                <c:pt idx="0">
                  <c:v>2019</c:v>
                </c:pt>
                <c:pt idx="1">
                  <c:v>2020</c:v>
                </c:pt>
                <c:pt idx="2">
                  <c:v>2021</c:v>
                </c:pt>
                <c:pt idx="3">
                  <c:v>2022</c:v>
                </c:pt>
                <c:pt idx="4">
                  <c:v>9M2023</c:v>
                </c:pt>
              </c:strCache>
            </c:strRef>
          </c:cat>
          <c:val>
            <c:numRef>
              <c:f>Planilha1!$D$2:$H$2</c:f>
              <c:numCache>
                <c:formatCode>General</c:formatCode>
                <c:ptCount val="5"/>
                <c:pt idx="0">
                  <c:v>1273.8</c:v>
                </c:pt>
                <c:pt idx="1">
                  <c:v>824.8</c:v>
                </c:pt>
                <c:pt idx="2">
                  <c:v>990.4</c:v>
                </c:pt>
                <c:pt idx="3">
                  <c:v>780.8</c:v>
                </c:pt>
                <c:pt idx="4">
                  <c:v>567.1</c:v>
                </c:pt>
              </c:numCache>
            </c:numRef>
          </c:val>
          <c:extLst>
            <c:ext xmlns:c16="http://schemas.microsoft.com/office/drawing/2014/chart" uri="{C3380CC4-5D6E-409C-BE32-E72D297353CC}">
              <c16:uniqueId val="{00000005-F9AA-437C-BE71-1277678EADFC}"/>
            </c:ext>
          </c:extLst>
        </c:ser>
        <c:dLbls>
          <c:showLegendKey val="0"/>
          <c:showVal val="0"/>
          <c:showCatName val="0"/>
          <c:showSerName val="0"/>
          <c:showPercent val="0"/>
          <c:showBubbleSize val="0"/>
        </c:dLbls>
        <c:axId val="744854776"/>
        <c:axId val="744856088"/>
      </c:areaChart>
      <c:catAx>
        <c:axId val="744854776"/>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000050"/>
                </a:solidFill>
                <a:latin typeface="Poppins" panose="020B0604020202020204" charset="0"/>
                <a:ea typeface="+mn-ea"/>
                <a:cs typeface="Poppins" panose="020B0604020202020204" charset="0"/>
              </a:defRPr>
            </a:pPr>
            <a:endParaRPr lang="pt-BR"/>
          </a:p>
        </c:txPr>
        <c:crossAx val="744856088"/>
        <c:crosses val="autoZero"/>
        <c:auto val="1"/>
        <c:lblAlgn val="ctr"/>
        <c:lblOffset val="100"/>
        <c:noMultiLvlLbl val="0"/>
      </c:catAx>
      <c:valAx>
        <c:axId val="744856088"/>
        <c:scaling>
          <c:orientation val="minMax"/>
          <c:max val="1300"/>
          <c:min val="0"/>
        </c:scaling>
        <c:delete val="1"/>
        <c:axPos val="l"/>
        <c:numFmt formatCode="General" sourceLinked="1"/>
        <c:majorTickMark val="out"/>
        <c:minorTickMark val="none"/>
        <c:tickLblPos val="nextTo"/>
        <c:crossAx val="74485477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7663411483699878"/>
          <c:w val="0.99849438024516846"/>
          <c:h val="0.59818243797836224"/>
        </c:manualLayout>
      </c:layout>
      <c:barChart>
        <c:barDir val="col"/>
        <c:grouping val="clustered"/>
        <c:varyColors val="0"/>
        <c:ser>
          <c:idx val="0"/>
          <c:order val="0"/>
          <c:tx>
            <c:strRef>
              <c:f>Planilha1!$B$1</c:f>
              <c:strCache>
                <c:ptCount val="1"/>
                <c:pt idx="0">
                  <c:v>Func</c:v>
                </c:pt>
              </c:strCache>
            </c:strRef>
          </c:tx>
          <c:spPr>
            <a:solidFill>
              <a:schemeClr val="accent1">
                <a:lumMod val="40000"/>
                <a:lumOff val="60000"/>
              </a:schemeClr>
            </a:solidFill>
            <a:ln>
              <a:noFill/>
            </a:ln>
            <a:effectLst/>
          </c:spPr>
          <c:invertIfNegative val="0"/>
          <c:dPt>
            <c:idx val="0"/>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1-33D0-47CC-8E73-73BD8DEF87AD}"/>
              </c:ext>
            </c:extLst>
          </c:dPt>
          <c:dPt>
            <c:idx val="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3-33D0-47CC-8E73-73BD8DEF87AD}"/>
              </c:ext>
            </c:extLst>
          </c:dPt>
          <c:dPt>
            <c:idx val="2"/>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5-33D0-47CC-8E73-73BD8DEF87AD}"/>
              </c:ext>
            </c:extLst>
          </c:dPt>
          <c:dPt>
            <c:idx val="3"/>
            <c:invertIfNegative val="0"/>
            <c:bubble3D val="0"/>
            <c:spPr>
              <a:solidFill>
                <a:srgbClr val="9470FB"/>
              </a:solidFill>
              <a:ln>
                <a:noFill/>
              </a:ln>
              <a:effectLst/>
            </c:spPr>
            <c:extLst>
              <c:ext xmlns:c16="http://schemas.microsoft.com/office/drawing/2014/chart" uri="{C3380CC4-5D6E-409C-BE32-E72D297353CC}">
                <c16:uniqueId val="{00000007-33D0-47CC-8E73-73BD8DEF87AD}"/>
              </c:ext>
            </c:extLst>
          </c:dPt>
          <c:dLbls>
            <c:dLbl>
              <c:idx val="3"/>
              <c:tx>
                <c:rich>
                  <a:bodyPr/>
                  <a:lstStyle/>
                  <a:p>
                    <a:fld id="{442C52F5-86BF-49A8-A6E9-55BDF08C45B5}" type="VALUE">
                      <a:rPr lang="en-US"/>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33D0-47CC-8E73-73BD8DEF87AD}"/>
                </c:ext>
              </c:extLst>
            </c:dLbl>
            <c:spPr>
              <a:noFill/>
              <a:ln>
                <a:noFill/>
              </a:ln>
              <a:effectLst/>
            </c:spPr>
            <c:txPr>
              <a:bodyPr rot="0" spcFirstLastPara="1" vertOverflow="ellipsis" vert="horz" wrap="square" anchor="ctr" anchorCtr="1"/>
              <a:lstStyle/>
              <a:p>
                <a:pPr>
                  <a:defRPr sz="900" b="0"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Planilha1!$A$3:$A$6</c:f>
              <c:numCache>
                <c:formatCode>mmm\-yy</c:formatCode>
                <c:ptCount val="4"/>
                <c:pt idx="0">
                  <c:v>44075</c:v>
                </c:pt>
                <c:pt idx="1">
                  <c:v>44440</c:v>
                </c:pt>
                <c:pt idx="2">
                  <c:v>44805</c:v>
                </c:pt>
                <c:pt idx="3">
                  <c:v>45170</c:v>
                </c:pt>
              </c:numCache>
            </c:numRef>
          </c:cat>
          <c:val>
            <c:numRef>
              <c:f>Planilha1!$B$3:$B$6</c:f>
              <c:numCache>
                <c:formatCode>_-* #,##0_-;\-* #,##0_-;_-* "-"??_-;_-@_-</c:formatCode>
                <c:ptCount val="4"/>
                <c:pt idx="0">
                  <c:v>10187</c:v>
                </c:pt>
                <c:pt idx="1">
                  <c:v>9080</c:v>
                </c:pt>
                <c:pt idx="2">
                  <c:v>8730</c:v>
                </c:pt>
                <c:pt idx="3">
                  <c:v>8958</c:v>
                </c:pt>
              </c:numCache>
            </c:numRef>
          </c:val>
          <c:extLst>
            <c:ext xmlns:c16="http://schemas.microsoft.com/office/drawing/2014/chart" uri="{C3380CC4-5D6E-409C-BE32-E72D297353CC}">
              <c16:uniqueId val="{00000008-33D0-47CC-8E73-73BD8DEF87AD}"/>
            </c:ext>
          </c:extLst>
        </c:ser>
        <c:dLbls>
          <c:showLegendKey val="0"/>
          <c:showVal val="0"/>
          <c:showCatName val="0"/>
          <c:showSerName val="0"/>
          <c:showPercent val="0"/>
          <c:showBubbleSize val="0"/>
        </c:dLbls>
        <c:gapWidth val="31"/>
        <c:axId val="714507712"/>
        <c:axId val="714508040"/>
      </c:barChart>
      <c:catAx>
        <c:axId val="714507712"/>
        <c:scaling>
          <c:orientation val="minMax"/>
        </c:scaling>
        <c:delete val="0"/>
        <c:axPos val="b"/>
        <c:numFmt formatCode="mmm\-yy"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crossAx val="714508040"/>
        <c:crosses val="autoZero"/>
        <c:auto val="0"/>
        <c:lblAlgn val="ctr"/>
        <c:lblOffset val="100"/>
        <c:noMultiLvlLbl val="0"/>
      </c:catAx>
      <c:valAx>
        <c:axId val="714508040"/>
        <c:scaling>
          <c:orientation val="minMax"/>
          <c:min val="5000"/>
        </c:scaling>
        <c:delete val="1"/>
        <c:axPos val="l"/>
        <c:numFmt formatCode="_-* #,##0_-;\-* #,##0_-;_-* &quot;-&quot;??_-;_-@_-" sourceLinked="1"/>
        <c:majorTickMark val="out"/>
        <c:minorTickMark val="none"/>
        <c:tickLblPos val="nextTo"/>
        <c:crossAx val="714507712"/>
        <c:crosses val="autoZero"/>
        <c:crossBetween val="between"/>
      </c:valAx>
      <c:spPr>
        <a:noFill/>
        <a:ln>
          <a:noFill/>
        </a:ln>
        <a:effectLst/>
      </c:spPr>
    </c:plotArea>
    <c:plotVisOnly val="1"/>
    <c:dispBlanksAs val="gap"/>
    <c:showDLblsOverMax val="0"/>
  </c:chart>
  <c:spPr>
    <a:noFill/>
    <a:ln>
      <a:noFill/>
    </a:ln>
    <a:effectLst/>
  </c:spPr>
  <c:txPr>
    <a:bodyPr/>
    <a:lstStyle/>
    <a:p>
      <a:pPr>
        <a:defRPr sz="900">
          <a:solidFill>
            <a:srgbClr val="000050"/>
          </a:solidFill>
          <a:latin typeface="Poppins" panose="00000500000000000000" pitchFamily="2" charset="0"/>
          <a:cs typeface="Poppins" panose="00000500000000000000" pitchFamily="2" charset="0"/>
        </a:defRPr>
      </a:pPr>
      <a:endParaRPr lang="pt-B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478002065651707E-3"/>
          <c:y val="0.31409992166287659"/>
          <c:w val="0.9782622377444391"/>
          <c:h val="0.58554535140352559"/>
        </c:manualLayout>
      </c:layout>
      <c:lineChart>
        <c:grouping val="standard"/>
        <c:varyColors val="0"/>
        <c:ser>
          <c:idx val="0"/>
          <c:order val="0"/>
          <c:tx>
            <c:strRef>
              <c:f>Planilha1!$A$2</c:f>
              <c:strCache>
                <c:ptCount val="1"/>
                <c:pt idx="0">
                  <c:v>ROAE</c:v>
                </c:pt>
              </c:strCache>
            </c:strRef>
          </c:tx>
          <c:spPr>
            <a:ln w="28575" cap="rnd">
              <a:noFill/>
              <a:round/>
            </a:ln>
            <a:effectLst/>
          </c:spPr>
          <c:marker>
            <c:symbol val="circle"/>
            <c:size val="5"/>
            <c:spPr>
              <a:noFill/>
              <a:ln w="9525">
                <a:noFill/>
              </a:ln>
              <a:effectLst/>
            </c:spPr>
          </c:marker>
          <c:dLbls>
            <c:dLbl>
              <c:idx val="0"/>
              <c:layout>
                <c:manualLayout>
                  <c:x val="4.9861461042887134E-3"/>
                  <c:y val="-0.19318086748857266"/>
                </c:manualLayout>
              </c:layout>
              <c:tx>
                <c:rich>
                  <a:bodyPr/>
                  <a:lstStyle/>
                  <a:p>
                    <a:fld id="{3E5A5545-A9D9-44F8-B264-63716BC3C5B1}" type="VALUE">
                      <a:rPr lang="en-US" baseline="0">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0A5-4A59-9F35-45CCFF256938}"/>
                </c:ext>
              </c:extLst>
            </c:dLbl>
            <c:dLbl>
              <c:idx val="1"/>
              <c:layout>
                <c:manualLayout>
                  <c:x val="0"/>
                  <c:y val="-7.7272346995429106E-2"/>
                </c:manualLayout>
              </c:layout>
              <c:tx>
                <c:rich>
                  <a:bodyPr/>
                  <a:lstStyle/>
                  <a:p>
                    <a:fld id="{A4D8B42D-6606-4FF4-8390-BC522596A01C}"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0A5-4A59-9F35-45CCFF256938}"/>
                </c:ext>
              </c:extLst>
            </c:dLbl>
            <c:dLbl>
              <c:idx val="2"/>
              <c:layout>
                <c:manualLayout>
                  <c:x val="-3.3240974028591426E-3"/>
                  <c:y val="-0.21249895423742993"/>
                </c:manualLayout>
              </c:layout>
              <c:tx>
                <c:rich>
                  <a:bodyPr/>
                  <a:lstStyle/>
                  <a:p>
                    <a:fld id="{D1AAF962-3B66-404E-B299-73016A9F9D0E}"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0A5-4A59-9F35-45CCFF256938}"/>
                </c:ext>
              </c:extLst>
            </c:dLbl>
            <c:dLbl>
              <c:idx val="3"/>
              <c:layout>
                <c:manualLayout>
                  <c:x val="1.6620487014295713E-3"/>
                  <c:y val="-9.3563426450568189E-3"/>
                </c:manualLayout>
              </c:layout>
              <c:tx>
                <c:rich>
                  <a:bodyPr/>
                  <a:lstStyle/>
                  <a:p>
                    <a:fld id="{C5B3929C-7740-439B-B370-6C238863210D}"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0A5-4A59-9F35-45CCFF256938}"/>
                </c:ext>
              </c:extLst>
            </c:dLbl>
            <c:dLbl>
              <c:idx val="4"/>
              <c:layout>
                <c:manualLayout>
                  <c:x val="-3.3240974028591426E-3"/>
                  <c:y val="-5.7954260246571847E-2"/>
                </c:manualLayout>
              </c:layout>
              <c:tx>
                <c:rich>
                  <a:bodyPr/>
                  <a:lstStyle/>
                  <a:p>
                    <a:fld id="{380AE038-CDFE-4232-A6E8-A7E5B9112A4B}"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F0A5-4A59-9F35-45CCFF256938}"/>
                </c:ext>
              </c:extLst>
            </c:dLbl>
            <c:spPr>
              <a:solidFill>
                <a:srgbClr val="1CD8CA"/>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14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ellipse">
                    <a:avLst/>
                  </a:prstGeom>
                  <a:noFill/>
                  <a:ln>
                    <a:noFill/>
                  </a:ln>
                </c15:spPr>
                <c15:showLeaderLines val="0"/>
              </c:ext>
            </c:extLst>
          </c:dLbls>
          <c:cat>
            <c:numRef>
              <c:f>Planilha1!$D$1:$H$1</c:f>
              <c:numCache>
                <c:formatCode>General</c:formatCode>
                <c:ptCount val="5"/>
                <c:pt idx="0">
                  <c:v>2019</c:v>
                </c:pt>
                <c:pt idx="1">
                  <c:v>2020</c:v>
                </c:pt>
                <c:pt idx="2">
                  <c:v>2021</c:v>
                </c:pt>
                <c:pt idx="3">
                  <c:v>2022</c:v>
                </c:pt>
                <c:pt idx="4" formatCode="mmm\-yy">
                  <c:v>45170</c:v>
                </c:pt>
              </c:numCache>
            </c:numRef>
          </c:cat>
          <c:val>
            <c:numRef>
              <c:f>Planilha1!$D$2:$H$2</c:f>
              <c:numCache>
                <c:formatCode>0.0%</c:formatCode>
                <c:ptCount val="5"/>
                <c:pt idx="0">
                  <c:v>0.16900000000000001</c:v>
                </c:pt>
                <c:pt idx="1">
                  <c:v>0.10199999999999999</c:v>
                </c:pt>
                <c:pt idx="2">
                  <c:v>0.114</c:v>
                </c:pt>
                <c:pt idx="3">
                  <c:v>8.5000000000000006E-2</c:v>
                </c:pt>
                <c:pt idx="4">
                  <c:v>0.08</c:v>
                </c:pt>
              </c:numCache>
            </c:numRef>
          </c:val>
          <c:smooth val="0"/>
          <c:extLst>
            <c:ext xmlns:c16="http://schemas.microsoft.com/office/drawing/2014/chart" uri="{C3380CC4-5D6E-409C-BE32-E72D297353CC}">
              <c16:uniqueId val="{00000005-F0A5-4A59-9F35-45CCFF256938}"/>
            </c:ext>
          </c:extLst>
        </c:ser>
        <c:dLbls>
          <c:showLegendKey val="0"/>
          <c:showVal val="0"/>
          <c:showCatName val="0"/>
          <c:showSerName val="0"/>
          <c:showPercent val="0"/>
          <c:showBubbleSize val="0"/>
        </c:dLbls>
        <c:marker val="1"/>
        <c:smooth val="0"/>
        <c:axId val="744854776"/>
        <c:axId val="744856088"/>
      </c:lineChart>
      <c:catAx>
        <c:axId val="744854776"/>
        <c:scaling>
          <c:orientation val="minMax"/>
        </c:scaling>
        <c:delete val="1"/>
        <c:axPos val="b"/>
        <c:numFmt formatCode="General" sourceLinked="1"/>
        <c:majorTickMark val="out"/>
        <c:minorTickMark val="none"/>
        <c:tickLblPos val="nextTo"/>
        <c:crossAx val="744856088"/>
        <c:crosses val="autoZero"/>
        <c:auto val="1"/>
        <c:lblAlgn val="ctr"/>
        <c:lblOffset val="100"/>
        <c:noMultiLvlLbl val="0"/>
      </c:catAx>
      <c:valAx>
        <c:axId val="744856088"/>
        <c:scaling>
          <c:orientation val="minMax"/>
          <c:min val="5.000000000000001E-2"/>
        </c:scaling>
        <c:delete val="1"/>
        <c:axPos val="l"/>
        <c:numFmt formatCode="0.0%" sourceLinked="1"/>
        <c:majorTickMark val="out"/>
        <c:minorTickMark val="none"/>
        <c:tickLblPos val="nextTo"/>
        <c:crossAx val="744854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8383288109287678E-4"/>
          <c:y val="0.40972012458714413"/>
          <c:w val="0.9994161297557056"/>
          <c:h val="0.45136141790445289"/>
        </c:manualLayout>
      </c:layout>
      <c:lineChart>
        <c:grouping val="standard"/>
        <c:varyColors val="0"/>
        <c:ser>
          <c:idx val="0"/>
          <c:order val="0"/>
          <c:tx>
            <c:strRef>
              <c:f>Planilha1!$A$2</c:f>
              <c:strCache>
                <c:ptCount val="1"/>
                <c:pt idx="0">
                  <c:v>Div. Yield</c:v>
                </c:pt>
              </c:strCache>
            </c:strRef>
          </c:tx>
          <c:spPr>
            <a:ln w="38100" cap="rnd">
              <a:solidFill>
                <a:srgbClr val="000050"/>
              </a:solidFill>
              <a:round/>
            </a:ln>
            <a:effectLst/>
          </c:spPr>
          <c:marker>
            <c:symbol val="circle"/>
            <c:size val="10"/>
            <c:spPr>
              <a:solidFill>
                <a:schemeClr val="bg1"/>
              </a:solidFill>
              <a:ln w="38100">
                <a:solidFill>
                  <a:srgbClr val="000050"/>
                </a:solidFill>
              </a:ln>
              <a:effectLst/>
            </c:spPr>
          </c:marker>
          <c:dPt>
            <c:idx val="3"/>
            <c:marker>
              <c:symbol val="circle"/>
              <c:size val="10"/>
              <c:spPr>
                <a:solidFill>
                  <a:schemeClr val="bg1"/>
                </a:solidFill>
                <a:ln w="38100">
                  <a:solidFill>
                    <a:srgbClr val="000050"/>
                  </a:solidFill>
                </a:ln>
                <a:effectLst/>
              </c:spPr>
            </c:marker>
            <c:bubble3D val="0"/>
            <c:extLst>
              <c:ext xmlns:c16="http://schemas.microsoft.com/office/drawing/2014/chart" uri="{C3380CC4-5D6E-409C-BE32-E72D297353CC}">
                <c16:uniqueId val="{00000000-7805-47F7-8ED5-005F4088A470}"/>
              </c:ext>
            </c:extLst>
          </c:dPt>
          <c:dPt>
            <c:idx val="4"/>
            <c:marker>
              <c:symbol val="circle"/>
              <c:size val="10"/>
              <c:spPr>
                <a:solidFill>
                  <a:srgbClr val="0094FF"/>
                </a:solidFill>
                <a:ln w="38100">
                  <a:solidFill>
                    <a:srgbClr val="000050"/>
                  </a:solidFill>
                </a:ln>
                <a:effectLst/>
              </c:spPr>
            </c:marker>
            <c:bubble3D val="0"/>
            <c:extLst>
              <c:ext xmlns:c16="http://schemas.microsoft.com/office/drawing/2014/chart" uri="{C3380CC4-5D6E-409C-BE32-E72D297353CC}">
                <c16:uniqueId val="{00000001-7805-47F7-8ED5-005F4088A470}"/>
              </c:ext>
            </c:extLst>
          </c:dPt>
          <c:dLbls>
            <c:dLbl>
              <c:idx val="0"/>
              <c:layout>
                <c:manualLayout>
                  <c:x val="-2.8577389273867503E-2"/>
                  <c:y val="-0.2293958602626989"/>
                </c:manualLayout>
              </c:layout>
              <c:tx>
                <c:rich>
                  <a:bodyPr/>
                  <a:lstStyle/>
                  <a:p>
                    <a:fld id="{FC3D2BA0-EC31-42FB-B219-8CA529A3691D}"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805-47F7-8ED5-005F4088A470}"/>
                </c:ext>
              </c:extLst>
            </c:dLbl>
            <c:dLbl>
              <c:idx val="1"/>
              <c:layout>
                <c:manualLayout>
                  <c:x val="-3.9274219169092857E-2"/>
                  <c:y val="-0.2342496221546097"/>
                </c:manualLayout>
              </c:layout>
              <c:tx>
                <c:rich>
                  <a:bodyPr/>
                  <a:lstStyle/>
                  <a:p>
                    <a:fld id="{D75C9533-63A5-446F-9437-0579CA069D26}"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805-47F7-8ED5-005F4088A470}"/>
                </c:ext>
              </c:extLst>
            </c:dLbl>
            <c:dLbl>
              <c:idx val="2"/>
              <c:layout>
                <c:manualLayout>
                  <c:x val="-3.9566916831157199E-2"/>
                  <c:y val="-0.2267438981514952"/>
                </c:manualLayout>
              </c:layout>
              <c:tx>
                <c:rich>
                  <a:bodyPr/>
                  <a:lstStyle/>
                  <a:p>
                    <a:fld id="{3C6AE8E1-955C-44B2-91C8-FECD413450C1}"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805-47F7-8ED5-005F4088A470}"/>
                </c:ext>
              </c:extLst>
            </c:dLbl>
            <c:dLbl>
              <c:idx val="3"/>
              <c:layout>
                <c:manualLayout>
                  <c:x val="-3.7620633622732505E-2"/>
                  <c:y val="-0.23038965669210237"/>
                </c:manualLayout>
              </c:layout>
              <c:tx>
                <c:rich>
                  <a:bodyPr/>
                  <a:lstStyle/>
                  <a:p>
                    <a:fld id="{EA406187-77F0-4E23-8813-38E3123F1D48}" type="VALUE">
                      <a:rPr lang="en-US" sz="1400">
                        <a:solidFill>
                          <a:srgbClr val="000050"/>
                        </a:solidFill>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805-47F7-8ED5-005F4088A470}"/>
                </c:ext>
              </c:extLst>
            </c:dLbl>
            <c:dLbl>
              <c:idx val="4"/>
              <c:tx>
                <c:rich>
                  <a:bodyPr rot="0" spcFirstLastPara="1" vertOverflow="ellipsis" vert="horz" wrap="square" lIns="38100" tIns="19050" rIns="38100" bIns="19050" anchor="ctr" anchorCtr="1">
                    <a:spAutoFit/>
                  </a:bodyPr>
                  <a:lstStyle/>
                  <a:p>
                    <a:pPr>
                      <a:defRPr sz="1400" b="0" i="0" u="none" strike="noStrike" kern="1200" baseline="0">
                        <a:solidFill>
                          <a:srgbClr val="0094FF"/>
                        </a:solidFill>
                        <a:latin typeface="Poppins" panose="020B0604020202020204" charset="0"/>
                        <a:ea typeface="+mn-ea"/>
                        <a:cs typeface="Poppins" panose="020B0604020202020204" charset="0"/>
                      </a:defRPr>
                    </a:pPr>
                    <a:fld id="{BD8B305F-DFE5-4A53-A326-300CBAAC7EBF}" type="VALUE">
                      <a:rPr lang="en-US">
                        <a:solidFill>
                          <a:srgbClr val="0094FF"/>
                        </a:solidFill>
                        <a:latin typeface="Poppins" panose="020B0604020202020204" charset="0"/>
                        <a:cs typeface="Poppins" panose="020B0604020202020204" charset="0"/>
                      </a:rPr>
                      <a:pPr>
                        <a:defRPr sz="1400">
                          <a:solidFill>
                            <a:srgbClr val="0094FF"/>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94FF"/>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805-47F7-8ED5-005F4088A470}"/>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0050"/>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Planilha1!$D$1:$H$1</c:f>
              <c:numCache>
                <c:formatCode>General</c:formatCode>
                <c:ptCount val="5"/>
                <c:pt idx="0">
                  <c:v>2019</c:v>
                </c:pt>
                <c:pt idx="1">
                  <c:v>2020</c:v>
                </c:pt>
                <c:pt idx="2">
                  <c:v>2021</c:v>
                </c:pt>
                <c:pt idx="3">
                  <c:v>2022</c:v>
                </c:pt>
                <c:pt idx="4" formatCode="mmm\-yy">
                  <c:v>45170</c:v>
                </c:pt>
              </c:numCache>
            </c:numRef>
          </c:cat>
          <c:val>
            <c:numRef>
              <c:f>Planilha1!$D$2:$H$2</c:f>
              <c:numCache>
                <c:formatCode>0.0%</c:formatCode>
                <c:ptCount val="5"/>
                <c:pt idx="0">
                  <c:v>6.0508083140877605E-2</c:v>
                </c:pt>
                <c:pt idx="1">
                  <c:v>3.657694962042788E-2</c:v>
                </c:pt>
                <c:pt idx="2">
                  <c:v>9.6373056994818657E-2</c:v>
                </c:pt>
                <c:pt idx="3">
                  <c:v>9.0999999999999998E-2</c:v>
                </c:pt>
                <c:pt idx="4">
                  <c:v>7.5999999999999998E-2</c:v>
                </c:pt>
              </c:numCache>
            </c:numRef>
          </c:val>
          <c:smooth val="0"/>
          <c:extLst>
            <c:ext xmlns:c16="http://schemas.microsoft.com/office/drawing/2014/chart" uri="{C3380CC4-5D6E-409C-BE32-E72D297353CC}">
              <c16:uniqueId val="{00000005-7805-47F7-8ED5-005F4088A470}"/>
            </c:ext>
          </c:extLst>
        </c:ser>
        <c:dLbls>
          <c:showLegendKey val="0"/>
          <c:showVal val="0"/>
          <c:showCatName val="0"/>
          <c:showSerName val="0"/>
          <c:showPercent val="0"/>
          <c:showBubbleSize val="0"/>
        </c:dLbls>
        <c:marker val="1"/>
        <c:smooth val="0"/>
        <c:axId val="744854776"/>
        <c:axId val="744856088"/>
      </c:lineChart>
      <c:catAx>
        <c:axId val="744854776"/>
        <c:scaling>
          <c:orientation val="minMax"/>
        </c:scaling>
        <c:delete val="1"/>
        <c:axPos val="b"/>
        <c:numFmt formatCode="General" sourceLinked="1"/>
        <c:majorTickMark val="out"/>
        <c:minorTickMark val="none"/>
        <c:tickLblPos val="nextTo"/>
        <c:crossAx val="744856088"/>
        <c:crosses val="autoZero"/>
        <c:auto val="1"/>
        <c:lblAlgn val="ctr"/>
        <c:lblOffset val="100"/>
        <c:noMultiLvlLbl val="0"/>
      </c:catAx>
      <c:valAx>
        <c:axId val="744856088"/>
        <c:scaling>
          <c:orientation val="minMax"/>
          <c:max val="0.1"/>
          <c:min val="1.0000000000000002E-2"/>
        </c:scaling>
        <c:delete val="1"/>
        <c:axPos val="l"/>
        <c:numFmt formatCode="0.0%" sourceLinked="1"/>
        <c:majorTickMark val="out"/>
        <c:minorTickMark val="none"/>
        <c:tickLblPos val="nextTo"/>
        <c:crossAx val="744854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27546356139330885"/>
          <c:w val="1"/>
          <c:h val="0.55687086887068826"/>
        </c:manualLayout>
      </c:layout>
      <c:lineChart>
        <c:grouping val="standard"/>
        <c:varyColors val="0"/>
        <c:ser>
          <c:idx val="0"/>
          <c:order val="0"/>
          <c:tx>
            <c:strRef>
              <c:f>Planilha1!$A$2</c:f>
              <c:strCache>
                <c:ptCount val="1"/>
                <c:pt idx="0">
                  <c:v>Div. Shares</c:v>
                </c:pt>
              </c:strCache>
            </c:strRef>
          </c:tx>
          <c:spPr>
            <a:ln w="38100" cap="rnd">
              <a:solidFill>
                <a:srgbClr val="203864"/>
              </a:solidFill>
              <a:round/>
            </a:ln>
            <a:effectLst/>
          </c:spPr>
          <c:marker>
            <c:symbol val="circle"/>
            <c:size val="10"/>
            <c:spPr>
              <a:solidFill>
                <a:schemeClr val="bg1"/>
              </a:solidFill>
              <a:ln w="38100">
                <a:solidFill>
                  <a:srgbClr val="203864"/>
                </a:solidFill>
              </a:ln>
              <a:effectLst/>
            </c:spPr>
          </c:marker>
          <c:dPt>
            <c:idx val="3"/>
            <c:marker>
              <c:symbol val="circle"/>
              <c:size val="10"/>
              <c:spPr>
                <a:solidFill>
                  <a:schemeClr val="bg1"/>
                </a:solidFill>
                <a:ln w="38100">
                  <a:solidFill>
                    <a:srgbClr val="203864"/>
                  </a:solidFill>
                </a:ln>
                <a:effectLst/>
              </c:spPr>
            </c:marker>
            <c:bubble3D val="0"/>
            <c:extLst>
              <c:ext xmlns:c16="http://schemas.microsoft.com/office/drawing/2014/chart" uri="{C3380CC4-5D6E-409C-BE32-E72D297353CC}">
                <c16:uniqueId val="{00000000-DE26-4D92-90D5-E2B81932E7AF}"/>
              </c:ext>
            </c:extLst>
          </c:dPt>
          <c:dPt>
            <c:idx val="4"/>
            <c:marker>
              <c:symbol val="circle"/>
              <c:size val="10"/>
              <c:spPr>
                <a:solidFill>
                  <a:srgbClr val="0094FF"/>
                </a:solidFill>
                <a:ln w="38100">
                  <a:solidFill>
                    <a:srgbClr val="203864"/>
                  </a:solidFill>
                </a:ln>
                <a:effectLst/>
              </c:spPr>
            </c:marker>
            <c:bubble3D val="0"/>
            <c:extLst>
              <c:ext xmlns:c16="http://schemas.microsoft.com/office/drawing/2014/chart" uri="{C3380CC4-5D6E-409C-BE32-E72D297353CC}">
                <c16:uniqueId val="{00000001-DE26-4D92-90D5-E2B81932E7AF}"/>
              </c:ext>
            </c:extLst>
          </c:dPt>
          <c:dLbls>
            <c:dLbl>
              <c:idx val="0"/>
              <c:layout>
                <c:manualLayout>
                  <c:x val="-3.2052425082531477E-2"/>
                  <c:y val="-0.24373310152911759"/>
                </c:manualLayout>
              </c:layout>
              <c:tx>
                <c:rich>
                  <a:bodyPr/>
                  <a:lstStyle/>
                  <a:p>
                    <a:fld id="{28A4A440-51EE-403D-AE86-2C681D1D8DD9}"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DE26-4D92-90D5-E2B81932E7AF}"/>
                </c:ext>
              </c:extLst>
            </c:dLbl>
            <c:dLbl>
              <c:idx val="1"/>
              <c:layout>
                <c:manualLayout>
                  <c:x val="2.1666129913552592E-3"/>
                  <c:y val="-0.17462878620444658"/>
                </c:manualLayout>
              </c:layout>
              <c:tx>
                <c:rich>
                  <a:bodyPr/>
                  <a:lstStyle/>
                  <a:p>
                    <a:fld id="{F9F3A8C8-DEE2-4255-BF9F-3D1B3A989743}"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E26-4D92-90D5-E2B81932E7AF}"/>
                </c:ext>
              </c:extLst>
            </c:dLbl>
            <c:dLbl>
              <c:idx val="2"/>
              <c:layout>
                <c:manualLayout>
                  <c:x val="-3.0658841383290933E-2"/>
                  <c:y val="-0.21505861899628023"/>
                </c:manualLayout>
              </c:layout>
              <c:tx>
                <c:rich>
                  <a:bodyPr/>
                  <a:lstStyle/>
                  <a:p>
                    <a:fld id="{2D560618-547C-4234-8D81-437F1F41FFDD}"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DE26-4D92-90D5-E2B81932E7AF}"/>
                </c:ext>
              </c:extLst>
            </c:dLbl>
            <c:dLbl>
              <c:idx val="3"/>
              <c:layout>
                <c:manualLayout>
                  <c:x val="-2.9265257684050434E-2"/>
                  <c:y val="-0.2293958602626989"/>
                </c:manualLayout>
              </c:layout>
              <c:tx>
                <c:rich>
                  <a:bodyPr/>
                  <a:lstStyle/>
                  <a:p>
                    <a:fld id="{77422124-F421-4ED3-AF77-6A385EE975CA}" type="VALUE">
                      <a:rPr lang="en-US">
                        <a:solidFill>
                          <a:srgbClr val="000050"/>
                        </a:solidFill>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E26-4D92-90D5-E2B81932E7AF}"/>
                </c:ext>
              </c:extLst>
            </c:dLbl>
            <c:dLbl>
              <c:idx val="4"/>
              <c:tx>
                <c:rich>
                  <a:bodyPr rot="0" spcFirstLastPara="1" vertOverflow="ellipsis" vert="horz" wrap="square" lIns="38100" tIns="19050" rIns="38100" bIns="19050" anchor="ctr" anchorCtr="1">
                    <a:spAutoFit/>
                  </a:bodyPr>
                  <a:lstStyle/>
                  <a:p>
                    <a:pPr>
                      <a:defRPr sz="1400" b="0" i="0" u="none" strike="noStrike" kern="1200" baseline="0">
                        <a:solidFill>
                          <a:srgbClr val="0094FF"/>
                        </a:solidFill>
                        <a:latin typeface="Poppins" panose="020B0604020202020204" charset="0"/>
                        <a:ea typeface="+mn-ea"/>
                        <a:cs typeface="Poppins" panose="020B0604020202020204" charset="0"/>
                      </a:defRPr>
                    </a:pPr>
                    <a:fld id="{1A644566-FDE7-4CAA-85A7-6DB8E0AA9EFE}" type="VALUE">
                      <a:rPr lang="en-US">
                        <a:solidFill>
                          <a:srgbClr val="0094FF"/>
                        </a:solidFill>
                        <a:latin typeface="Poppins" panose="020B0604020202020204" charset="0"/>
                        <a:cs typeface="Poppins" panose="020B0604020202020204" charset="0"/>
                      </a:rPr>
                      <a:pPr>
                        <a:defRPr sz="1400">
                          <a:solidFill>
                            <a:srgbClr val="0094FF"/>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94FF"/>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E26-4D92-90D5-E2B81932E7AF}"/>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0050"/>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Planilha1!$D$1:$H$1</c:f>
              <c:numCache>
                <c:formatCode>General</c:formatCode>
                <c:ptCount val="5"/>
                <c:pt idx="0">
                  <c:v>2019</c:v>
                </c:pt>
                <c:pt idx="1">
                  <c:v>2020</c:v>
                </c:pt>
                <c:pt idx="2">
                  <c:v>2021</c:v>
                </c:pt>
                <c:pt idx="3">
                  <c:v>2022</c:v>
                </c:pt>
                <c:pt idx="4" formatCode="mmm\-yy">
                  <c:v>45170</c:v>
                </c:pt>
              </c:numCache>
            </c:numRef>
          </c:cat>
          <c:val>
            <c:numRef>
              <c:f>Planilha1!$D$2:$H$2</c:f>
              <c:numCache>
                <c:formatCode>General</c:formatCode>
                <c:ptCount val="5"/>
                <c:pt idx="0">
                  <c:v>1.31</c:v>
                </c:pt>
                <c:pt idx="1">
                  <c:v>0.53</c:v>
                </c:pt>
                <c:pt idx="2">
                  <c:v>0.93</c:v>
                </c:pt>
                <c:pt idx="3">
                  <c:v>0.88</c:v>
                </c:pt>
                <c:pt idx="4">
                  <c:v>0.94</c:v>
                </c:pt>
              </c:numCache>
            </c:numRef>
          </c:val>
          <c:smooth val="0"/>
          <c:extLst>
            <c:ext xmlns:c16="http://schemas.microsoft.com/office/drawing/2014/chart" uri="{C3380CC4-5D6E-409C-BE32-E72D297353CC}">
              <c16:uniqueId val="{00000005-DE26-4D92-90D5-E2B81932E7AF}"/>
            </c:ext>
          </c:extLst>
        </c:ser>
        <c:dLbls>
          <c:showLegendKey val="0"/>
          <c:showVal val="0"/>
          <c:showCatName val="0"/>
          <c:showSerName val="0"/>
          <c:showPercent val="0"/>
          <c:showBubbleSize val="0"/>
        </c:dLbls>
        <c:marker val="1"/>
        <c:smooth val="0"/>
        <c:axId val="744854776"/>
        <c:axId val="744856088"/>
      </c:lineChart>
      <c:catAx>
        <c:axId val="744854776"/>
        <c:scaling>
          <c:orientation val="minMax"/>
        </c:scaling>
        <c:delete val="1"/>
        <c:axPos val="b"/>
        <c:numFmt formatCode="General" sourceLinked="1"/>
        <c:majorTickMark val="out"/>
        <c:minorTickMark val="none"/>
        <c:tickLblPos val="nextTo"/>
        <c:crossAx val="744856088"/>
        <c:crosses val="autoZero"/>
        <c:auto val="1"/>
        <c:lblAlgn val="ctr"/>
        <c:lblOffset val="100"/>
        <c:noMultiLvlLbl val="0"/>
      </c:catAx>
      <c:valAx>
        <c:axId val="744856088"/>
        <c:scaling>
          <c:orientation val="minMax"/>
          <c:min val="0.30000000000000004"/>
        </c:scaling>
        <c:delete val="1"/>
        <c:axPos val="l"/>
        <c:numFmt formatCode="General" sourceLinked="1"/>
        <c:majorTickMark val="out"/>
        <c:minorTickMark val="none"/>
        <c:tickLblPos val="nextTo"/>
        <c:crossAx val="744854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233409610983997E-2"/>
          <c:y val="0.16003480202915671"/>
          <c:w val="0.915775372626631"/>
          <c:h val="0.53837650080312294"/>
        </c:manualLayout>
      </c:layout>
      <c:barChart>
        <c:barDir val="col"/>
        <c:grouping val="stacked"/>
        <c:varyColors val="0"/>
        <c:ser>
          <c:idx val="0"/>
          <c:order val="0"/>
          <c:tx>
            <c:strRef>
              <c:f>Graf!$B$1</c:f>
              <c:strCache>
                <c:ptCount val="1"/>
                <c:pt idx="0">
                  <c:v>Credit</c:v>
                </c:pt>
              </c:strCache>
            </c:strRef>
          </c:tx>
          <c:spPr>
            <a:solidFill>
              <a:srgbClr val="000050"/>
            </a:solidFill>
            <a:ln w="19050">
              <a:noFill/>
            </a:ln>
            <a:effectLst/>
          </c:spPr>
          <c:invertIfNegative val="0"/>
          <c:dPt>
            <c:idx val="0"/>
            <c:invertIfNegative val="0"/>
            <c:bubble3D val="0"/>
            <c:spPr>
              <a:solidFill>
                <a:srgbClr val="000050"/>
              </a:solidFill>
              <a:ln w="19050">
                <a:noFill/>
              </a:ln>
              <a:effectLst/>
            </c:spPr>
            <c:extLst>
              <c:ext xmlns:c16="http://schemas.microsoft.com/office/drawing/2014/chart" uri="{C3380CC4-5D6E-409C-BE32-E72D297353CC}">
                <c16:uniqueId val="{00000001-2298-4EEF-9AF0-D12A4B09DEBE}"/>
              </c:ext>
            </c:extLst>
          </c:dPt>
          <c:dPt>
            <c:idx val="1"/>
            <c:invertIfNegative val="0"/>
            <c:bubble3D val="0"/>
            <c:spPr>
              <a:solidFill>
                <a:srgbClr val="000050"/>
              </a:solidFill>
              <a:ln w="19050">
                <a:noFill/>
              </a:ln>
              <a:effectLst/>
            </c:spPr>
            <c:extLst>
              <c:ext xmlns:c16="http://schemas.microsoft.com/office/drawing/2014/chart" uri="{C3380CC4-5D6E-409C-BE32-E72D297353CC}">
                <c16:uniqueId val="{00000003-2298-4EEF-9AF0-D12A4B09DEBE}"/>
              </c:ext>
            </c:extLst>
          </c:dPt>
          <c:dPt>
            <c:idx val="2"/>
            <c:invertIfNegative val="0"/>
            <c:bubble3D val="0"/>
            <c:spPr>
              <a:solidFill>
                <a:srgbClr val="000050"/>
              </a:solidFill>
              <a:ln w="19050">
                <a:noFill/>
              </a:ln>
              <a:effectLst/>
            </c:spPr>
            <c:extLst>
              <c:ext xmlns:c16="http://schemas.microsoft.com/office/drawing/2014/chart" uri="{C3380CC4-5D6E-409C-BE32-E72D297353CC}">
                <c16:uniqueId val="{00000005-2298-4EEF-9AF0-D12A4B09DEBE}"/>
              </c:ext>
            </c:extLst>
          </c:dPt>
          <c:dPt>
            <c:idx val="3"/>
            <c:invertIfNegative val="0"/>
            <c:bubble3D val="0"/>
            <c:spPr>
              <a:solidFill>
                <a:srgbClr val="000050"/>
              </a:solidFill>
              <a:ln w="19050">
                <a:noFill/>
              </a:ln>
              <a:effectLst/>
            </c:spPr>
            <c:extLst>
              <c:ext xmlns:c16="http://schemas.microsoft.com/office/drawing/2014/chart" uri="{C3380CC4-5D6E-409C-BE32-E72D297353CC}">
                <c16:uniqueId val="{00000007-2298-4EEF-9AF0-D12A4B09DEBE}"/>
              </c:ext>
            </c:extLst>
          </c:dPt>
          <c:dLbls>
            <c:numFmt formatCode="#,##0.0" sourceLinked="0"/>
            <c:spPr>
              <a:noFill/>
              <a:ln>
                <a:noFill/>
              </a:ln>
              <a:effectLst/>
            </c:spPr>
            <c:txPr>
              <a:bodyPr rot="0" spcFirstLastPara="1" vertOverflow="ellipsis" vert="horz" wrap="square" anchor="ctr" anchorCtr="1"/>
              <a:lstStyle/>
              <a:p>
                <a:pPr>
                  <a:defRPr sz="1400" b="1" i="0" u="none" strike="noStrike" kern="1200" baseline="0">
                    <a:solidFill>
                      <a:schemeClr val="bg1"/>
                    </a:solidFill>
                    <a:latin typeface="Poppins" panose="00000500000000000000" pitchFamily="2" charset="0"/>
                    <a:ea typeface="+mn-ea"/>
                    <a:cs typeface="Poppins" panose="00000500000000000000" pitchFamily="2" charset="0"/>
                  </a:defRPr>
                </a:pPr>
                <a:endParaRPr lang="pt-B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Graf!$A$3:$A$7</c:f>
              <c:strCache>
                <c:ptCount val="5"/>
                <c:pt idx="0">
                  <c:v>3Q22</c:v>
                </c:pt>
                <c:pt idx="1">
                  <c:v>4Q22</c:v>
                </c:pt>
                <c:pt idx="2">
                  <c:v>1Q23</c:v>
                </c:pt>
                <c:pt idx="3">
                  <c:v>2Q23</c:v>
                </c:pt>
                <c:pt idx="4">
                  <c:v>3Q23</c:v>
                </c:pt>
              </c:strCache>
            </c:strRef>
          </c:cat>
          <c:val>
            <c:numRef>
              <c:f>Graf!$B$3:$B$7</c:f>
              <c:numCache>
                <c:formatCode>_-* #,##0.0_-;\-* #,##0.0_-;_-* "-"??_-;_-@_-</c:formatCode>
                <c:ptCount val="5"/>
                <c:pt idx="0">
                  <c:v>781.9</c:v>
                </c:pt>
                <c:pt idx="1">
                  <c:v>892.3</c:v>
                </c:pt>
                <c:pt idx="2">
                  <c:v>925.5</c:v>
                </c:pt>
                <c:pt idx="3">
                  <c:v>1021</c:v>
                </c:pt>
                <c:pt idx="4">
                  <c:v>998</c:v>
                </c:pt>
              </c:numCache>
            </c:numRef>
          </c:val>
          <c:extLst>
            <c:ext xmlns:c16="http://schemas.microsoft.com/office/drawing/2014/chart" uri="{C3380CC4-5D6E-409C-BE32-E72D297353CC}">
              <c16:uniqueId val="{00000008-2298-4EEF-9AF0-D12A4B09DEBE}"/>
            </c:ext>
          </c:extLst>
        </c:ser>
        <c:ser>
          <c:idx val="1"/>
          <c:order val="1"/>
          <c:tx>
            <c:strRef>
              <c:f>Graf!$C$1</c:f>
              <c:strCache>
                <c:ptCount val="1"/>
                <c:pt idx="0">
                  <c:v>Treasury</c:v>
                </c:pt>
              </c:strCache>
            </c:strRef>
          </c:tx>
          <c:spPr>
            <a:solidFill>
              <a:srgbClr val="0094FF"/>
            </a:solidFill>
            <a:ln w="19050">
              <a:noFill/>
            </a:ln>
            <a:effectLst/>
          </c:spPr>
          <c:invertIfNegative val="0"/>
          <c:dPt>
            <c:idx val="0"/>
            <c:invertIfNegative val="0"/>
            <c:bubble3D val="0"/>
            <c:spPr>
              <a:solidFill>
                <a:srgbClr val="0094FF"/>
              </a:solidFill>
              <a:ln w="19050">
                <a:noFill/>
              </a:ln>
              <a:effectLst/>
            </c:spPr>
            <c:extLst>
              <c:ext xmlns:c16="http://schemas.microsoft.com/office/drawing/2014/chart" uri="{C3380CC4-5D6E-409C-BE32-E72D297353CC}">
                <c16:uniqueId val="{0000000A-2298-4EEF-9AF0-D12A4B09DEBE}"/>
              </c:ext>
            </c:extLst>
          </c:dPt>
          <c:dPt>
            <c:idx val="1"/>
            <c:invertIfNegative val="0"/>
            <c:bubble3D val="0"/>
            <c:spPr>
              <a:solidFill>
                <a:srgbClr val="0094FF"/>
              </a:solidFill>
              <a:ln w="19050">
                <a:noFill/>
              </a:ln>
              <a:effectLst/>
            </c:spPr>
            <c:extLst>
              <c:ext xmlns:c16="http://schemas.microsoft.com/office/drawing/2014/chart" uri="{C3380CC4-5D6E-409C-BE32-E72D297353CC}">
                <c16:uniqueId val="{0000000C-2298-4EEF-9AF0-D12A4B09DEBE}"/>
              </c:ext>
            </c:extLst>
          </c:dPt>
          <c:dPt>
            <c:idx val="2"/>
            <c:invertIfNegative val="0"/>
            <c:bubble3D val="0"/>
            <c:spPr>
              <a:solidFill>
                <a:srgbClr val="0094FF"/>
              </a:solidFill>
              <a:ln w="19050">
                <a:noFill/>
              </a:ln>
              <a:effectLst/>
            </c:spPr>
            <c:extLst>
              <c:ext xmlns:c16="http://schemas.microsoft.com/office/drawing/2014/chart" uri="{C3380CC4-5D6E-409C-BE32-E72D297353CC}">
                <c16:uniqueId val="{0000000E-2298-4EEF-9AF0-D12A4B09DEBE}"/>
              </c:ext>
            </c:extLst>
          </c:dPt>
          <c:dPt>
            <c:idx val="3"/>
            <c:invertIfNegative val="0"/>
            <c:bubble3D val="0"/>
            <c:spPr>
              <a:solidFill>
                <a:srgbClr val="0094FF"/>
              </a:solidFill>
              <a:ln w="19050">
                <a:noFill/>
              </a:ln>
              <a:effectLst/>
            </c:spPr>
            <c:extLst>
              <c:ext xmlns:c16="http://schemas.microsoft.com/office/drawing/2014/chart" uri="{C3380CC4-5D6E-409C-BE32-E72D297353CC}">
                <c16:uniqueId val="{00000010-2298-4EEF-9AF0-D12A4B09DEBE}"/>
              </c:ext>
            </c:extLst>
          </c:dPt>
          <c:dLbls>
            <c:dLbl>
              <c:idx val="0"/>
              <c:layout>
                <c:manualLayout>
                  <c:x val="4.8511360157314316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298-4EEF-9AF0-D12A4B09DEBE}"/>
                </c:ext>
              </c:extLst>
            </c:dLbl>
            <c:spPr>
              <a:noFill/>
              <a:ln>
                <a:noFill/>
              </a:ln>
              <a:effectLst/>
            </c:spPr>
            <c:txPr>
              <a:bodyPr rot="0" spcFirstLastPara="1" vertOverflow="ellipsis" vert="horz" wrap="square" anchor="ctr" anchorCtr="1"/>
              <a:lstStyle/>
              <a:p>
                <a:pPr>
                  <a:defRPr sz="1200" b="1" i="0" u="none" strike="noStrike" kern="1200" baseline="0">
                    <a:solidFill>
                      <a:schemeClr val="bg1"/>
                    </a:solidFill>
                    <a:latin typeface="Poppins" panose="00000500000000000000" pitchFamily="2" charset="0"/>
                    <a:ea typeface="+mn-ea"/>
                    <a:cs typeface="Poppins" panose="00000500000000000000" pitchFamily="2" charset="0"/>
                  </a:defRPr>
                </a:pPr>
                <a:endParaRPr lang="pt-B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Graf!$A$3:$A$7</c:f>
              <c:strCache>
                <c:ptCount val="5"/>
                <c:pt idx="0">
                  <c:v>3Q22</c:v>
                </c:pt>
                <c:pt idx="1">
                  <c:v>4Q22</c:v>
                </c:pt>
                <c:pt idx="2">
                  <c:v>1Q23</c:v>
                </c:pt>
                <c:pt idx="3">
                  <c:v>2Q23</c:v>
                </c:pt>
                <c:pt idx="4">
                  <c:v>3Q23</c:v>
                </c:pt>
              </c:strCache>
            </c:strRef>
          </c:cat>
          <c:val>
            <c:numRef>
              <c:f>Graf!$C$3:$C$7</c:f>
              <c:numCache>
                <c:formatCode>_-* #,##0.0_-;\-* #,##0.0_-;_-* "-"??_-;_-@_-</c:formatCode>
                <c:ptCount val="5"/>
                <c:pt idx="0">
                  <c:v>290.60000000000002</c:v>
                </c:pt>
                <c:pt idx="1">
                  <c:v>275.10000000000002</c:v>
                </c:pt>
                <c:pt idx="2">
                  <c:v>256.7</c:v>
                </c:pt>
                <c:pt idx="3">
                  <c:v>245</c:v>
                </c:pt>
                <c:pt idx="4">
                  <c:v>279.10000000000002</c:v>
                </c:pt>
              </c:numCache>
            </c:numRef>
          </c:val>
          <c:extLst>
            <c:ext xmlns:c16="http://schemas.microsoft.com/office/drawing/2014/chart" uri="{C3380CC4-5D6E-409C-BE32-E72D297353CC}">
              <c16:uniqueId val="{00000011-2298-4EEF-9AF0-D12A4B09DEBE}"/>
            </c:ext>
          </c:extLst>
        </c:ser>
        <c:ser>
          <c:idx val="2"/>
          <c:order val="2"/>
          <c:tx>
            <c:strRef>
              <c:f>Graf!$D$1</c:f>
              <c:strCache>
                <c:ptCount val="1"/>
                <c:pt idx="0">
                  <c:v>Recovery of written-off credit</c:v>
                </c:pt>
              </c:strCache>
            </c:strRef>
          </c:tx>
          <c:spPr>
            <a:solidFill>
              <a:srgbClr val="9470FB"/>
            </a:solidFill>
            <a:ln w="19050">
              <a:noFill/>
            </a:ln>
            <a:effectLst/>
          </c:spPr>
          <c:invertIfNegative val="0"/>
          <c:dPt>
            <c:idx val="0"/>
            <c:invertIfNegative val="0"/>
            <c:bubble3D val="0"/>
            <c:spPr>
              <a:solidFill>
                <a:srgbClr val="9470FB"/>
              </a:solidFill>
              <a:ln w="19050">
                <a:noFill/>
              </a:ln>
              <a:effectLst/>
            </c:spPr>
            <c:extLst>
              <c:ext xmlns:c16="http://schemas.microsoft.com/office/drawing/2014/chart" uri="{C3380CC4-5D6E-409C-BE32-E72D297353CC}">
                <c16:uniqueId val="{00000013-2298-4EEF-9AF0-D12A4B09DEBE}"/>
              </c:ext>
            </c:extLst>
          </c:dPt>
          <c:dPt>
            <c:idx val="1"/>
            <c:invertIfNegative val="0"/>
            <c:bubble3D val="0"/>
            <c:spPr>
              <a:solidFill>
                <a:srgbClr val="9470FB"/>
              </a:solidFill>
              <a:ln w="19050">
                <a:noFill/>
              </a:ln>
              <a:effectLst/>
            </c:spPr>
            <c:extLst>
              <c:ext xmlns:c16="http://schemas.microsoft.com/office/drawing/2014/chart" uri="{C3380CC4-5D6E-409C-BE32-E72D297353CC}">
                <c16:uniqueId val="{00000015-2298-4EEF-9AF0-D12A4B09DEBE}"/>
              </c:ext>
            </c:extLst>
          </c:dPt>
          <c:dPt>
            <c:idx val="2"/>
            <c:invertIfNegative val="0"/>
            <c:bubble3D val="0"/>
            <c:spPr>
              <a:solidFill>
                <a:srgbClr val="9470FB"/>
              </a:solidFill>
              <a:ln w="19050">
                <a:noFill/>
              </a:ln>
              <a:effectLst/>
            </c:spPr>
            <c:extLst>
              <c:ext xmlns:c16="http://schemas.microsoft.com/office/drawing/2014/chart" uri="{C3380CC4-5D6E-409C-BE32-E72D297353CC}">
                <c16:uniqueId val="{00000017-2298-4EEF-9AF0-D12A4B09DEBE}"/>
              </c:ext>
            </c:extLst>
          </c:dPt>
          <c:dPt>
            <c:idx val="3"/>
            <c:invertIfNegative val="0"/>
            <c:bubble3D val="0"/>
            <c:spPr>
              <a:solidFill>
                <a:srgbClr val="9470FB"/>
              </a:solidFill>
              <a:ln w="19050">
                <a:noFill/>
              </a:ln>
              <a:effectLst/>
            </c:spPr>
            <c:extLst>
              <c:ext xmlns:c16="http://schemas.microsoft.com/office/drawing/2014/chart" uri="{C3380CC4-5D6E-409C-BE32-E72D297353CC}">
                <c16:uniqueId val="{00000019-2298-4EEF-9AF0-D12A4B09DEBE}"/>
              </c:ext>
            </c:extLst>
          </c:dPt>
          <c:dLbls>
            <c:spPr>
              <a:noFill/>
              <a:ln>
                <a:noFill/>
              </a:ln>
              <a:effectLst/>
            </c:spPr>
            <c:txPr>
              <a:bodyPr rot="0" spcFirstLastPara="1" vertOverflow="ellipsis" vert="horz" wrap="square" anchor="ctr" anchorCtr="1"/>
              <a:lstStyle/>
              <a:p>
                <a:pPr>
                  <a:defRPr sz="1050" b="1" i="0" u="none" strike="noStrike" kern="1200" baseline="0">
                    <a:solidFill>
                      <a:schemeClr val="bg1"/>
                    </a:solidFill>
                    <a:latin typeface="Poppins" panose="00000500000000000000" pitchFamily="2" charset="0"/>
                    <a:ea typeface="+mn-ea"/>
                    <a:cs typeface="Poppins" panose="00000500000000000000" pitchFamily="2" charset="0"/>
                  </a:defRPr>
                </a:pPr>
                <a:endParaRPr lang="pt-B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Graf!$A$3:$A$7</c:f>
              <c:strCache>
                <c:ptCount val="5"/>
                <c:pt idx="0">
                  <c:v>3Q22</c:v>
                </c:pt>
                <c:pt idx="1">
                  <c:v>4Q22</c:v>
                </c:pt>
                <c:pt idx="2">
                  <c:v>1Q23</c:v>
                </c:pt>
                <c:pt idx="3">
                  <c:v>2Q23</c:v>
                </c:pt>
                <c:pt idx="4">
                  <c:v>3Q23</c:v>
                </c:pt>
              </c:strCache>
            </c:strRef>
          </c:cat>
          <c:val>
            <c:numRef>
              <c:f>Graf!$D$3:$D$7</c:f>
              <c:numCache>
                <c:formatCode>_-* #,##0.0_-;\-* #,##0.0_-;_-* "-"??_-;_-@_-</c:formatCode>
                <c:ptCount val="5"/>
                <c:pt idx="0">
                  <c:v>79.099999999999994</c:v>
                </c:pt>
                <c:pt idx="1">
                  <c:v>113</c:v>
                </c:pt>
                <c:pt idx="2">
                  <c:v>68.099999999999994</c:v>
                </c:pt>
                <c:pt idx="3">
                  <c:v>126.7</c:v>
                </c:pt>
                <c:pt idx="4">
                  <c:v>92.2</c:v>
                </c:pt>
              </c:numCache>
            </c:numRef>
          </c:val>
          <c:extLst>
            <c:ext xmlns:c16="http://schemas.microsoft.com/office/drawing/2014/chart" uri="{C3380CC4-5D6E-409C-BE32-E72D297353CC}">
              <c16:uniqueId val="{0000001A-2298-4EEF-9AF0-D12A4B09DEBE}"/>
            </c:ext>
          </c:extLst>
        </c:ser>
        <c:dLbls>
          <c:showLegendKey val="0"/>
          <c:showVal val="0"/>
          <c:showCatName val="0"/>
          <c:showSerName val="0"/>
          <c:showPercent val="0"/>
          <c:showBubbleSize val="0"/>
        </c:dLbls>
        <c:gapWidth val="40"/>
        <c:overlap val="100"/>
        <c:axId val="1680646128"/>
        <c:axId val="1680597232"/>
      </c:barChart>
      <c:lineChart>
        <c:grouping val="standard"/>
        <c:varyColors val="0"/>
        <c:ser>
          <c:idx val="3"/>
          <c:order val="3"/>
          <c:tx>
            <c:strRef>
              <c:f>Graf!$E$1</c:f>
              <c:strCache>
                <c:ptCount val="1"/>
                <c:pt idx="0">
                  <c:v>Total</c:v>
                </c:pt>
              </c:strCache>
            </c:strRef>
          </c:tx>
          <c:spPr>
            <a:ln w="2540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Graf!$A$3:$A$7</c:f>
              <c:strCache>
                <c:ptCount val="5"/>
                <c:pt idx="0">
                  <c:v>3Q22</c:v>
                </c:pt>
                <c:pt idx="1">
                  <c:v>4Q22</c:v>
                </c:pt>
                <c:pt idx="2">
                  <c:v>1Q23</c:v>
                </c:pt>
                <c:pt idx="3">
                  <c:v>2Q23</c:v>
                </c:pt>
                <c:pt idx="4">
                  <c:v>3Q23</c:v>
                </c:pt>
              </c:strCache>
            </c:strRef>
          </c:cat>
          <c:val>
            <c:numRef>
              <c:f>Graf!$E$3:$E$7</c:f>
              <c:numCache>
                <c:formatCode>_-* #,##0.0_-;\-* #,##0.0_-;_-* "-"??_-;_-@_-</c:formatCode>
                <c:ptCount val="5"/>
                <c:pt idx="0">
                  <c:v>1151.5</c:v>
                </c:pt>
                <c:pt idx="1">
                  <c:v>1280.4000000000001</c:v>
                </c:pt>
                <c:pt idx="2">
                  <c:v>1250.2</c:v>
                </c:pt>
                <c:pt idx="3">
                  <c:v>1392.7</c:v>
                </c:pt>
                <c:pt idx="4">
                  <c:v>1369.3</c:v>
                </c:pt>
              </c:numCache>
            </c:numRef>
          </c:val>
          <c:smooth val="0"/>
          <c:extLst>
            <c:ext xmlns:c16="http://schemas.microsoft.com/office/drawing/2014/chart" uri="{C3380CC4-5D6E-409C-BE32-E72D297353CC}">
              <c16:uniqueId val="{0000001B-2298-4EEF-9AF0-D12A4B09DEBE}"/>
            </c:ext>
          </c:extLst>
        </c:ser>
        <c:dLbls>
          <c:showLegendKey val="0"/>
          <c:showVal val="0"/>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ctr" anchorCtr="1"/>
          <a:lstStyle/>
          <a:p>
            <a:pPr>
              <a:defRPr sz="1200" b="0"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crossAx val="1680597232"/>
        <c:crosses val="autoZero"/>
        <c:auto val="1"/>
        <c:lblAlgn val="ctr"/>
        <c:lblOffset val="100"/>
        <c:noMultiLvlLbl val="0"/>
      </c:catAx>
      <c:valAx>
        <c:axId val="1680597232"/>
        <c:scaling>
          <c:orientation val="minMax"/>
          <c:min val="0"/>
        </c:scaling>
        <c:delete val="1"/>
        <c:axPos val="l"/>
        <c:numFmt formatCode="_-* #,##0.0_-;\-* #,##0.0_-;_-* &quot;-&quot;??_-;_-@_-" sourceLinked="1"/>
        <c:majorTickMark val="out"/>
        <c:minorTickMark val="none"/>
        <c:tickLblPos val="nextTo"/>
        <c:crossAx val="1680646128"/>
        <c:crosses val="autoZero"/>
        <c:crossBetween val="between"/>
      </c:valAx>
      <c:spPr>
        <a:noFill/>
        <a:ln>
          <a:noFill/>
        </a:ln>
        <a:effectLst/>
      </c:spPr>
    </c:plotArea>
    <c:legend>
      <c:legendPos val="b"/>
      <c:legendEntry>
        <c:idx val="3"/>
        <c:delete val="1"/>
      </c:legendEntry>
      <c:layout>
        <c:manualLayout>
          <c:xMode val="edge"/>
          <c:yMode val="edge"/>
          <c:x val="1.0779644404090466E-2"/>
          <c:y val="0.86439597536843193"/>
          <c:w val="0.85231098790889981"/>
          <c:h val="9.0666736737209527E-2"/>
        </c:manualLayout>
      </c:layout>
      <c:overlay val="0"/>
      <c:spPr>
        <a:noFill/>
        <a:ln>
          <a:noFill/>
        </a:ln>
        <a:effectLst/>
      </c:spPr>
      <c:txPr>
        <a:bodyPr rot="0" spcFirstLastPara="1" vertOverflow="ellipsis" vert="horz" wrap="square" anchor="ctr" anchorCtr="1"/>
        <a:lstStyle/>
        <a:p>
          <a:pPr>
            <a:defRPr sz="900" b="0"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legend>
    <c:plotVisOnly val="1"/>
    <c:dispBlanksAs val="gap"/>
    <c:showDLblsOverMax val="0"/>
  </c:chart>
  <c:spPr>
    <a:noFill/>
    <a:ln>
      <a:noFill/>
    </a:ln>
    <a:effectLst/>
  </c:spPr>
  <c:txPr>
    <a:bodyPr/>
    <a:lstStyle/>
    <a:p>
      <a:pPr>
        <a:defRPr>
          <a:solidFill>
            <a:schemeClr val="bg1"/>
          </a:solidFill>
          <a:latin typeface="Lufga" panose="00000500000000000000" pitchFamily="50" charset="0"/>
        </a:defRPr>
      </a:pPr>
      <a:endParaRPr lang="pt-BR"/>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23971167699512E-2"/>
          <c:y val="3.3425989663419566E-2"/>
          <c:w val="0.90240014698055482"/>
          <c:h val="0.88269892085711221"/>
        </c:manualLayout>
      </c:layout>
      <c:barChart>
        <c:barDir val="col"/>
        <c:grouping val="stacked"/>
        <c:varyColors val="0"/>
        <c:ser>
          <c:idx val="4"/>
          <c:order val="0"/>
          <c:tx>
            <c:strRef>
              <c:f>Planilha1!$A$6</c:f>
              <c:strCache>
                <c:ptCount val="1"/>
                <c:pt idx="0">
                  <c:v>Cards</c:v>
                </c:pt>
              </c:strCache>
            </c:strRef>
          </c:tx>
          <c:spPr>
            <a:solidFill>
              <a:srgbClr val="000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Planilha1!$C$1:$I$1</c:f>
              <c:strCache>
                <c:ptCount val="6"/>
                <c:pt idx="0">
                  <c:v>2019</c:v>
                </c:pt>
                <c:pt idx="1">
                  <c:v>2020</c:v>
                </c:pt>
                <c:pt idx="2">
                  <c:v>2021</c:v>
                </c:pt>
                <c:pt idx="3">
                  <c:v>2022</c:v>
                </c:pt>
                <c:pt idx="4">
                  <c:v>9M22</c:v>
                </c:pt>
                <c:pt idx="5">
                  <c:v>9M23</c:v>
                </c:pt>
              </c:strCache>
            </c:strRef>
          </c:cat>
          <c:val>
            <c:numRef>
              <c:f>Planilha1!$C$6:$I$6</c:f>
              <c:numCache>
                <c:formatCode>0.0%</c:formatCode>
                <c:ptCount val="6"/>
                <c:pt idx="0">
                  <c:v>0.36116045112988099</c:v>
                </c:pt>
                <c:pt idx="1">
                  <c:v>0.33478640420701861</c:v>
                </c:pt>
                <c:pt idx="2">
                  <c:v>0.34702138469635802</c:v>
                </c:pt>
                <c:pt idx="3">
                  <c:v>0.35599999999999998</c:v>
                </c:pt>
                <c:pt idx="4">
                  <c:v>0.35061941014149561</c:v>
                </c:pt>
                <c:pt idx="5">
                  <c:v>0.3665249541864527</c:v>
                </c:pt>
              </c:numCache>
            </c:numRef>
          </c:val>
          <c:extLst>
            <c:ext xmlns:c16="http://schemas.microsoft.com/office/drawing/2014/chart" uri="{C3380CC4-5D6E-409C-BE32-E72D297353CC}">
              <c16:uniqueId val="{00000000-25C5-4B0B-B112-BE502AEBDBC6}"/>
            </c:ext>
          </c:extLst>
        </c:ser>
        <c:ser>
          <c:idx val="3"/>
          <c:order val="1"/>
          <c:tx>
            <c:strRef>
              <c:f>Planilha1!$A$5</c:f>
              <c:strCache>
                <c:ptCount val="1"/>
                <c:pt idx="0">
                  <c:v>Banking Fees</c:v>
                </c:pt>
              </c:strCache>
            </c:strRef>
          </c:tx>
          <c:spPr>
            <a:solidFill>
              <a:srgbClr val="0094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Planilha1!$C$1:$I$1</c:f>
              <c:strCache>
                <c:ptCount val="6"/>
                <c:pt idx="0">
                  <c:v>2019</c:v>
                </c:pt>
                <c:pt idx="1">
                  <c:v>2020</c:v>
                </c:pt>
                <c:pt idx="2">
                  <c:v>2021</c:v>
                </c:pt>
                <c:pt idx="3">
                  <c:v>2022</c:v>
                </c:pt>
                <c:pt idx="4">
                  <c:v>9M22</c:v>
                </c:pt>
                <c:pt idx="5">
                  <c:v>9M23</c:v>
                </c:pt>
              </c:strCache>
            </c:strRef>
          </c:cat>
          <c:val>
            <c:numRef>
              <c:f>Planilha1!$C$5:$I$5</c:f>
              <c:numCache>
                <c:formatCode>0.0%</c:formatCode>
                <c:ptCount val="6"/>
                <c:pt idx="0">
                  <c:v>0.31819089789259913</c:v>
                </c:pt>
                <c:pt idx="1">
                  <c:v>0.35107617422326592</c:v>
                </c:pt>
                <c:pt idx="2">
                  <c:v>0.32664421410454941</c:v>
                </c:pt>
                <c:pt idx="3">
                  <c:v>0.28000000000000003</c:v>
                </c:pt>
                <c:pt idx="4">
                  <c:v>0.28611007821724693</c:v>
                </c:pt>
                <c:pt idx="5">
                  <c:v>0.25476199977285074</c:v>
                </c:pt>
              </c:numCache>
            </c:numRef>
          </c:val>
          <c:extLst>
            <c:ext xmlns:c16="http://schemas.microsoft.com/office/drawing/2014/chart" uri="{C3380CC4-5D6E-409C-BE32-E72D297353CC}">
              <c16:uniqueId val="{00000001-25C5-4B0B-B112-BE502AEBDBC6}"/>
            </c:ext>
          </c:extLst>
        </c:ser>
        <c:ser>
          <c:idx val="2"/>
          <c:order val="2"/>
          <c:tx>
            <c:strRef>
              <c:f>Planilha1!$A$4</c:f>
              <c:strCache>
                <c:ptCount val="1"/>
                <c:pt idx="0">
                  <c:v>Insurance</c:v>
                </c:pt>
              </c:strCache>
            </c:strRef>
          </c:tx>
          <c:spPr>
            <a:solidFill>
              <a:srgbClr val="1CD8C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Planilha1!$C$1:$I$1</c:f>
              <c:strCache>
                <c:ptCount val="6"/>
                <c:pt idx="0">
                  <c:v>2019</c:v>
                </c:pt>
                <c:pt idx="1">
                  <c:v>2020</c:v>
                </c:pt>
                <c:pt idx="2">
                  <c:v>2021</c:v>
                </c:pt>
                <c:pt idx="3">
                  <c:v>2022</c:v>
                </c:pt>
                <c:pt idx="4">
                  <c:v>9M22</c:v>
                </c:pt>
                <c:pt idx="5">
                  <c:v>9M23</c:v>
                </c:pt>
              </c:strCache>
            </c:strRef>
          </c:cat>
          <c:val>
            <c:numRef>
              <c:f>Planilha1!$C$4:$I$4</c:f>
              <c:numCache>
                <c:formatCode>0.0%</c:formatCode>
                <c:ptCount val="6"/>
                <c:pt idx="0">
                  <c:v>0.12577918606267957</c:v>
                </c:pt>
                <c:pt idx="1">
                  <c:v>0.12356250565741314</c:v>
                </c:pt>
                <c:pt idx="2">
                  <c:v>0.13403084337056159</c:v>
                </c:pt>
                <c:pt idx="3">
                  <c:v>0.128</c:v>
                </c:pt>
                <c:pt idx="4">
                  <c:v>0.12530350770756274</c:v>
                </c:pt>
                <c:pt idx="5">
                  <c:v>0.1311780758003174</c:v>
                </c:pt>
              </c:numCache>
            </c:numRef>
          </c:val>
          <c:extLst>
            <c:ext xmlns:c16="http://schemas.microsoft.com/office/drawing/2014/chart" uri="{C3380CC4-5D6E-409C-BE32-E72D297353CC}">
              <c16:uniqueId val="{00000002-25C5-4B0B-B112-BE502AEBDBC6}"/>
            </c:ext>
          </c:extLst>
        </c:ser>
        <c:ser>
          <c:idx val="5"/>
          <c:order val="3"/>
          <c:tx>
            <c:strRef>
              <c:f>Planilha1!$A$7</c:f>
              <c:strCache>
                <c:ptCount val="1"/>
                <c:pt idx="0">
                  <c:v>Other</c:v>
                </c:pt>
              </c:strCache>
            </c:strRef>
          </c:tx>
          <c:spPr>
            <a:solidFill>
              <a:srgbClr val="936FF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Planilha1!$C$1:$I$1</c:f>
              <c:strCache>
                <c:ptCount val="6"/>
                <c:pt idx="0">
                  <c:v>2019</c:v>
                </c:pt>
                <c:pt idx="1">
                  <c:v>2020</c:v>
                </c:pt>
                <c:pt idx="2">
                  <c:v>2021</c:v>
                </c:pt>
                <c:pt idx="3">
                  <c:v>2022</c:v>
                </c:pt>
                <c:pt idx="4">
                  <c:v>9M22</c:v>
                </c:pt>
                <c:pt idx="5">
                  <c:v>9M23</c:v>
                </c:pt>
              </c:strCache>
            </c:strRef>
          </c:cat>
          <c:val>
            <c:numRef>
              <c:f>Planilha1!$C$7:$I$7</c:f>
              <c:numCache>
                <c:formatCode>0.0%</c:formatCode>
                <c:ptCount val="6"/>
                <c:pt idx="0">
                  <c:v>0.11390069894189324</c:v>
                </c:pt>
                <c:pt idx="1">
                  <c:v>0.10561169357251385</c:v>
                </c:pt>
                <c:pt idx="2">
                  <c:v>9.9788657906719438E-2</c:v>
                </c:pt>
                <c:pt idx="3">
                  <c:v>0.14899999999999999</c:v>
                </c:pt>
                <c:pt idx="4">
                  <c:v>0.15188954341742178</c:v>
                </c:pt>
                <c:pt idx="5">
                  <c:v>0.15152450909671339</c:v>
                </c:pt>
              </c:numCache>
            </c:numRef>
          </c:val>
          <c:extLst>
            <c:ext xmlns:c16="http://schemas.microsoft.com/office/drawing/2014/chart" uri="{C3380CC4-5D6E-409C-BE32-E72D297353CC}">
              <c16:uniqueId val="{00000003-25C5-4B0B-B112-BE502AEBDBC6}"/>
            </c:ext>
          </c:extLst>
        </c:ser>
        <c:ser>
          <c:idx val="1"/>
          <c:order val="4"/>
          <c:tx>
            <c:strRef>
              <c:f>Planilha1!$A$3</c:f>
              <c:strCache>
                <c:ptCount val="1"/>
                <c:pt idx="0">
                  <c:v>Sales Pool Group</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Planilha1!$C$1:$I$1</c:f>
              <c:strCache>
                <c:ptCount val="6"/>
                <c:pt idx="0">
                  <c:v>2019</c:v>
                </c:pt>
                <c:pt idx="1">
                  <c:v>2020</c:v>
                </c:pt>
                <c:pt idx="2">
                  <c:v>2021</c:v>
                </c:pt>
                <c:pt idx="3">
                  <c:v>2022</c:v>
                </c:pt>
                <c:pt idx="4">
                  <c:v>9M22</c:v>
                </c:pt>
                <c:pt idx="5">
                  <c:v>9M23</c:v>
                </c:pt>
              </c:strCache>
            </c:strRef>
          </c:cat>
          <c:val>
            <c:numRef>
              <c:f>Planilha1!$C$3:$I$3</c:f>
              <c:numCache>
                <c:formatCode>0.0%</c:formatCode>
                <c:ptCount val="6"/>
                <c:pt idx="0">
                  <c:v>4.1673602556846559E-2</c:v>
                </c:pt>
                <c:pt idx="1">
                  <c:v>4.9449242839952355E-2</c:v>
                </c:pt>
                <c:pt idx="2">
                  <c:v>5.6707931108967942E-2</c:v>
                </c:pt>
                <c:pt idx="3">
                  <c:v>4.8000000000000001E-2</c:v>
                </c:pt>
                <c:pt idx="4">
                  <c:v>4.5989653665251061E-2</c:v>
                </c:pt>
                <c:pt idx="5">
                  <c:v>5.9105461711538874E-2</c:v>
                </c:pt>
              </c:numCache>
            </c:numRef>
          </c:val>
          <c:extLst>
            <c:ext xmlns:c16="http://schemas.microsoft.com/office/drawing/2014/chart" uri="{C3380CC4-5D6E-409C-BE32-E72D297353CC}">
              <c16:uniqueId val="{00000004-25C5-4B0B-B112-BE502AEBDBC6}"/>
            </c:ext>
          </c:extLst>
        </c:ser>
        <c:ser>
          <c:idx val="0"/>
          <c:order val="5"/>
          <c:tx>
            <c:strRef>
              <c:f>Planilha1!$A$2</c:f>
              <c:strCache>
                <c:ptCount val="1"/>
                <c:pt idx="0">
                  <c:v>AUM</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Planilha1!$C$1:$I$1</c:f>
              <c:strCache>
                <c:ptCount val="6"/>
                <c:pt idx="0">
                  <c:v>2019</c:v>
                </c:pt>
                <c:pt idx="1">
                  <c:v>2020</c:v>
                </c:pt>
                <c:pt idx="2">
                  <c:v>2021</c:v>
                </c:pt>
                <c:pt idx="3">
                  <c:v>2022</c:v>
                </c:pt>
                <c:pt idx="4">
                  <c:v>9M22</c:v>
                </c:pt>
                <c:pt idx="5">
                  <c:v>9M23</c:v>
                </c:pt>
              </c:strCache>
            </c:strRef>
          </c:cat>
          <c:val>
            <c:numRef>
              <c:f>Planilha1!$C$2:$I$2</c:f>
              <c:numCache>
                <c:formatCode>0.0%</c:formatCode>
                <c:ptCount val="6"/>
                <c:pt idx="0">
                  <c:v>3.9295163416100537E-2</c:v>
                </c:pt>
                <c:pt idx="1">
                  <c:v>3.5513979499836097E-2</c:v>
                </c:pt>
                <c:pt idx="2">
                  <c:v>3.5806968812843593E-2</c:v>
                </c:pt>
                <c:pt idx="3">
                  <c:v>3.9E-2</c:v>
                </c:pt>
                <c:pt idx="4">
                  <c:v>4.0087806851021909E-2</c:v>
                </c:pt>
                <c:pt idx="5">
                  <c:v>3.6904999432126884E-2</c:v>
                </c:pt>
              </c:numCache>
            </c:numRef>
          </c:val>
          <c:extLst>
            <c:ext xmlns:c16="http://schemas.microsoft.com/office/drawing/2014/chart" uri="{C3380CC4-5D6E-409C-BE32-E72D297353CC}">
              <c16:uniqueId val="{00000005-25C5-4B0B-B112-BE502AEBDBC6}"/>
            </c:ext>
          </c:extLst>
        </c:ser>
        <c:dLbls>
          <c:showLegendKey val="0"/>
          <c:showVal val="0"/>
          <c:showCatName val="0"/>
          <c:showSerName val="0"/>
          <c:showPercent val="0"/>
          <c:showBubbleSize val="0"/>
        </c:dLbls>
        <c:gapWidth val="70"/>
        <c:overlap val="100"/>
        <c:axId val="605960992"/>
        <c:axId val="605961320"/>
      </c:barChart>
      <c:lineChart>
        <c:grouping val="stacked"/>
        <c:varyColors val="0"/>
        <c:ser>
          <c:idx val="6"/>
          <c:order val="6"/>
          <c:tx>
            <c:strRef>
              <c:f>Planilha1!$A$8</c:f>
              <c:strCache>
                <c:ptCount val="1"/>
                <c:pt idx="0">
                  <c:v>Total</c:v>
                </c:pt>
              </c:strCache>
            </c:strRef>
          </c:tx>
          <c:spPr>
            <a:ln w="28575" cap="rnd">
              <a:noFill/>
              <a:round/>
            </a:ln>
            <a:effectLst/>
          </c:spPr>
          <c:marker>
            <c:symbol val="none"/>
          </c:marker>
          <c:dLbls>
            <c:dLbl>
              <c:idx val="0"/>
              <c:layout>
                <c:manualLayout>
                  <c:x val="-5.8271455253679522E-2"/>
                  <c:y val="0.10995454144805232"/>
                </c:manualLayout>
              </c:layout>
              <c:tx>
                <c:rich>
                  <a:bodyPr rot="0" spcFirstLastPara="1" vertOverflow="ellipsis" vert="horz" wrap="square" lIns="38100" tIns="19050" rIns="38100" bIns="19050" anchor="ctr" anchorCtr="1">
                    <a:spAutoFit/>
                  </a:bodyPr>
                  <a:lstStyle/>
                  <a:p>
                    <a:pPr>
                      <a:defRPr sz="1200" b="0" i="0" u="none" strike="noStrike" kern="1200" baseline="0">
                        <a:solidFill>
                          <a:schemeClr val="bg2"/>
                        </a:solidFill>
                        <a:latin typeface="Poppins" panose="020B0604020202020204" charset="0"/>
                        <a:ea typeface="+mn-ea"/>
                        <a:cs typeface="+mn-cs"/>
                      </a:defRPr>
                    </a:pPr>
                    <a:fld id="{7B585AE8-BDB3-448B-9B9F-F8BD429D8021}" type="VALUE">
                      <a:rPr lang="en-US" sz="1200" b="0" i="0" u="none" strike="noStrike" kern="1200" baseline="0">
                        <a:solidFill>
                          <a:srgbClr val="040050"/>
                        </a:solidFill>
                        <a:latin typeface="Poppins" panose="020B0604020202020204" charset="0"/>
                        <a:ea typeface="+mn-ea"/>
                        <a:cs typeface="+mn-cs"/>
                      </a:rPr>
                      <a:pPr>
                        <a:defRPr sz="1200">
                          <a:solidFill>
                            <a:schemeClr val="bg2"/>
                          </a:solidFill>
                          <a:latin typeface="Poppins" panose="020B0604020202020204" charset="0"/>
                        </a:defRPr>
                      </a:pPr>
                      <a:t>[VALOR]</a:t>
                    </a:fld>
                    <a:endParaRPr lang="en-US"/>
                  </a:p>
                </c:rich>
              </c:tx>
              <c:spPr>
                <a:solidFill>
                  <a:schemeClr val="bg1"/>
                </a:solid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2"/>
                      </a:solidFill>
                      <a:latin typeface="Poppins" panose="020B0604020202020204" charset="0"/>
                      <a:ea typeface="+mn-ea"/>
                      <a:cs typeface="+mn-cs"/>
                    </a:defRPr>
                  </a:pPr>
                  <a:endParaRPr lang="pt-BR"/>
                </a:p>
              </c:txPr>
              <c:showLegendKey val="0"/>
              <c:showVal val="1"/>
              <c:showCatName val="0"/>
              <c:showSerName val="0"/>
              <c:showPercent val="0"/>
              <c:showBubbleSize val="0"/>
              <c:extLst>
                <c:ext xmlns:c15="http://schemas.microsoft.com/office/drawing/2012/chart" uri="{CE6537A1-D6FC-4f65-9D91-7224C49458BB}">
                  <c15:layout>
                    <c:manualLayout>
                      <c:w val="8.7109801729656475E-2"/>
                      <c:h val="5.6000720266498605E-2"/>
                    </c:manualLayout>
                  </c15:layout>
                  <c15:dlblFieldTable/>
                  <c15:showDataLabelsRange val="0"/>
                </c:ext>
                <c:ext xmlns:c16="http://schemas.microsoft.com/office/drawing/2014/chart" uri="{C3380CC4-5D6E-409C-BE32-E72D297353CC}">
                  <c16:uniqueId val="{00000007-25C5-4B0B-B112-BE502AEBDBC6}"/>
                </c:ext>
              </c:extLst>
            </c:dLbl>
            <c:dLbl>
              <c:idx val="1"/>
              <c:layout>
                <c:manualLayout>
                  <c:x val="-6.9094125849212457E-2"/>
                  <c:y val="0.12012452481433879"/>
                </c:manualLayout>
              </c:layout>
              <c:tx>
                <c:rich>
                  <a:bodyPr/>
                  <a:lstStyle/>
                  <a:p>
                    <a:fld id="{47B00D66-9EC1-472B-AF30-181340224343}" type="VALUE">
                      <a:rPr lang="en-US" sz="1200" b="0" i="0" u="none" strike="noStrike" kern="1200" baseline="0">
                        <a:solidFill>
                          <a:srgbClr val="040050"/>
                        </a:solidFill>
                        <a:latin typeface="Poppins" panose="020B0604020202020204" charset="0"/>
                        <a:ea typeface="+mn-ea"/>
                        <a:cs typeface="+mn-cs"/>
                      </a:rPr>
                      <a:pPr/>
                      <a:t>[VALOR]</a:t>
                    </a:fld>
                    <a:endParaRPr lang="en-US"/>
                  </a:p>
                </c:rich>
              </c:tx>
              <c:showLegendKey val="0"/>
              <c:showVal val="1"/>
              <c:showCatName val="0"/>
              <c:showSerName val="0"/>
              <c:showPercent val="0"/>
              <c:showBubbleSize val="0"/>
              <c:extLst>
                <c:ext xmlns:c15="http://schemas.microsoft.com/office/drawing/2012/chart" uri="{CE6537A1-D6FC-4f65-9D91-7224C49458BB}">
                  <c15:layout>
                    <c:manualLayout>
                      <c:w val="0.11003039414936536"/>
                      <c:h val="5.6000720266498605E-2"/>
                    </c:manualLayout>
                  </c15:layout>
                  <c15:dlblFieldTable/>
                  <c15:showDataLabelsRange val="0"/>
                </c:ext>
                <c:ext xmlns:c16="http://schemas.microsoft.com/office/drawing/2014/chart" uri="{C3380CC4-5D6E-409C-BE32-E72D297353CC}">
                  <c16:uniqueId val="{00000008-25C5-4B0B-B112-BE502AEBDBC6}"/>
                </c:ext>
              </c:extLst>
            </c:dLbl>
            <c:dLbl>
              <c:idx val="2"/>
              <c:layout>
                <c:manualLayout>
                  <c:x val="-6.6771836692042355E-2"/>
                  <c:y val="0.10899064149798418"/>
                </c:manualLayout>
              </c:layout>
              <c:tx>
                <c:rich>
                  <a:bodyPr rot="0" spcFirstLastPara="1" vertOverflow="ellipsis" vert="horz" wrap="square" lIns="38100" tIns="19050" rIns="38100" bIns="19050" anchor="ctr" anchorCtr="1">
                    <a:spAutoFit/>
                  </a:bodyPr>
                  <a:lstStyle/>
                  <a:p>
                    <a:pPr>
                      <a:defRPr sz="1200" b="0" i="0" u="none" strike="noStrike" kern="1200" baseline="0">
                        <a:solidFill>
                          <a:srgbClr val="040050"/>
                        </a:solidFill>
                        <a:latin typeface="Poppins" panose="020B0604020202020204" charset="0"/>
                        <a:ea typeface="+mn-ea"/>
                        <a:cs typeface="+mn-cs"/>
                      </a:defRPr>
                    </a:pPr>
                    <a:fld id="{6E2B34D7-8173-4C40-AFBF-5AF26C34AFE3}" type="VALUE">
                      <a:rPr lang="en-US" baseline="0">
                        <a:latin typeface="Poppins" panose="020B0604020202020204" charset="0"/>
                      </a:rPr>
                      <a:pPr>
                        <a:defRPr sz="1200">
                          <a:solidFill>
                            <a:srgbClr val="040050"/>
                          </a:solidFill>
                          <a:latin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040050"/>
                      </a:solidFill>
                      <a:latin typeface="Poppins" panose="020B0604020202020204" charset="0"/>
                      <a:ea typeface="+mn-ea"/>
                      <a:cs typeface="+mn-cs"/>
                    </a:defRPr>
                  </a:pPr>
                  <a:endParaRPr lang="pt-BR"/>
                </a:p>
              </c:txPr>
              <c:showLegendKey val="0"/>
              <c:showVal val="1"/>
              <c:showCatName val="0"/>
              <c:showSerName val="0"/>
              <c:showPercent val="0"/>
              <c:showBubbleSize val="0"/>
              <c:extLst>
                <c:ext xmlns:c15="http://schemas.microsoft.com/office/drawing/2012/chart" uri="{CE6537A1-D6FC-4f65-9D91-7224C49458BB}">
                  <c15:layout>
                    <c:manualLayout>
                      <c:w val="0.10086215718148182"/>
                      <c:h val="5.6000720266498605E-2"/>
                    </c:manualLayout>
                  </c15:layout>
                  <c15:dlblFieldTable/>
                  <c15:showDataLabelsRange val="0"/>
                </c:ext>
                <c:ext xmlns:c16="http://schemas.microsoft.com/office/drawing/2014/chart" uri="{C3380CC4-5D6E-409C-BE32-E72D297353CC}">
                  <c16:uniqueId val="{00000009-25C5-4B0B-B112-BE502AEBDBC6}"/>
                </c:ext>
              </c:extLst>
            </c:dLbl>
            <c:dLbl>
              <c:idx val="3"/>
              <c:layout>
                <c:manualLayout>
                  <c:x val="-5.2717362565330543E-2"/>
                  <c:y val="0.10803997479067255"/>
                </c:manualLayout>
              </c:layout>
              <c:tx>
                <c:rich>
                  <a:bodyPr rot="0" spcFirstLastPara="1" vertOverflow="ellipsis" vert="horz" wrap="square" lIns="38100" tIns="19050" rIns="38100" bIns="19050" anchor="ctr" anchorCtr="1">
                    <a:spAutoFit/>
                  </a:bodyPr>
                  <a:lstStyle/>
                  <a:p>
                    <a:pPr>
                      <a:defRPr sz="1200" b="0" i="0" u="none" strike="noStrike" kern="1200" baseline="0">
                        <a:solidFill>
                          <a:srgbClr val="040050"/>
                        </a:solidFill>
                        <a:latin typeface="Poppins" panose="020B0604020202020204" charset="0"/>
                        <a:ea typeface="+mn-ea"/>
                        <a:cs typeface="+mn-cs"/>
                      </a:defRPr>
                    </a:pPr>
                    <a:fld id="{28D298F3-BB3A-4D25-A940-EE544043F3E9}" type="VALUE">
                      <a:rPr lang="en-US" baseline="0">
                        <a:latin typeface="Poppins" panose="020B0604020202020204" charset="0"/>
                      </a:rPr>
                      <a:pPr>
                        <a:defRPr sz="1200">
                          <a:solidFill>
                            <a:srgbClr val="040050"/>
                          </a:solidFill>
                          <a:latin typeface="Poppins" panose="020B0604020202020204" charset="0"/>
                        </a:defRPr>
                      </a:pPr>
                      <a:t>[VALOR]</a:t>
                    </a:fld>
                    <a:endParaRPr lang="en-US"/>
                  </a:p>
                </c:rich>
              </c:tx>
              <c:spPr>
                <a:solidFill>
                  <a:schemeClr val="bg1"/>
                </a:solid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040050"/>
                      </a:solidFill>
                      <a:latin typeface="Poppins" panose="020B0604020202020204" charset="0"/>
                      <a:ea typeface="+mn-ea"/>
                      <a:cs typeface="+mn-cs"/>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25C5-4B0B-B112-BE502AEBDBC6}"/>
                </c:ext>
              </c:extLst>
            </c:dLbl>
            <c:dLbl>
              <c:idx val="4"/>
              <c:layout>
                <c:manualLayout>
                  <c:x val="-5.5009421807301347E-2"/>
                  <c:y val="0.1050388643798205"/>
                </c:manualLayout>
              </c:layout>
              <c:tx>
                <c:rich>
                  <a:bodyPr/>
                  <a:lstStyle/>
                  <a:p>
                    <a:fld id="{AFD3537C-E534-44BE-ACA8-AA6CBBDFD92D}" type="VALUE">
                      <a:rPr lang="en-US" sz="1200" b="0" i="0" u="none" strike="noStrike" kern="1200" baseline="0">
                        <a:solidFill>
                          <a:srgbClr val="040050"/>
                        </a:solidFill>
                        <a:latin typeface="Poppins" panose="020B0604020202020204" charset="0"/>
                        <a:ea typeface="+mn-ea"/>
                        <a:cs typeface="+mn-cs"/>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25C5-4B0B-B112-BE502AEBDBC6}"/>
                </c:ext>
              </c:extLst>
            </c:dLbl>
            <c:dLbl>
              <c:idx val="5"/>
              <c:layout>
                <c:manualLayout>
                  <c:x val="-5.5009421807301347E-2"/>
                  <c:y val="9.6035533147264485E-2"/>
                </c:manualLayout>
              </c:layout>
              <c:tx>
                <c:rich>
                  <a:bodyPr/>
                  <a:lstStyle/>
                  <a:p>
                    <a:fld id="{9E7469CB-F634-4917-A35B-FBE332B54CEE}" type="VALUE">
                      <a:rPr lang="en-US">
                        <a:solidFill>
                          <a:srgbClr val="000050"/>
                        </a:solidFill>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25C5-4B0B-B112-BE502AEBDBC6}"/>
                </c:ext>
              </c:extLst>
            </c:dLbl>
            <c:spPr>
              <a:solidFill>
                <a:schemeClr val="bg1"/>
              </a:solid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9470FB"/>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Planilha1!$C$1:$I$1</c:f>
              <c:strCache>
                <c:ptCount val="6"/>
                <c:pt idx="0">
                  <c:v>2019</c:v>
                </c:pt>
                <c:pt idx="1">
                  <c:v>2020</c:v>
                </c:pt>
                <c:pt idx="2">
                  <c:v>2021</c:v>
                </c:pt>
                <c:pt idx="3">
                  <c:v>2022</c:v>
                </c:pt>
                <c:pt idx="4">
                  <c:v>9M22</c:v>
                </c:pt>
                <c:pt idx="5">
                  <c:v>9M23</c:v>
                </c:pt>
              </c:strCache>
            </c:strRef>
          </c:cat>
          <c:val>
            <c:numRef>
              <c:f>Planilha1!$C$8:$I$8</c:f>
              <c:numCache>
                <c:formatCode>_(* #,##0.00_);_(* \(#,##0.00\);_(* "-"??_);_(@_)</c:formatCode>
                <c:ptCount val="6"/>
                <c:pt idx="0">
                  <c:v>2.042516</c:v>
                </c:pt>
                <c:pt idx="1">
                  <c:v>1.9553990000000001</c:v>
                </c:pt>
                <c:pt idx="2">
                  <c:v>1.9721580000000001</c:v>
                </c:pt>
                <c:pt idx="3">
                  <c:v>2.08</c:v>
                </c:pt>
                <c:pt idx="4">
                  <c:v>1.53291</c:v>
                </c:pt>
                <c:pt idx="5">
                  <c:v>1.6288849999999999</c:v>
                </c:pt>
              </c:numCache>
            </c:numRef>
          </c:val>
          <c:smooth val="0"/>
          <c:extLst>
            <c:ext xmlns:c16="http://schemas.microsoft.com/office/drawing/2014/chart" uri="{C3380CC4-5D6E-409C-BE32-E72D297353CC}">
              <c16:uniqueId val="{0000000D-25C5-4B0B-B112-BE502AEBDBC6}"/>
            </c:ext>
          </c:extLst>
        </c:ser>
        <c:dLbls>
          <c:showLegendKey val="0"/>
          <c:showVal val="0"/>
          <c:showCatName val="0"/>
          <c:showSerName val="0"/>
          <c:showPercent val="0"/>
          <c:showBubbleSize val="0"/>
        </c:dLbls>
        <c:marker val="1"/>
        <c:smooth val="0"/>
        <c:axId val="670636176"/>
        <c:axId val="670635520"/>
      </c:lineChart>
      <c:catAx>
        <c:axId val="605960992"/>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rgbClr val="000050"/>
                </a:solidFill>
                <a:latin typeface="Poppins" panose="020B0604020202020204" charset="0"/>
                <a:ea typeface="+mn-ea"/>
                <a:cs typeface="+mn-cs"/>
              </a:defRPr>
            </a:pPr>
            <a:endParaRPr lang="pt-BR"/>
          </a:p>
        </c:txPr>
        <c:crossAx val="605961320"/>
        <c:crosses val="autoZero"/>
        <c:auto val="1"/>
        <c:lblAlgn val="ctr"/>
        <c:lblOffset val="100"/>
        <c:noMultiLvlLbl val="0"/>
      </c:catAx>
      <c:valAx>
        <c:axId val="605961320"/>
        <c:scaling>
          <c:orientation val="minMax"/>
          <c:max val="1.3"/>
        </c:scaling>
        <c:delete val="0"/>
        <c:axPos val="l"/>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pt-BR"/>
          </a:p>
        </c:txPr>
        <c:crossAx val="605960992"/>
        <c:crosses val="autoZero"/>
        <c:crossBetween val="between"/>
      </c:valAx>
      <c:valAx>
        <c:axId val="670635520"/>
        <c:scaling>
          <c:orientation val="minMax"/>
          <c:min val="-1900"/>
        </c:scaling>
        <c:delete val="0"/>
        <c:axPos val="r"/>
        <c:numFmt formatCode="_(* #,##0.00_);_(* \(#,##0.00\);_(* &quot;-&quot;??_);_(@_)"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pt-BR"/>
          </a:p>
        </c:txPr>
        <c:crossAx val="670636176"/>
        <c:crosses val="max"/>
        <c:crossBetween val="between"/>
      </c:valAx>
      <c:catAx>
        <c:axId val="670636176"/>
        <c:scaling>
          <c:orientation val="minMax"/>
        </c:scaling>
        <c:delete val="1"/>
        <c:axPos val="b"/>
        <c:numFmt formatCode="General" sourceLinked="1"/>
        <c:majorTickMark val="out"/>
        <c:minorTickMark val="none"/>
        <c:tickLblPos val="nextTo"/>
        <c:crossAx val="670635520"/>
        <c:crosses val="autoZero"/>
        <c:auto val="1"/>
        <c:lblAlgn val="ctr"/>
        <c:lblOffset val="100"/>
        <c:noMultiLvlLbl val="0"/>
      </c:catAx>
      <c:spPr>
        <a:noFill/>
        <a:ln>
          <a:noFill/>
        </a:ln>
        <a:effectLst/>
      </c:spPr>
    </c:plotArea>
    <c:legend>
      <c:legendPos val="b"/>
      <c:legendEntry>
        <c:idx val="6"/>
        <c:delete val="1"/>
      </c:legendEntry>
      <c:layout>
        <c:manualLayout>
          <c:xMode val="edge"/>
          <c:yMode val="edge"/>
          <c:x val="3.3515500907890079E-2"/>
          <c:y val="0.92077021253769409"/>
          <c:w val="0.95401555470554855"/>
          <c:h val="7.8324276240074125E-2"/>
        </c:manualLayout>
      </c:layout>
      <c:overlay val="0"/>
      <c:spPr>
        <a:noFill/>
        <a:ln>
          <a:noFill/>
        </a:ln>
        <a:effectLst/>
      </c:spPr>
      <c:txPr>
        <a:bodyPr rot="0" spcFirstLastPara="1" vertOverflow="ellipsis" vert="horz" wrap="square" anchor="ctr" anchorCtr="1"/>
        <a:lstStyle/>
        <a:p>
          <a:pPr>
            <a:defRPr sz="900" b="0" i="0" u="none" strike="noStrike" kern="1200" baseline="0">
              <a:solidFill>
                <a:srgbClr val="000050"/>
              </a:solidFill>
              <a:latin typeface="Poppins" panose="020B0604020202020204" charset="0"/>
              <a:ea typeface="Source Sans Pro" panose="020B0503030403020204" pitchFamily="34" charset="0"/>
              <a:cs typeface="+mn-cs"/>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559468501324025E-2"/>
          <c:y val="1.6358309147737182E-2"/>
          <c:w val="0.90019060108985616"/>
          <c:h val="0.80673991729840322"/>
        </c:manualLayout>
      </c:layout>
      <c:barChart>
        <c:barDir val="col"/>
        <c:grouping val="stacked"/>
        <c:varyColors val="0"/>
        <c:ser>
          <c:idx val="0"/>
          <c:order val="0"/>
          <c:tx>
            <c:strRef>
              <c:f>Planilha1!$B$1</c:f>
              <c:strCache>
                <c:ptCount val="1"/>
                <c:pt idx="0">
                  <c:v>Other Provisions</c:v>
                </c:pt>
              </c:strCache>
            </c:strRef>
          </c:tx>
          <c:spPr>
            <a:solidFill>
              <a:srgbClr val="000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Planilha1!$A$4:$A$9</c:f>
              <c:strCache>
                <c:ptCount val="6"/>
                <c:pt idx="0">
                  <c:v>2019</c:v>
                </c:pt>
                <c:pt idx="1">
                  <c:v>2020</c:v>
                </c:pt>
                <c:pt idx="2">
                  <c:v>2021</c:v>
                </c:pt>
                <c:pt idx="3">
                  <c:v>2022</c:v>
                </c:pt>
                <c:pt idx="4">
                  <c:v>9M22</c:v>
                </c:pt>
                <c:pt idx="5">
                  <c:v>9M23</c:v>
                </c:pt>
              </c:strCache>
            </c:strRef>
          </c:cat>
          <c:val>
            <c:numRef>
              <c:f>Planilha1!$B$4:$B$9</c:f>
              <c:numCache>
                <c:formatCode>0.0%</c:formatCode>
                <c:ptCount val="6"/>
                <c:pt idx="0">
                  <c:v>0.74015632282435717</c:v>
                </c:pt>
                <c:pt idx="1">
                  <c:v>0.82155742596736592</c:v>
                </c:pt>
                <c:pt idx="2">
                  <c:v>0.7180747003554202</c:v>
                </c:pt>
                <c:pt idx="3">
                  <c:v>0.82326829771859189</c:v>
                </c:pt>
                <c:pt idx="4">
                  <c:v>0.80500000000000005</c:v>
                </c:pt>
                <c:pt idx="5">
                  <c:v>0.88200000000000001</c:v>
                </c:pt>
              </c:numCache>
            </c:numRef>
          </c:val>
          <c:extLst>
            <c:ext xmlns:c16="http://schemas.microsoft.com/office/drawing/2014/chart" uri="{C3380CC4-5D6E-409C-BE32-E72D297353CC}">
              <c16:uniqueId val="{00000000-4FC2-4908-8C10-39284D695A79}"/>
            </c:ext>
          </c:extLst>
        </c:ser>
        <c:ser>
          <c:idx val="1"/>
          <c:order val="1"/>
          <c:tx>
            <c:strRef>
              <c:f>Planilha1!$C$1</c:f>
              <c:strCache>
                <c:ptCount val="1"/>
                <c:pt idx="0">
                  <c:v>Provisions on recovery of credits written off as losses (100% provisioned)</c:v>
                </c:pt>
              </c:strCache>
            </c:strRef>
          </c:tx>
          <c:spPr>
            <a:solidFill>
              <a:srgbClr val="1CD8C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Planilha1!$A$4:$A$9</c:f>
              <c:strCache>
                <c:ptCount val="6"/>
                <c:pt idx="0">
                  <c:v>2019</c:v>
                </c:pt>
                <c:pt idx="1">
                  <c:v>2020</c:v>
                </c:pt>
                <c:pt idx="2">
                  <c:v>2021</c:v>
                </c:pt>
                <c:pt idx="3">
                  <c:v>2022</c:v>
                </c:pt>
                <c:pt idx="4">
                  <c:v>9M22</c:v>
                </c:pt>
                <c:pt idx="5">
                  <c:v>9M23</c:v>
                </c:pt>
              </c:strCache>
            </c:strRef>
          </c:cat>
          <c:val>
            <c:numRef>
              <c:f>Planilha1!$C$4:$C$9</c:f>
              <c:numCache>
                <c:formatCode>0.0%</c:formatCode>
                <c:ptCount val="6"/>
                <c:pt idx="0">
                  <c:v>0.25984367717564283</c:v>
                </c:pt>
                <c:pt idx="1">
                  <c:v>0.17844257403263403</c:v>
                </c:pt>
                <c:pt idx="2">
                  <c:v>0.28192529964457985</c:v>
                </c:pt>
                <c:pt idx="3">
                  <c:v>0.17673170228140811</c:v>
                </c:pt>
                <c:pt idx="4">
                  <c:v>0.19500000000000001</c:v>
                </c:pt>
                <c:pt idx="5">
                  <c:v>0.11799999999999999</c:v>
                </c:pt>
              </c:numCache>
            </c:numRef>
          </c:val>
          <c:extLst>
            <c:ext xmlns:c16="http://schemas.microsoft.com/office/drawing/2014/chart" uri="{C3380CC4-5D6E-409C-BE32-E72D297353CC}">
              <c16:uniqueId val="{00000001-4FC2-4908-8C10-39284D695A79}"/>
            </c:ext>
          </c:extLst>
        </c:ser>
        <c:dLbls>
          <c:showLegendKey val="0"/>
          <c:showVal val="0"/>
          <c:showCatName val="0"/>
          <c:showSerName val="0"/>
          <c:showPercent val="0"/>
          <c:showBubbleSize val="0"/>
        </c:dLbls>
        <c:gapWidth val="60"/>
        <c:overlap val="100"/>
        <c:axId val="647868264"/>
        <c:axId val="647870232"/>
      </c:barChart>
      <c:lineChart>
        <c:grouping val="percentStacked"/>
        <c:varyColors val="0"/>
        <c:ser>
          <c:idx val="2"/>
          <c:order val="2"/>
          <c:tx>
            <c:strRef>
              <c:f>Planilha1!$D$1</c:f>
              <c:strCache>
                <c:ptCount val="1"/>
                <c:pt idx="0">
                  <c:v>Total</c:v>
                </c:pt>
              </c:strCache>
            </c:strRef>
          </c:tx>
          <c:spPr>
            <a:ln w="28575" cap="rnd">
              <a:noFill/>
              <a:round/>
            </a:ln>
            <a:effectLst/>
          </c:spPr>
          <c:marker>
            <c:symbol val="none"/>
          </c:marker>
          <c:dLbls>
            <c:dLbl>
              <c:idx val="0"/>
              <c:layout>
                <c:manualLayout>
                  <c:x val="-5.7145556932948462E-2"/>
                  <c:y val="-3.58933182750971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66B-452D-8205-1206000ADF48}"/>
                </c:ext>
              </c:extLst>
            </c:dLbl>
            <c:dLbl>
              <c:idx val="1"/>
              <c:layout>
                <c:manualLayout>
                  <c:x val="-5.714555693294851E-2"/>
                  <c:y val="-3.58933182750971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66B-452D-8205-1206000ADF48}"/>
                </c:ext>
              </c:extLst>
            </c:dLbl>
            <c:dLbl>
              <c:idx val="2"/>
              <c:layout>
                <c:manualLayout>
                  <c:x val="-5.7145556932948462E-2"/>
                  <c:y val="-3.58933182750971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66B-452D-8205-1206000ADF48}"/>
                </c:ext>
              </c:extLst>
            </c:dLbl>
            <c:dLbl>
              <c:idx val="3"/>
              <c:layout>
                <c:manualLayout>
                  <c:x val="-5.1950506302680423E-2"/>
                  <c:y val="-3.58933182750971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66B-452D-8205-1206000ADF48}"/>
                </c:ext>
              </c:extLst>
            </c:dLbl>
            <c:dLbl>
              <c:idx val="4"/>
              <c:layout>
                <c:manualLayout>
                  <c:x val="-5.7145556932948559E-2"/>
                  <c:y val="-2.51253227925680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66B-452D-8205-1206000ADF48}"/>
                </c:ext>
              </c:extLst>
            </c:dLbl>
            <c:dLbl>
              <c:idx val="5"/>
              <c:layout>
                <c:manualLayout>
                  <c:x val="-5.7145556932948462E-2"/>
                  <c:y val="-3.230398644758745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66B-452D-8205-1206000ADF48}"/>
                </c:ext>
              </c:extLst>
            </c:dLbl>
            <c:dLbl>
              <c:idx val="6"/>
              <c:layout>
                <c:manualLayout>
                  <c:x val="-5.1950506302680513E-2"/>
                  <c:y val="-2.87146546200777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D24-45AA-8D8C-927C2B9B545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0050"/>
                    </a:solidFill>
                    <a:latin typeface="+mn-lt"/>
                    <a:ea typeface="+mn-ea"/>
                    <a:cs typeface="+mn-cs"/>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Planilha1!$A$4:$A$9</c:f>
              <c:strCache>
                <c:ptCount val="6"/>
                <c:pt idx="0">
                  <c:v>2019</c:v>
                </c:pt>
                <c:pt idx="1">
                  <c:v>2020</c:v>
                </c:pt>
                <c:pt idx="2">
                  <c:v>2021</c:v>
                </c:pt>
                <c:pt idx="3">
                  <c:v>2022</c:v>
                </c:pt>
                <c:pt idx="4">
                  <c:v>9M22</c:v>
                </c:pt>
                <c:pt idx="5">
                  <c:v>9M23</c:v>
                </c:pt>
              </c:strCache>
            </c:strRef>
          </c:cat>
          <c:val>
            <c:numRef>
              <c:f>Planilha1!$D$4:$D$9</c:f>
              <c:numCache>
                <c:formatCode>_(* #,##0.00_);_(* \(#,##0.00\);_(* "-"??_);_(@_)</c:formatCode>
                <c:ptCount val="6"/>
                <c:pt idx="0">
                  <c:v>1.1939000000000002</c:v>
                </c:pt>
                <c:pt idx="1">
                  <c:v>1.5015000000000001</c:v>
                </c:pt>
                <c:pt idx="2">
                  <c:v>0.78779999999999994</c:v>
                </c:pt>
                <c:pt idx="3">
                  <c:v>0.96870000000000001</c:v>
                </c:pt>
                <c:pt idx="4">
                  <c:v>0.69</c:v>
                </c:pt>
                <c:pt idx="5">
                  <c:v>1.1100000000000001</c:v>
                </c:pt>
              </c:numCache>
            </c:numRef>
          </c:val>
          <c:smooth val="0"/>
          <c:extLst>
            <c:ext xmlns:c16="http://schemas.microsoft.com/office/drawing/2014/chart" uri="{C3380CC4-5D6E-409C-BE32-E72D297353CC}">
              <c16:uniqueId val="{00000009-4FC2-4908-8C10-39284D695A79}"/>
            </c:ext>
          </c:extLst>
        </c:ser>
        <c:dLbls>
          <c:showLegendKey val="0"/>
          <c:showVal val="0"/>
          <c:showCatName val="0"/>
          <c:showSerName val="0"/>
          <c:showPercent val="0"/>
          <c:showBubbleSize val="0"/>
        </c:dLbls>
        <c:marker val="1"/>
        <c:smooth val="0"/>
        <c:axId val="689801776"/>
        <c:axId val="689797840"/>
      </c:lineChart>
      <c:catAx>
        <c:axId val="64786826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rgbClr val="000050"/>
                </a:solidFill>
                <a:latin typeface="Poppins" panose="020B0604020202020204" charset="0"/>
                <a:ea typeface="Source Sans Pro" panose="020B0503030403020204" pitchFamily="34" charset="0"/>
                <a:cs typeface="+mn-cs"/>
              </a:defRPr>
            </a:pPr>
            <a:endParaRPr lang="pt-BR"/>
          </a:p>
        </c:txPr>
        <c:crossAx val="647870232"/>
        <c:crosses val="autoZero"/>
        <c:auto val="1"/>
        <c:lblAlgn val="ctr"/>
        <c:lblOffset val="100"/>
        <c:noMultiLvlLbl val="0"/>
      </c:catAx>
      <c:valAx>
        <c:axId val="647870232"/>
        <c:scaling>
          <c:orientation val="minMax"/>
          <c:max val="1.6"/>
        </c:scaling>
        <c:delete val="0"/>
        <c:axPos val="l"/>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pt-BR"/>
          </a:p>
        </c:txPr>
        <c:crossAx val="647868264"/>
        <c:crosses val="autoZero"/>
        <c:crossBetween val="between"/>
      </c:valAx>
      <c:valAx>
        <c:axId val="689797840"/>
        <c:scaling>
          <c:orientation val="minMax"/>
          <c:min val="2"/>
        </c:scaling>
        <c:delete val="1"/>
        <c:axPos val="r"/>
        <c:numFmt formatCode="0%" sourceLinked="1"/>
        <c:majorTickMark val="out"/>
        <c:minorTickMark val="none"/>
        <c:tickLblPos val="nextTo"/>
        <c:crossAx val="689801776"/>
        <c:crosses val="max"/>
        <c:crossBetween val="between"/>
      </c:valAx>
      <c:catAx>
        <c:axId val="689801776"/>
        <c:scaling>
          <c:orientation val="minMax"/>
        </c:scaling>
        <c:delete val="1"/>
        <c:axPos val="b"/>
        <c:numFmt formatCode="General" sourceLinked="1"/>
        <c:majorTickMark val="out"/>
        <c:minorTickMark val="none"/>
        <c:tickLblPos val="nextTo"/>
        <c:crossAx val="689797840"/>
        <c:crosses val="autoZero"/>
        <c:auto val="1"/>
        <c:lblAlgn val="ctr"/>
        <c:lblOffset val="100"/>
        <c:noMultiLvlLbl val="0"/>
      </c:catAx>
      <c:spPr>
        <a:noFill/>
        <a:ln>
          <a:noFill/>
        </a:ln>
        <a:effectLst/>
      </c:spPr>
    </c:plotArea>
    <c:legend>
      <c:legendPos val="b"/>
      <c:legendEntry>
        <c:idx val="2"/>
        <c:delete val="1"/>
      </c:legendEntry>
      <c:layout>
        <c:manualLayout>
          <c:xMode val="edge"/>
          <c:yMode val="edge"/>
          <c:x val="0"/>
          <c:y val="0.89559933786719637"/>
          <c:w val="0.9427657210956113"/>
          <c:h val="0.10440066213280358"/>
        </c:manualLayout>
      </c:layout>
      <c:overlay val="0"/>
      <c:spPr>
        <a:noFill/>
        <a:ln>
          <a:noFill/>
        </a:ln>
        <a:effectLst/>
      </c:spPr>
      <c:txPr>
        <a:bodyPr rot="0" spcFirstLastPara="1" vertOverflow="ellipsis" vert="horz" wrap="square" anchor="ctr" anchorCtr="1"/>
        <a:lstStyle/>
        <a:p>
          <a:pPr>
            <a:defRPr sz="700" b="0" i="0" u="none" strike="noStrike" kern="1200" baseline="0">
              <a:solidFill>
                <a:srgbClr val="000050"/>
              </a:solidFill>
              <a:latin typeface="Poppins" panose="020B0604020202020204" charset="0"/>
              <a:ea typeface="Source Sans Pro" panose="020B0503030403020204" pitchFamily="34" charset="0"/>
              <a:cs typeface="+mn-cs"/>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636949173140087E-4"/>
          <c:y val="0.16298186351972399"/>
          <c:w val="0.96619220085318991"/>
          <c:h val="0.58561766965800199"/>
        </c:manualLayout>
      </c:layout>
      <c:lineChart>
        <c:grouping val="standard"/>
        <c:varyColors val="0"/>
        <c:ser>
          <c:idx val="0"/>
          <c:order val="0"/>
          <c:tx>
            <c:strRef>
              <c:f>Graf!$B$1</c:f>
              <c:strCache>
                <c:ptCount val="1"/>
                <c:pt idx="0">
                  <c:v>Total</c:v>
                </c:pt>
              </c:strCache>
            </c:strRef>
          </c:tx>
          <c:spPr>
            <a:ln w="31750" cap="rnd">
              <a:solidFill>
                <a:srgbClr val="000050"/>
              </a:solidFill>
              <a:round/>
            </a:ln>
            <a:effectLst/>
          </c:spPr>
          <c:marker>
            <c:symbol val="circle"/>
            <c:size val="10"/>
            <c:spPr>
              <a:solidFill>
                <a:schemeClr val="bg1"/>
              </a:solidFill>
              <a:ln w="31750">
                <a:solidFill>
                  <a:srgbClr val="000050"/>
                </a:solidFill>
              </a:ln>
              <a:effectLst/>
            </c:spPr>
          </c:marker>
          <c:dPt>
            <c:idx val="0"/>
            <c:marker>
              <c:symbol val="circle"/>
              <c:size val="10"/>
              <c:spPr>
                <a:solidFill>
                  <a:schemeClr val="bg1"/>
                </a:solidFill>
                <a:ln w="31750">
                  <a:solidFill>
                    <a:srgbClr val="000050"/>
                  </a:solidFill>
                </a:ln>
                <a:effectLst/>
              </c:spPr>
            </c:marker>
            <c:bubble3D val="0"/>
            <c:extLst>
              <c:ext xmlns:c16="http://schemas.microsoft.com/office/drawing/2014/chart" uri="{C3380CC4-5D6E-409C-BE32-E72D297353CC}">
                <c16:uniqueId val="{00000000-7257-45BE-AADD-176128056279}"/>
              </c:ext>
            </c:extLst>
          </c:dPt>
          <c:dPt>
            <c:idx val="1"/>
            <c:marker>
              <c:symbol val="circle"/>
              <c:size val="10"/>
              <c:spPr>
                <a:solidFill>
                  <a:schemeClr val="bg1"/>
                </a:solidFill>
                <a:ln w="31750">
                  <a:solidFill>
                    <a:srgbClr val="000050"/>
                  </a:solidFill>
                </a:ln>
                <a:effectLst/>
              </c:spPr>
            </c:marker>
            <c:bubble3D val="0"/>
            <c:extLst>
              <c:ext xmlns:c16="http://schemas.microsoft.com/office/drawing/2014/chart" uri="{C3380CC4-5D6E-409C-BE32-E72D297353CC}">
                <c16:uniqueId val="{00000001-7257-45BE-AADD-176128056279}"/>
              </c:ext>
            </c:extLst>
          </c:dPt>
          <c:dPt>
            <c:idx val="2"/>
            <c:marker>
              <c:symbol val="circle"/>
              <c:size val="10"/>
              <c:spPr>
                <a:solidFill>
                  <a:schemeClr val="bg1"/>
                </a:solidFill>
                <a:ln w="31750">
                  <a:solidFill>
                    <a:srgbClr val="000050"/>
                  </a:solidFill>
                </a:ln>
                <a:effectLst/>
              </c:spPr>
            </c:marker>
            <c:bubble3D val="0"/>
            <c:extLst>
              <c:ext xmlns:c16="http://schemas.microsoft.com/office/drawing/2014/chart" uri="{C3380CC4-5D6E-409C-BE32-E72D297353CC}">
                <c16:uniqueId val="{00000002-7257-45BE-AADD-176128056279}"/>
              </c:ext>
            </c:extLst>
          </c:dPt>
          <c:dPt>
            <c:idx val="3"/>
            <c:marker>
              <c:symbol val="circle"/>
              <c:size val="10"/>
              <c:spPr>
                <a:solidFill>
                  <a:schemeClr val="bg1"/>
                </a:solidFill>
                <a:ln w="31750">
                  <a:solidFill>
                    <a:srgbClr val="000050"/>
                  </a:solidFill>
                </a:ln>
                <a:effectLst/>
              </c:spPr>
            </c:marker>
            <c:bubble3D val="0"/>
            <c:extLst>
              <c:ext xmlns:c16="http://schemas.microsoft.com/office/drawing/2014/chart" uri="{C3380CC4-5D6E-409C-BE32-E72D297353CC}">
                <c16:uniqueId val="{00000003-7257-45BE-AADD-176128056279}"/>
              </c:ext>
            </c:extLst>
          </c:dPt>
          <c:dPt>
            <c:idx val="4"/>
            <c:marker>
              <c:symbol val="circle"/>
              <c:size val="10"/>
              <c:spPr>
                <a:solidFill>
                  <a:srgbClr val="0094FF"/>
                </a:solidFill>
                <a:ln w="31750">
                  <a:solidFill>
                    <a:srgbClr val="000050"/>
                  </a:solidFill>
                </a:ln>
                <a:effectLst/>
              </c:spPr>
            </c:marker>
            <c:bubble3D val="0"/>
            <c:extLst>
              <c:ext xmlns:c16="http://schemas.microsoft.com/office/drawing/2014/chart" uri="{C3380CC4-5D6E-409C-BE32-E72D297353CC}">
                <c16:uniqueId val="{00000004-7257-45BE-AADD-176128056279}"/>
              </c:ext>
            </c:extLst>
          </c:dPt>
          <c:dLbls>
            <c:dLbl>
              <c:idx val="3"/>
              <c:layout>
                <c:manualLayout>
                  <c:x val="-5.8242005393226035E-2"/>
                  <c:y val="-0.20089360740384449"/>
                </c:manualLayout>
              </c:layout>
              <c:tx>
                <c:rich>
                  <a:bodyPr/>
                  <a:lstStyle/>
                  <a:p>
                    <a:fld id="{7CC20F88-066D-42AC-A61D-1686BA96D2C6}" type="VALUE">
                      <a:rPr lang="en-US">
                        <a:latin typeface="Poppins" panose="020B0604020202020204" charset="0"/>
                        <a:cs typeface="Arial" panose="020B0604020202020204" pitchFamily="3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257-45BE-AADD-176128056279}"/>
                </c:ext>
              </c:extLst>
            </c:dLbl>
            <c:dLbl>
              <c:idx val="4"/>
              <c:tx>
                <c:rich>
                  <a:bodyPr rot="0" spcFirstLastPara="1" vertOverflow="ellipsis" vert="horz" wrap="square" lIns="38100" tIns="19050" rIns="38100" bIns="19050" anchor="ctr" anchorCtr="1">
                    <a:spAutoFit/>
                  </a:bodyPr>
                  <a:lstStyle/>
                  <a:p>
                    <a:pPr>
                      <a:defRPr sz="1100" b="0" i="0" u="none" strike="noStrike" kern="1200" baseline="0">
                        <a:solidFill>
                          <a:srgbClr val="0094FF"/>
                        </a:solidFill>
                        <a:latin typeface="Poppins" panose="020B0604020202020204" charset="0"/>
                        <a:ea typeface="+mn-ea"/>
                        <a:cs typeface="Poppins" panose="020B0604020202020204" charset="0"/>
                      </a:defRPr>
                    </a:pPr>
                    <a:fld id="{CA728FBE-9349-4145-BF33-F4EDDA07B85F}" type="VALUE">
                      <a:rPr lang="en-US" sz="1100" baseline="0">
                        <a:latin typeface="Poppins" panose="020B0604020202020204" charset="0"/>
                        <a:cs typeface="Poppins" panose="020B0604020202020204" charset="0"/>
                      </a:rPr>
                      <a:pPr>
                        <a:defRPr sz="1100">
                          <a:solidFill>
                            <a:srgbClr val="0094FF"/>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0094FF"/>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257-45BE-AADD-176128056279}"/>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000050"/>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Graf!$A$4:$A$8</c:f>
              <c:strCache>
                <c:ptCount val="5"/>
                <c:pt idx="0">
                  <c:v>2019</c:v>
                </c:pt>
                <c:pt idx="1">
                  <c:v>2020</c:v>
                </c:pt>
                <c:pt idx="2">
                  <c:v>2021</c:v>
                </c:pt>
                <c:pt idx="3">
                  <c:v>2022</c:v>
                </c:pt>
                <c:pt idx="4">
                  <c:v>sep/23</c:v>
                </c:pt>
              </c:strCache>
            </c:strRef>
          </c:cat>
          <c:val>
            <c:numRef>
              <c:f>Graf!$B$4:$B$8</c:f>
              <c:numCache>
                <c:formatCode>0.0%</c:formatCode>
                <c:ptCount val="5"/>
                <c:pt idx="0">
                  <c:v>3.299643199650662E-2</c:v>
                </c:pt>
                <c:pt idx="1">
                  <c:v>3.9927351631929113E-2</c:v>
                </c:pt>
                <c:pt idx="2">
                  <c:v>1.9194971005311631E-2</c:v>
                </c:pt>
                <c:pt idx="3">
                  <c:v>1.9699999999999999E-2</c:v>
                </c:pt>
                <c:pt idx="4">
                  <c:v>2.7E-2</c:v>
                </c:pt>
              </c:numCache>
            </c:numRef>
          </c:val>
          <c:smooth val="1"/>
          <c:extLst>
            <c:ext xmlns:c16="http://schemas.microsoft.com/office/drawing/2014/chart" uri="{C3380CC4-5D6E-409C-BE32-E72D297353CC}">
              <c16:uniqueId val="{00000005-7257-45BE-AADD-176128056279}"/>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t" anchorCtr="0"/>
          <a:lstStyle/>
          <a:p>
            <a:pPr>
              <a:defRPr sz="1000" b="0" i="0" u="none" strike="noStrike" kern="1200" baseline="0">
                <a:solidFill>
                  <a:srgbClr val="000050"/>
                </a:solidFill>
                <a:latin typeface="Poppins" panose="020B0604020202020204" charset="0"/>
                <a:ea typeface="+mn-ea"/>
                <a:cs typeface="Poppins" panose="020B0604020202020204" charset="0"/>
              </a:defRPr>
            </a:pPr>
            <a:endParaRPr lang="pt-BR"/>
          </a:p>
        </c:txPr>
        <c:crossAx val="1680597232"/>
        <c:crosses val="autoZero"/>
        <c:auto val="1"/>
        <c:lblAlgn val="ctr"/>
        <c:lblOffset val="100"/>
        <c:noMultiLvlLbl val="0"/>
      </c:catAx>
      <c:valAx>
        <c:axId val="1680597232"/>
        <c:scaling>
          <c:orientation val="minMax"/>
          <c:max val="5.000000000000001E-2"/>
          <c:min val="1.0000000000000002E-2"/>
        </c:scaling>
        <c:delete val="1"/>
        <c:axPos val="l"/>
        <c:numFmt formatCode="0.0%"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637716456767765E-3"/>
          <c:y val="0.20113862032533716"/>
          <c:w val="0.96619220085318991"/>
          <c:h val="0.53142641595741136"/>
        </c:manualLayout>
      </c:layout>
      <c:lineChart>
        <c:grouping val="standard"/>
        <c:varyColors val="0"/>
        <c:ser>
          <c:idx val="0"/>
          <c:order val="0"/>
          <c:tx>
            <c:strRef>
              <c:f>Graf!$B$1</c:f>
              <c:strCache>
                <c:ptCount val="1"/>
                <c:pt idx="0">
                  <c:v>Total</c:v>
                </c:pt>
              </c:strCache>
            </c:strRef>
          </c:tx>
          <c:spPr>
            <a:ln w="31750" cap="rnd">
              <a:solidFill>
                <a:srgbClr val="000050"/>
              </a:solidFill>
              <a:round/>
            </a:ln>
            <a:effectLst/>
          </c:spPr>
          <c:marker>
            <c:symbol val="circle"/>
            <c:size val="10"/>
            <c:spPr>
              <a:solidFill>
                <a:srgbClr val="FFFFFF"/>
              </a:solidFill>
              <a:ln w="31750">
                <a:solidFill>
                  <a:srgbClr val="000050"/>
                </a:solidFill>
              </a:ln>
              <a:effectLst/>
            </c:spPr>
          </c:marker>
          <c:dPt>
            <c:idx val="0"/>
            <c:marker>
              <c:symbol val="circle"/>
              <c:size val="10"/>
              <c:spPr>
                <a:solidFill>
                  <a:srgbClr val="FFFFFF"/>
                </a:solidFill>
                <a:ln w="31750">
                  <a:solidFill>
                    <a:srgbClr val="000050"/>
                  </a:solidFill>
                </a:ln>
                <a:effectLst/>
              </c:spPr>
            </c:marker>
            <c:bubble3D val="0"/>
            <c:extLst>
              <c:ext xmlns:c16="http://schemas.microsoft.com/office/drawing/2014/chart" uri="{C3380CC4-5D6E-409C-BE32-E72D297353CC}">
                <c16:uniqueId val="{00000000-7F06-4E66-B84B-09CD7CA8F61A}"/>
              </c:ext>
            </c:extLst>
          </c:dPt>
          <c:dPt>
            <c:idx val="1"/>
            <c:marker>
              <c:symbol val="circle"/>
              <c:size val="10"/>
              <c:spPr>
                <a:solidFill>
                  <a:srgbClr val="FFFFFF"/>
                </a:solidFill>
                <a:ln w="31750">
                  <a:solidFill>
                    <a:srgbClr val="000050"/>
                  </a:solidFill>
                </a:ln>
                <a:effectLst/>
              </c:spPr>
            </c:marker>
            <c:bubble3D val="0"/>
            <c:extLst>
              <c:ext xmlns:c16="http://schemas.microsoft.com/office/drawing/2014/chart" uri="{C3380CC4-5D6E-409C-BE32-E72D297353CC}">
                <c16:uniqueId val="{00000001-7F06-4E66-B84B-09CD7CA8F61A}"/>
              </c:ext>
            </c:extLst>
          </c:dPt>
          <c:dPt>
            <c:idx val="2"/>
            <c:marker>
              <c:symbol val="circle"/>
              <c:size val="10"/>
              <c:spPr>
                <a:solidFill>
                  <a:srgbClr val="FFFFFF"/>
                </a:solidFill>
                <a:ln w="31750">
                  <a:solidFill>
                    <a:srgbClr val="000050"/>
                  </a:solidFill>
                </a:ln>
                <a:effectLst/>
              </c:spPr>
            </c:marker>
            <c:bubble3D val="0"/>
            <c:extLst>
              <c:ext xmlns:c16="http://schemas.microsoft.com/office/drawing/2014/chart" uri="{C3380CC4-5D6E-409C-BE32-E72D297353CC}">
                <c16:uniqueId val="{00000002-7F06-4E66-B84B-09CD7CA8F61A}"/>
              </c:ext>
            </c:extLst>
          </c:dPt>
          <c:dPt>
            <c:idx val="3"/>
            <c:marker>
              <c:symbol val="circle"/>
              <c:size val="10"/>
              <c:spPr>
                <a:solidFill>
                  <a:schemeClr val="bg1"/>
                </a:solidFill>
                <a:ln w="31750">
                  <a:solidFill>
                    <a:srgbClr val="000050"/>
                  </a:solidFill>
                </a:ln>
                <a:effectLst/>
              </c:spPr>
            </c:marker>
            <c:bubble3D val="0"/>
            <c:extLst>
              <c:ext xmlns:c16="http://schemas.microsoft.com/office/drawing/2014/chart" uri="{C3380CC4-5D6E-409C-BE32-E72D297353CC}">
                <c16:uniqueId val="{00000003-7F06-4E66-B84B-09CD7CA8F61A}"/>
              </c:ext>
            </c:extLst>
          </c:dPt>
          <c:dPt>
            <c:idx val="4"/>
            <c:marker>
              <c:symbol val="circle"/>
              <c:size val="10"/>
              <c:spPr>
                <a:solidFill>
                  <a:srgbClr val="0094FF"/>
                </a:solidFill>
                <a:ln w="31750">
                  <a:solidFill>
                    <a:srgbClr val="000050"/>
                  </a:solidFill>
                </a:ln>
                <a:effectLst/>
              </c:spPr>
            </c:marker>
            <c:bubble3D val="0"/>
            <c:extLst>
              <c:ext xmlns:c16="http://schemas.microsoft.com/office/drawing/2014/chart" uri="{C3380CC4-5D6E-409C-BE32-E72D297353CC}">
                <c16:uniqueId val="{00000004-7F06-4E66-B84B-09CD7CA8F61A}"/>
              </c:ext>
            </c:extLst>
          </c:dPt>
          <c:dPt>
            <c:idx val="5"/>
            <c:marker>
              <c:symbol val="circle"/>
              <c:size val="10"/>
              <c:spPr>
                <a:solidFill>
                  <a:srgbClr val="0BBBEF"/>
                </a:solidFill>
                <a:ln w="31750">
                  <a:solidFill>
                    <a:srgbClr val="000050"/>
                  </a:solidFill>
                </a:ln>
                <a:effectLst/>
              </c:spPr>
            </c:marker>
            <c:bubble3D val="0"/>
            <c:extLst>
              <c:ext xmlns:c16="http://schemas.microsoft.com/office/drawing/2014/chart" uri="{C3380CC4-5D6E-409C-BE32-E72D297353CC}">
                <c16:uniqueId val="{00000005-7F06-4E66-B84B-09CD7CA8F61A}"/>
              </c:ext>
            </c:extLst>
          </c:dPt>
          <c:dLbls>
            <c:dLbl>
              <c:idx val="0"/>
              <c:layout>
                <c:manualLayout>
                  <c:x val="-7.7367679416155161E-2"/>
                  <c:y val="-0.13236823981518542"/>
                </c:manualLayout>
              </c:layout>
              <c:tx>
                <c:rich>
                  <a:bodyPr/>
                  <a:lstStyle/>
                  <a:p>
                    <a:fld id="{C8049709-D6EB-400A-8A0D-36317AF12468}"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F06-4E66-B84B-09CD7CA8F61A}"/>
                </c:ext>
              </c:extLst>
            </c:dLbl>
            <c:dLbl>
              <c:idx val="3"/>
              <c:layout>
                <c:manualLayout>
                  <c:x val="-7.8210440616310009E-2"/>
                  <c:y val="-0.21173200519897692"/>
                </c:manualLayout>
              </c:layout>
              <c:tx>
                <c:rich>
                  <a:bodyPr/>
                  <a:lstStyle/>
                  <a:p>
                    <a:fld id="{27B3196D-A2CF-42E4-B383-48E070D34970}" type="VALUE">
                      <a:rPr lang="en-US">
                        <a:latin typeface="Poppins" panose="020B0604020202020204" charset="0"/>
                        <a:cs typeface="Arial" panose="020B0604020202020204" pitchFamily="3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F06-4E66-B84B-09CD7CA8F61A}"/>
                </c:ext>
              </c:extLst>
            </c:dLbl>
            <c:dLbl>
              <c:idx val="4"/>
              <c:tx>
                <c:rich>
                  <a:bodyPr rot="0" spcFirstLastPara="1" vertOverflow="ellipsis" vert="horz" wrap="square" anchor="ctr" anchorCtr="1"/>
                  <a:lstStyle/>
                  <a:p>
                    <a:pPr>
                      <a:defRPr sz="1400" b="0" i="0" u="none" strike="noStrike" kern="1200" baseline="0">
                        <a:solidFill>
                          <a:srgbClr val="0094FF"/>
                        </a:solidFill>
                        <a:latin typeface="Poppins" panose="020B0604020202020204" charset="0"/>
                        <a:ea typeface="+mn-ea"/>
                        <a:cs typeface="Poppins" panose="020B0604020202020204" charset="0"/>
                      </a:defRPr>
                    </a:pPr>
                    <a:fld id="{5EE4D479-607D-4648-8024-94A31740B30A}" type="VALUE">
                      <a:rPr lang="en-US" sz="1197" b="0" i="0" u="none" strike="noStrike" kern="1200" baseline="0">
                        <a:solidFill>
                          <a:srgbClr val="0094FF"/>
                        </a:solidFill>
                        <a:latin typeface="Poppins" panose="020B0604020202020204" charset="0"/>
                        <a:ea typeface="+mn-ea"/>
                        <a:cs typeface="Arial" panose="020B0604020202020204" pitchFamily="34" charset="0"/>
                      </a:rPr>
                      <a:pPr>
                        <a:defRPr sz="1400">
                          <a:solidFill>
                            <a:srgbClr val="0094FF"/>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anchor="ctr" anchorCtr="1"/>
                <a:lstStyle/>
                <a:p>
                  <a:pPr>
                    <a:defRPr sz="1400" b="0" i="0" u="none" strike="noStrike" kern="1200" baseline="0">
                      <a:solidFill>
                        <a:srgbClr val="0094FF"/>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F06-4E66-B84B-09CD7CA8F61A}"/>
                </c:ext>
              </c:extLst>
            </c:dLbl>
            <c:dLbl>
              <c:idx val="5"/>
              <c:tx>
                <c:rich>
                  <a:bodyPr/>
                  <a:lstStyle/>
                  <a:p>
                    <a:fld id="{3D620CC5-4D9D-425D-AF40-CF53CA7914F6}" type="VALUE">
                      <a:rPr lang="en-US" sz="1400" b="0" i="0" u="none" strike="noStrike" kern="1200" baseline="0">
                        <a:solidFill>
                          <a:srgbClr val="0094FF"/>
                        </a:solidFill>
                        <a:latin typeface="Poppins" panose="020B0604020202020204" charset="0"/>
                        <a:ea typeface="+mn-ea"/>
                        <a:cs typeface="Poppins" panose="020B0604020202020204" charset="0"/>
                      </a:rPr>
                      <a:pPr/>
                      <a:t>[VALOR]</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F06-4E66-B84B-09CD7CA8F61A}"/>
                </c:ext>
              </c:extLst>
            </c:dLbl>
            <c:spPr>
              <a:noFill/>
              <a:ln>
                <a:noFill/>
              </a:ln>
              <a:effectLst/>
            </c:spPr>
            <c:txPr>
              <a:bodyPr rot="0" spcFirstLastPara="1" vertOverflow="ellipsis" vert="horz" wrap="square" anchor="ctr" anchorCtr="1"/>
              <a:lstStyle/>
              <a:p>
                <a:pPr>
                  <a:defRPr sz="1197" b="0" i="0" u="none" strike="noStrike" kern="1200" baseline="0">
                    <a:solidFill>
                      <a:srgbClr val="000050"/>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Graf!$A$4:$A$8</c:f>
              <c:strCache>
                <c:ptCount val="5"/>
                <c:pt idx="0">
                  <c:v>2019</c:v>
                </c:pt>
                <c:pt idx="1">
                  <c:v>2020</c:v>
                </c:pt>
                <c:pt idx="2">
                  <c:v>2021</c:v>
                </c:pt>
                <c:pt idx="3">
                  <c:v>2022</c:v>
                </c:pt>
                <c:pt idx="4">
                  <c:v>sep/23</c:v>
                </c:pt>
              </c:strCache>
            </c:strRef>
          </c:cat>
          <c:val>
            <c:numRef>
              <c:f>Graf!$B$4:$B$8</c:f>
              <c:numCache>
                <c:formatCode>0.0%</c:formatCode>
                <c:ptCount val="5"/>
                <c:pt idx="0">
                  <c:v>7.5999999999999998E-2</c:v>
                </c:pt>
                <c:pt idx="1">
                  <c:v>7.2999999999999995E-2</c:v>
                </c:pt>
                <c:pt idx="2">
                  <c:v>6.4000000000000001E-2</c:v>
                </c:pt>
                <c:pt idx="3">
                  <c:v>0.05</c:v>
                </c:pt>
                <c:pt idx="4">
                  <c:v>0.05</c:v>
                </c:pt>
              </c:numCache>
            </c:numRef>
          </c:val>
          <c:smooth val="1"/>
          <c:extLst>
            <c:ext xmlns:c16="http://schemas.microsoft.com/office/drawing/2014/chart" uri="{C3380CC4-5D6E-409C-BE32-E72D297353CC}">
              <c16:uniqueId val="{00000006-7F06-4E66-B84B-09CD7CA8F61A}"/>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ctr" anchorCtr="1"/>
          <a:lstStyle/>
          <a:p>
            <a:pPr>
              <a:defRPr sz="1000" b="0" i="0" u="none" strike="noStrike" kern="1200" baseline="0">
                <a:solidFill>
                  <a:srgbClr val="000050"/>
                </a:solidFill>
                <a:latin typeface="Poppins" panose="020B0604020202020204" charset="0"/>
                <a:ea typeface="+mn-ea"/>
                <a:cs typeface="Poppins" panose="020B0604020202020204" charset="0"/>
              </a:defRPr>
            </a:pPr>
            <a:endParaRPr lang="pt-BR"/>
          </a:p>
        </c:txPr>
        <c:crossAx val="1680597232"/>
        <c:crosses val="autoZero"/>
        <c:auto val="1"/>
        <c:lblAlgn val="ctr"/>
        <c:lblOffset val="100"/>
        <c:noMultiLvlLbl val="0"/>
      </c:catAx>
      <c:valAx>
        <c:axId val="1680597232"/>
        <c:scaling>
          <c:orientation val="minMax"/>
          <c:max val="8.0000000000000016E-2"/>
          <c:min val="4.0000000000000008E-2"/>
        </c:scaling>
        <c:delete val="1"/>
        <c:axPos val="l"/>
        <c:numFmt formatCode="0.0%"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baseline="0"/>
      </a:pPr>
      <a:endParaRPr lang="pt-BR"/>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13060568192589E-2"/>
          <c:y val="0.25124054138709839"/>
          <c:w val="0.87727829679623137"/>
          <c:h val="0.55129109722657255"/>
        </c:manualLayout>
      </c:layout>
      <c:barChart>
        <c:barDir val="col"/>
        <c:grouping val="stacked"/>
        <c:varyColors val="0"/>
        <c:ser>
          <c:idx val="0"/>
          <c:order val="0"/>
          <c:tx>
            <c:strRef>
              <c:f>Planilha1!$B$1</c:f>
              <c:strCache>
                <c:ptCount val="1"/>
                <c:pt idx="0">
                  <c:v>Coluna2</c:v>
                </c:pt>
              </c:strCache>
            </c:strRef>
          </c:tx>
          <c:spPr>
            <a:solidFill>
              <a:srgbClr val="000050"/>
            </a:solidFill>
            <a:ln>
              <a:noFill/>
            </a:ln>
            <a:effectLst/>
          </c:spPr>
          <c:invertIfNegative val="0"/>
          <c:dPt>
            <c:idx val="0"/>
            <c:invertIfNegative val="0"/>
            <c:bubble3D val="0"/>
            <c:spPr>
              <a:solidFill>
                <a:srgbClr val="000050"/>
              </a:solidFill>
              <a:ln>
                <a:noFill/>
              </a:ln>
              <a:effectLst/>
            </c:spPr>
            <c:extLst>
              <c:ext xmlns:c16="http://schemas.microsoft.com/office/drawing/2014/chart" uri="{C3380CC4-5D6E-409C-BE32-E72D297353CC}">
                <c16:uniqueId val="{00000001-9469-416B-9207-77F7AD225FE3}"/>
              </c:ext>
            </c:extLst>
          </c:dPt>
          <c:dPt>
            <c:idx val="1"/>
            <c:invertIfNegative val="0"/>
            <c:bubble3D val="0"/>
            <c:spPr>
              <a:solidFill>
                <a:srgbClr val="1CD8CA"/>
              </a:solidFill>
              <a:ln>
                <a:noFill/>
              </a:ln>
              <a:effectLst/>
            </c:spPr>
            <c:extLst>
              <c:ext xmlns:c16="http://schemas.microsoft.com/office/drawing/2014/chart" uri="{C3380CC4-5D6E-409C-BE32-E72D297353CC}">
                <c16:uniqueId val="{00000003-9469-416B-9207-77F7AD225FE3}"/>
              </c:ext>
            </c:extLst>
          </c:dPt>
          <c:dLbls>
            <c:dLbl>
              <c:idx val="0"/>
              <c:layout>
                <c:manualLayout>
                  <c:x val="1.1436211730726845E-2"/>
                  <c:y val="-0.35062953244843154"/>
                </c:manualLayout>
              </c:layout>
              <c:tx>
                <c:rich>
                  <a:bodyPr/>
                  <a:lstStyle/>
                  <a:p>
                    <a:fld id="{77559561-2BE2-4B21-BF4D-BEBE849465C5}" type="VALUE">
                      <a:rPr lang="en-US">
                        <a:latin typeface="Poppins" panose="020B0604020202020204" charset="0"/>
                      </a:rPr>
                      <a:pPr/>
                      <a:t>[VALOR]</a:t>
                    </a:fld>
                    <a:endParaRPr lang="en-US"/>
                  </a:p>
                </c:rich>
              </c:tx>
              <c:dLblPos val="ctr"/>
              <c:showLegendKey val="0"/>
              <c:showVal val="1"/>
              <c:showCatName val="0"/>
              <c:showSerName val="0"/>
              <c:showPercent val="0"/>
              <c:showBubbleSize val="0"/>
              <c:extLst>
                <c:ext xmlns:c15="http://schemas.microsoft.com/office/drawing/2012/chart" uri="{CE6537A1-D6FC-4f65-9D91-7224C49458BB}">
                  <c15:layout>
                    <c:manualLayout>
                      <c:w val="0.27164289559250282"/>
                      <c:h val="0.18184825554877812"/>
                    </c:manualLayout>
                  </c15:layout>
                  <c15:dlblFieldTable/>
                  <c15:showDataLabelsRange val="0"/>
                </c:ext>
                <c:ext xmlns:c16="http://schemas.microsoft.com/office/drawing/2014/chart" uri="{C3380CC4-5D6E-409C-BE32-E72D297353CC}">
                  <c16:uniqueId val="{00000001-9469-416B-9207-77F7AD225FE3}"/>
                </c:ext>
              </c:extLst>
            </c:dLbl>
            <c:dLbl>
              <c:idx val="1"/>
              <c:layout>
                <c:manualLayout>
                  <c:x val="1.5220948181232489E-2"/>
                  <c:y val="-0.24587641581492395"/>
                </c:manualLayout>
              </c:layout>
              <c:tx>
                <c:rich>
                  <a:bodyPr/>
                  <a:lstStyle/>
                  <a:p>
                    <a:fld id="{8110BBDE-1C58-4FB2-8CF2-D2D4438D90B1}" type="VALUE">
                      <a:rPr lang="en-US">
                        <a:latin typeface="Poppins" panose="020B0604020202020204" charset="0"/>
                      </a:rPr>
                      <a:pPr/>
                      <a:t>[VALOR]</a:t>
                    </a:fld>
                    <a:endParaRPr lang="en-US"/>
                  </a:p>
                </c:rich>
              </c:tx>
              <c:dLblPos val="ctr"/>
              <c:showLegendKey val="0"/>
              <c:showVal val="1"/>
              <c:showCatName val="0"/>
              <c:showSerName val="0"/>
              <c:showPercent val="0"/>
              <c:showBubbleSize val="0"/>
              <c:extLst>
                <c:ext xmlns:c15="http://schemas.microsoft.com/office/drawing/2012/chart" uri="{CE6537A1-D6FC-4f65-9D91-7224C49458BB}">
                  <c15:layout>
                    <c:manualLayout>
                      <c:w val="0.28062185543948748"/>
                      <c:h val="0.23951591092142763"/>
                    </c:manualLayout>
                  </c15:layout>
                  <c15:dlblFieldTable/>
                  <c15:showDataLabelsRange val="0"/>
                </c:ext>
                <c:ext xmlns:c16="http://schemas.microsoft.com/office/drawing/2014/chart" uri="{C3380CC4-5D6E-409C-BE32-E72D297353CC}">
                  <c16:uniqueId val="{00000003-9469-416B-9207-77F7AD225FE3}"/>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000050"/>
                    </a:solidFill>
                    <a:latin typeface="Poppins" panose="020B0604020202020204" charset="0"/>
                    <a:ea typeface="+mn-ea"/>
                    <a:cs typeface="Poppins" panose="020B0604020202020204" charset="0"/>
                  </a:defRPr>
                </a:pPr>
                <a:endParaRPr lang="pt-B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Planilha1!$A$2:$A$3</c:f>
              <c:numCache>
                <c:formatCode>mmm\-yy</c:formatCode>
                <c:ptCount val="2"/>
                <c:pt idx="0" formatCode="General">
                  <c:v>2018</c:v>
                </c:pt>
                <c:pt idx="1">
                  <c:v>45170</c:v>
                </c:pt>
              </c:numCache>
            </c:numRef>
          </c:cat>
          <c:val>
            <c:numRef>
              <c:f>Planilha1!$B$2:$B$3</c:f>
              <c:numCache>
                <c:formatCode>0.00</c:formatCode>
                <c:ptCount val="2"/>
                <c:pt idx="0">
                  <c:v>10313</c:v>
                </c:pt>
                <c:pt idx="1">
                  <c:v>8958</c:v>
                </c:pt>
              </c:numCache>
            </c:numRef>
          </c:val>
          <c:extLst>
            <c:ext xmlns:c16="http://schemas.microsoft.com/office/drawing/2014/chart" uri="{C3380CC4-5D6E-409C-BE32-E72D297353CC}">
              <c16:uniqueId val="{00000004-9469-416B-9207-77F7AD225FE3}"/>
            </c:ext>
          </c:extLst>
        </c:ser>
        <c:dLbls>
          <c:showLegendKey val="0"/>
          <c:showVal val="0"/>
          <c:showCatName val="0"/>
          <c:showSerName val="0"/>
          <c:showPercent val="0"/>
          <c:showBubbleSize val="0"/>
        </c:dLbls>
        <c:gapWidth val="50"/>
        <c:overlap val="100"/>
        <c:axId val="647868264"/>
        <c:axId val="647870232"/>
      </c:barChart>
      <c:catAx>
        <c:axId val="64786826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000050"/>
                </a:solidFill>
                <a:latin typeface="Poppins" panose="020B0604020202020204" charset="0"/>
                <a:ea typeface="+mn-ea"/>
                <a:cs typeface="Poppins" panose="020B0604020202020204" charset="0"/>
              </a:defRPr>
            </a:pPr>
            <a:endParaRPr lang="pt-BR"/>
          </a:p>
        </c:txPr>
        <c:crossAx val="647870232"/>
        <c:crosses val="autoZero"/>
        <c:auto val="1"/>
        <c:lblAlgn val="ctr"/>
        <c:lblOffset val="100"/>
        <c:noMultiLvlLbl val="0"/>
      </c:catAx>
      <c:valAx>
        <c:axId val="647870232"/>
        <c:scaling>
          <c:orientation val="minMax"/>
          <c:min val="5000"/>
        </c:scaling>
        <c:delete val="0"/>
        <c:axPos val="l"/>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pt-BR"/>
          </a:p>
        </c:txPr>
        <c:crossAx val="647868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913060568192589E-2"/>
          <c:y val="0.25124054138709839"/>
          <c:w val="0.87727829679623137"/>
          <c:h val="0.55129109722657255"/>
        </c:manualLayout>
      </c:layout>
      <c:barChart>
        <c:barDir val="col"/>
        <c:grouping val="stacked"/>
        <c:varyColors val="0"/>
        <c:ser>
          <c:idx val="0"/>
          <c:order val="0"/>
          <c:tx>
            <c:strRef>
              <c:f>Planilha1!$B$1</c:f>
              <c:strCache>
                <c:ptCount val="1"/>
                <c:pt idx="0">
                  <c:v>Coluna2</c:v>
                </c:pt>
              </c:strCache>
            </c:strRef>
          </c:tx>
          <c:spPr>
            <a:solidFill>
              <a:srgbClr val="000050"/>
            </a:solidFill>
            <a:ln>
              <a:noFill/>
            </a:ln>
            <a:effectLst/>
          </c:spPr>
          <c:invertIfNegative val="0"/>
          <c:dPt>
            <c:idx val="0"/>
            <c:invertIfNegative val="0"/>
            <c:bubble3D val="0"/>
            <c:spPr>
              <a:solidFill>
                <a:srgbClr val="000050"/>
              </a:solidFill>
              <a:ln>
                <a:noFill/>
              </a:ln>
              <a:effectLst/>
            </c:spPr>
            <c:extLst>
              <c:ext xmlns:c16="http://schemas.microsoft.com/office/drawing/2014/chart" uri="{C3380CC4-5D6E-409C-BE32-E72D297353CC}">
                <c16:uniqueId val="{00000001-77ED-4D3C-B6F3-973F363D233F}"/>
              </c:ext>
            </c:extLst>
          </c:dPt>
          <c:dPt>
            <c:idx val="1"/>
            <c:invertIfNegative val="0"/>
            <c:bubble3D val="0"/>
            <c:spPr>
              <a:solidFill>
                <a:srgbClr val="1CD8CA"/>
              </a:solidFill>
              <a:ln>
                <a:noFill/>
              </a:ln>
              <a:effectLst/>
            </c:spPr>
            <c:extLst>
              <c:ext xmlns:c16="http://schemas.microsoft.com/office/drawing/2014/chart" uri="{C3380CC4-5D6E-409C-BE32-E72D297353CC}">
                <c16:uniqueId val="{00000003-77ED-4D3C-B6F3-973F363D233F}"/>
              </c:ext>
            </c:extLst>
          </c:dPt>
          <c:dLbls>
            <c:dLbl>
              <c:idx val="0"/>
              <c:layout>
                <c:manualLayout>
                  <c:x val="-1.0652197922128969E-2"/>
                  <c:y val="-0.35062947515345344"/>
                </c:manualLayout>
              </c:layout>
              <c:tx>
                <c:rich>
                  <a:bodyPr/>
                  <a:lstStyle/>
                  <a:p>
                    <a:fld id="{C267F38B-DDD9-45FF-877A-174F46309B31}" type="VALUE">
                      <a:rPr lang="en-US">
                        <a:latin typeface="Poppins" panose="020B0604020202020204" charset="0"/>
                      </a:rPr>
                      <a:pPr/>
                      <a:t>[VALOR]</a:t>
                    </a:fld>
                    <a:endParaRPr lang="en-US"/>
                  </a:p>
                </c:rich>
              </c:tx>
              <c:dLblPos val="ctr"/>
              <c:showLegendKey val="0"/>
              <c:showVal val="1"/>
              <c:showCatName val="0"/>
              <c:showSerName val="0"/>
              <c:showPercent val="0"/>
              <c:showBubbleSize val="0"/>
              <c:extLst>
                <c:ext xmlns:c15="http://schemas.microsoft.com/office/drawing/2012/chart" uri="{CE6537A1-D6FC-4f65-9D91-7224C49458BB}">
                  <c15:layout>
                    <c:manualLayout>
                      <c:w val="0.22746607628679119"/>
                      <c:h val="0.18184837013873426"/>
                    </c:manualLayout>
                  </c15:layout>
                  <c15:dlblFieldTable/>
                  <c15:showDataLabelsRange val="0"/>
                </c:ext>
                <c:ext xmlns:c16="http://schemas.microsoft.com/office/drawing/2014/chart" uri="{C3380CC4-5D6E-409C-BE32-E72D297353CC}">
                  <c16:uniqueId val="{00000001-77ED-4D3C-B6F3-973F363D233F}"/>
                </c:ext>
              </c:extLst>
            </c:dLbl>
            <c:dLbl>
              <c:idx val="1"/>
              <c:layout>
                <c:manualLayout>
                  <c:x val="-3.9219880914189895E-4"/>
                  <c:y val="-0.25869368106958573"/>
                </c:manualLayout>
              </c:layout>
              <c:tx>
                <c:rich>
                  <a:bodyPr/>
                  <a:lstStyle/>
                  <a:p>
                    <a:fld id="{23175233-389D-4030-82A6-DB4DBB217E14}" type="VALUE">
                      <a:rPr lang="en-US">
                        <a:latin typeface="Poppins" panose="020B0604020202020204" charset="0"/>
                      </a:rPr>
                      <a:pPr/>
                      <a:t>[VALOR]</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7ED-4D3C-B6F3-973F363D233F}"/>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000050"/>
                    </a:solidFill>
                    <a:latin typeface="Poppins" panose="020B0604020202020204" charset="0"/>
                    <a:ea typeface="+mn-ea"/>
                    <a:cs typeface="Poppins" panose="020B0604020202020204" charset="0"/>
                  </a:defRPr>
                </a:pPr>
                <a:endParaRPr lang="pt-BR"/>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Planilha1!$A$2:$A$3</c:f>
              <c:numCache>
                <c:formatCode>mmm\-yy</c:formatCode>
                <c:ptCount val="2"/>
                <c:pt idx="0" formatCode="General">
                  <c:v>2018</c:v>
                </c:pt>
                <c:pt idx="1">
                  <c:v>45170</c:v>
                </c:pt>
              </c:numCache>
            </c:numRef>
          </c:cat>
          <c:val>
            <c:numRef>
              <c:f>Planilha1!$B$2:$B$3</c:f>
              <c:numCache>
                <c:formatCode>0.00</c:formatCode>
                <c:ptCount val="2"/>
                <c:pt idx="0">
                  <c:v>518</c:v>
                </c:pt>
                <c:pt idx="1">
                  <c:v>493</c:v>
                </c:pt>
              </c:numCache>
            </c:numRef>
          </c:val>
          <c:extLst>
            <c:ext xmlns:c16="http://schemas.microsoft.com/office/drawing/2014/chart" uri="{C3380CC4-5D6E-409C-BE32-E72D297353CC}">
              <c16:uniqueId val="{00000004-77ED-4D3C-B6F3-973F363D233F}"/>
            </c:ext>
          </c:extLst>
        </c:ser>
        <c:dLbls>
          <c:showLegendKey val="0"/>
          <c:showVal val="0"/>
          <c:showCatName val="0"/>
          <c:showSerName val="0"/>
          <c:showPercent val="0"/>
          <c:showBubbleSize val="0"/>
        </c:dLbls>
        <c:gapWidth val="50"/>
        <c:overlap val="100"/>
        <c:axId val="647868264"/>
        <c:axId val="647870232"/>
      </c:barChart>
      <c:catAx>
        <c:axId val="64786826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rgbClr val="000050"/>
                </a:solidFill>
                <a:latin typeface="Poppins" panose="020B0604020202020204" charset="0"/>
                <a:ea typeface="+mn-ea"/>
                <a:cs typeface="Poppins" panose="020B0604020202020204" charset="0"/>
              </a:defRPr>
            </a:pPr>
            <a:endParaRPr lang="pt-BR"/>
          </a:p>
        </c:txPr>
        <c:crossAx val="647870232"/>
        <c:crosses val="autoZero"/>
        <c:auto val="1"/>
        <c:lblAlgn val="ctr"/>
        <c:lblOffset val="100"/>
        <c:noMultiLvlLbl val="0"/>
      </c:catAx>
      <c:valAx>
        <c:axId val="647870232"/>
        <c:scaling>
          <c:orientation val="minMax"/>
          <c:min val="420"/>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pt-BR"/>
          </a:p>
        </c:txPr>
        <c:crossAx val="647868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113253079834153"/>
          <c:y val="0.21625261043718402"/>
          <c:w val="0.50455976633313537"/>
          <c:h val="0.83536773089474581"/>
        </c:manualLayout>
      </c:layout>
      <c:doughnutChart>
        <c:varyColors val="1"/>
        <c:ser>
          <c:idx val="0"/>
          <c:order val="0"/>
          <c:tx>
            <c:strRef>
              <c:f>Planilha1!$B$1</c:f>
              <c:strCache>
                <c:ptCount val="1"/>
                <c:pt idx="0">
                  <c:v>Breakdown de Receitas</c:v>
                </c:pt>
              </c:strCache>
            </c:strRef>
          </c:tx>
          <c:explosion val="1"/>
          <c:dPt>
            <c:idx val="0"/>
            <c:bubble3D val="0"/>
            <c:spPr>
              <a:solidFill>
                <a:srgbClr val="000050"/>
              </a:solidFill>
              <a:ln w="19050">
                <a:solidFill>
                  <a:schemeClr val="lt1"/>
                </a:solidFill>
              </a:ln>
              <a:effectLst/>
            </c:spPr>
            <c:extLst>
              <c:ext xmlns:c16="http://schemas.microsoft.com/office/drawing/2014/chart" uri="{C3380CC4-5D6E-409C-BE32-E72D297353CC}">
                <c16:uniqueId val="{00000001-2C07-4E01-8AF8-BEF299D6E032}"/>
              </c:ext>
            </c:extLst>
          </c:dPt>
          <c:dPt>
            <c:idx val="1"/>
            <c:bubble3D val="0"/>
            <c:spPr>
              <a:solidFill>
                <a:srgbClr val="0094FF"/>
              </a:solidFill>
              <a:ln w="19050">
                <a:solidFill>
                  <a:schemeClr val="lt1"/>
                </a:solidFill>
              </a:ln>
              <a:effectLst/>
            </c:spPr>
            <c:extLst>
              <c:ext xmlns:c16="http://schemas.microsoft.com/office/drawing/2014/chart" uri="{C3380CC4-5D6E-409C-BE32-E72D297353CC}">
                <c16:uniqueId val="{00000003-2C07-4E01-8AF8-BEF299D6E032}"/>
              </c:ext>
            </c:extLst>
          </c:dPt>
          <c:dPt>
            <c:idx val="2"/>
            <c:bubble3D val="0"/>
            <c:spPr>
              <a:solidFill>
                <a:srgbClr val="00B0F0"/>
              </a:solidFill>
              <a:ln w="19050">
                <a:solidFill>
                  <a:schemeClr val="lt1"/>
                </a:solidFill>
              </a:ln>
              <a:effectLst/>
            </c:spPr>
            <c:extLst>
              <c:ext xmlns:c16="http://schemas.microsoft.com/office/drawing/2014/chart" uri="{C3380CC4-5D6E-409C-BE32-E72D297353CC}">
                <c16:uniqueId val="{00000005-2C07-4E01-8AF8-BEF299D6E032}"/>
              </c:ext>
            </c:extLst>
          </c:dPt>
          <c:dLbls>
            <c:dLbl>
              <c:idx val="0"/>
              <c:layout>
                <c:manualLayout>
                  <c:x val="-3.0732547784675397E-2"/>
                  <c:y val="3.716131992326626E-2"/>
                </c:manualLayout>
              </c:layout>
              <c:tx>
                <c:rich>
                  <a:bodyPr/>
                  <a:lstStyle/>
                  <a:p>
                    <a:fld id="{AB945295-DF89-470B-87C0-51D1948641A9}"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C07-4E01-8AF8-BEF299D6E032}"/>
                </c:ext>
              </c:extLst>
            </c:dLbl>
            <c:dLbl>
              <c:idx val="1"/>
              <c:tx>
                <c:rich>
                  <a:bodyPr/>
                  <a:lstStyle/>
                  <a:p>
                    <a:fld id="{2D1491E7-3897-4849-89AC-2CE369A52C84}"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C07-4E01-8AF8-BEF299D6E032}"/>
                </c:ext>
              </c:extLst>
            </c:dLbl>
            <c:dLbl>
              <c:idx val="2"/>
              <c:layout>
                <c:manualLayout>
                  <c:x val="6.8691110119621203E-3"/>
                  <c:y val="-2.7042321769042688E-2"/>
                </c:manualLayout>
              </c:layout>
              <c:tx>
                <c:rich>
                  <a:bodyPr rot="0" spcFirstLastPara="1" vertOverflow="ellipsis" vert="horz" wrap="square" anchor="ctr" anchorCtr="1"/>
                  <a:lstStyle/>
                  <a:p>
                    <a:pPr>
                      <a:defRPr sz="900" b="0" i="0" u="none" strike="noStrike" kern="1200" baseline="0">
                        <a:solidFill>
                          <a:schemeClr val="bg1"/>
                        </a:solidFill>
                        <a:latin typeface="Poppins" panose="020B0604020202020204" charset="0"/>
                        <a:ea typeface="+mn-ea"/>
                        <a:cs typeface="Poppins" panose="020B0604020202020204" charset="0"/>
                      </a:defRPr>
                    </a:pPr>
                    <a:fld id="{7DAC52EB-5C7E-4DFF-9CB4-0756C9D43BB8}" type="PERCENTAGE">
                      <a:rPr lang="en-US" sz="900">
                        <a:latin typeface="Poppins" panose="020B0604020202020204" charset="0"/>
                      </a:rPr>
                      <a:pPr>
                        <a:defRPr sz="900">
                          <a:solidFill>
                            <a:schemeClr val="bg1"/>
                          </a:solidFill>
                          <a:latin typeface="Poppins" panose="020B0604020202020204" charset="0"/>
                          <a:cs typeface="Poppins" panose="020B0604020202020204" charset="0"/>
                        </a:defRPr>
                      </a:pPr>
                      <a:t>[PORCENTAGEM]</a:t>
                    </a:fld>
                    <a:endParaRPr lang="en-US"/>
                  </a:p>
                </c:rich>
              </c:tx>
              <c:numFmt formatCode="0%" sourceLinked="0"/>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C07-4E01-8AF8-BEF299D6E032}"/>
                </c:ext>
              </c:extLst>
            </c:dLbl>
            <c:numFmt formatCode="0%" sourceLinked="0"/>
            <c:spPr>
              <a:noFill/>
              <a:ln>
                <a:noFill/>
              </a:ln>
              <a:effectLst/>
            </c:spPr>
            <c:txPr>
              <a:bodyPr rot="0" spcFirstLastPara="1" vertOverflow="ellipsis" vert="horz" wrap="square" anchor="ctr" anchorCtr="1"/>
              <a:lstStyle/>
              <a:p>
                <a:pPr>
                  <a:defRPr sz="10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Planilha1!$A$2:$A$4</c:f>
              <c:strCache>
                <c:ptCount val="3"/>
                <c:pt idx="0">
                  <c:v>Financial Intermediation</c:v>
                </c:pt>
                <c:pt idx="1">
                  <c:v>Services and Fees</c:v>
                </c:pt>
                <c:pt idx="2">
                  <c:v>Other Revenues</c:v>
                </c:pt>
              </c:strCache>
            </c:strRef>
          </c:cat>
          <c:val>
            <c:numRef>
              <c:f>Planilha1!$B$2:$B$4</c:f>
              <c:numCache>
                <c:formatCode>#,##0</c:formatCode>
                <c:ptCount val="3"/>
                <c:pt idx="0">
                  <c:v>85</c:v>
                </c:pt>
                <c:pt idx="1">
                  <c:v>12</c:v>
                </c:pt>
                <c:pt idx="2">
                  <c:v>3</c:v>
                </c:pt>
              </c:numCache>
            </c:numRef>
          </c:val>
          <c:extLst>
            <c:ext xmlns:c16="http://schemas.microsoft.com/office/drawing/2014/chart" uri="{C3380CC4-5D6E-409C-BE32-E72D297353CC}">
              <c16:uniqueId val="{00000006-2C07-4E01-8AF8-BEF299D6E032}"/>
            </c:ext>
          </c:extLst>
        </c:ser>
        <c:dLbls>
          <c:showLegendKey val="0"/>
          <c:showVal val="0"/>
          <c:showCatName val="0"/>
          <c:showSerName val="0"/>
          <c:showPercent val="0"/>
          <c:showBubbleSize val="0"/>
          <c:showLeaderLines val="1"/>
        </c:dLbls>
        <c:firstSliceAng val="0"/>
        <c:holeSize val="55"/>
      </c:doughnutChart>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rgbClr val="000050"/>
              </a:solidFill>
              <a:latin typeface="Source Sans 3" panose="020B0604020202020204" charset="0"/>
              <a:ea typeface="+mn-ea"/>
              <a:cs typeface="+mn-cs"/>
            </a:defRPr>
          </a:pPr>
          <a:endParaRPr lang="pt-BR"/>
        </a:p>
      </c:txPr>
    </c:legend>
    <c:plotVisOnly val="1"/>
    <c:dispBlanksAs val="gap"/>
    <c:showDLblsOverMax val="0"/>
  </c:chart>
  <c:spPr>
    <a:noFill/>
    <a:ln>
      <a:noFill/>
    </a:ln>
    <a:effectLst/>
  </c:spPr>
  <c:txPr>
    <a:bodyPr/>
    <a:lstStyle/>
    <a:p>
      <a:pPr>
        <a:defRPr>
          <a:latin typeface="Source Sans 3" panose="020B0604020202020204" charset="0"/>
        </a:defRPr>
      </a:pPr>
      <a:endParaRPr lang="pt-BR"/>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8228537050510559E-2"/>
          <c:y val="4.326994405261278E-2"/>
          <c:w val="0.93004212794269536"/>
          <c:h val="0.65270991575524639"/>
        </c:manualLayout>
      </c:layout>
      <c:barChart>
        <c:barDir val="col"/>
        <c:grouping val="stacked"/>
        <c:varyColors val="0"/>
        <c:ser>
          <c:idx val="0"/>
          <c:order val="0"/>
          <c:tx>
            <c:strRef>
              <c:f>Planilha1!$B$1</c:f>
              <c:strCache>
                <c:ptCount val="1"/>
                <c:pt idx="0">
                  <c:v>Personnel Expenses</c:v>
                </c:pt>
              </c:strCache>
            </c:strRef>
          </c:tx>
          <c:spPr>
            <a:solidFill>
              <a:srgbClr val="000050"/>
            </a:solidFill>
            <a:ln>
              <a:noFill/>
            </a:ln>
            <a:effectLst/>
          </c:spPr>
          <c:invertIfNegative val="0"/>
          <c:dLbls>
            <c:dLbl>
              <c:idx val="3"/>
              <c:tx>
                <c:rich>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Poppins" panose="020B0604020202020204" charset="0"/>
                      </a:defRPr>
                    </a:pPr>
                    <a:fld id="{2490EB2B-B692-4AFF-A680-8DCAF6DABB01}" type="VALUE">
                      <a:rPr lang="en-US" sz="1000" baseline="0">
                        <a:latin typeface="Poppins" panose="020B0604020202020204" charset="0"/>
                        <a:cs typeface="Arial" panose="020B0604020202020204" pitchFamily="34" charset="0"/>
                      </a:rPr>
                      <a:pPr>
                        <a:defRPr sz="1000">
                          <a:solidFill>
                            <a:schemeClr val="bg1"/>
                          </a:solidFill>
                          <a:latin typeface="Poppins" panose="020B060402020202020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9B74-490E-B95F-67A64D01A38D}"/>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Planilha1!$A$4:$A$9</c:f>
              <c:strCache>
                <c:ptCount val="6"/>
                <c:pt idx="0">
                  <c:v>2019</c:v>
                </c:pt>
                <c:pt idx="1">
                  <c:v>2020</c:v>
                </c:pt>
                <c:pt idx="2">
                  <c:v>2021</c:v>
                </c:pt>
                <c:pt idx="3">
                  <c:v>2022</c:v>
                </c:pt>
                <c:pt idx="4">
                  <c:v>9M22</c:v>
                </c:pt>
                <c:pt idx="5">
                  <c:v>9M23</c:v>
                </c:pt>
              </c:strCache>
            </c:strRef>
          </c:cat>
          <c:val>
            <c:numRef>
              <c:f>Planilha1!$B$4:$B$9</c:f>
              <c:numCache>
                <c:formatCode>0.0%</c:formatCode>
                <c:ptCount val="6"/>
                <c:pt idx="0">
                  <c:v>0.52044070745143522</c:v>
                </c:pt>
                <c:pt idx="1">
                  <c:v>0.5473464851347597</c:v>
                </c:pt>
                <c:pt idx="2">
                  <c:v>0.52011894044793627</c:v>
                </c:pt>
                <c:pt idx="3">
                  <c:v>0.52047650697888437</c:v>
                </c:pt>
                <c:pt idx="4">
                  <c:v>0.51700000000000002</c:v>
                </c:pt>
                <c:pt idx="5">
                  <c:v>0.52800000000000002</c:v>
                </c:pt>
              </c:numCache>
            </c:numRef>
          </c:val>
          <c:extLst>
            <c:ext xmlns:c16="http://schemas.microsoft.com/office/drawing/2014/chart" uri="{C3380CC4-5D6E-409C-BE32-E72D297353CC}">
              <c16:uniqueId val="{00000001-9B74-490E-B95F-67A64D01A38D}"/>
            </c:ext>
          </c:extLst>
        </c:ser>
        <c:ser>
          <c:idx val="1"/>
          <c:order val="1"/>
          <c:tx>
            <c:strRef>
              <c:f>Planilha1!$C$1</c:f>
              <c:strCache>
                <c:ptCount val="1"/>
                <c:pt idx="0">
                  <c:v>Other Adjusted Administrative Expenses</c:v>
                </c:pt>
              </c:strCache>
            </c:strRef>
          </c:tx>
          <c:spPr>
            <a:solidFill>
              <a:srgbClr val="936FFA"/>
            </a:solidFill>
            <a:ln>
              <a:noFill/>
            </a:ln>
            <a:effectLst/>
          </c:spPr>
          <c:invertIfNegative val="0"/>
          <c:dLbls>
            <c:dLbl>
              <c:idx val="3"/>
              <c:tx>
                <c:rich>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Poppins" panose="020B0604020202020204" charset="0"/>
                      </a:defRPr>
                    </a:pPr>
                    <a:fld id="{15532B7C-B071-4C60-B47F-444910AE5DAD}" type="VALUE">
                      <a:rPr lang="en-US" sz="1000" baseline="0">
                        <a:latin typeface="Poppins" panose="020B0604020202020204" charset="0"/>
                        <a:cs typeface="Arial" panose="020B0604020202020204" pitchFamily="34" charset="0"/>
                      </a:rPr>
                      <a:pPr>
                        <a:defRPr sz="1000">
                          <a:solidFill>
                            <a:schemeClr val="bg1"/>
                          </a:solidFill>
                          <a:latin typeface="Poppins" panose="020B060402020202020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9B74-490E-B95F-67A64D01A38D}"/>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Planilha1!$A$4:$A$9</c:f>
              <c:strCache>
                <c:ptCount val="6"/>
                <c:pt idx="0">
                  <c:v>2019</c:v>
                </c:pt>
                <c:pt idx="1">
                  <c:v>2020</c:v>
                </c:pt>
                <c:pt idx="2">
                  <c:v>2021</c:v>
                </c:pt>
                <c:pt idx="3">
                  <c:v>2022</c:v>
                </c:pt>
                <c:pt idx="4">
                  <c:v>9M22</c:v>
                </c:pt>
                <c:pt idx="5">
                  <c:v>9M23</c:v>
                </c:pt>
              </c:strCache>
            </c:strRef>
          </c:cat>
          <c:val>
            <c:numRef>
              <c:f>Planilha1!$C$4:$C$9</c:f>
              <c:numCache>
                <c:formatCode>0.0%</c:formatCode>
                <c:ptCount val="6"/>
                <c:pt idx="0">
                  <c:v>0.47955929254856483</c:v>
                </c:pt>
                <c:pt idx="1">
                  <c:v>0.4526535148652403</c:v>
                </c:pt>
                <c:pt idx="2">
                  <c:v>0.47988105955206373</c:v>
                </c:pt>
                <c:pt idx="3">
                  <c:v>0.47952349302111558</c:v>
                </c:pt>
                <c:pt idx="4">
                  <c:v>0.48299999999999998</c:v>
                </c:pt>
                <c:pt idx="5">
                  <c:v>0.47199999999999998</c:v>
                </c:pt>
              </c:numCache>
            </c:numRef>
          </c:val>
          <c:extLst>
            <c:ext xmlns:c16="http://schemas.microsoft.com/office/drawing/2014/chart" uri="{C3380CC4-5D6E-409C-BE32-E72D297353CC}">
              <c16:uniqueId val="{00000003-9B74-490E-B95F-67A64D01A38D}"/>
            </c:ext>
          </c:extLst>
        </c:ser>
        <c:dLbls>
          <c:showLegendKey val="0"/>
          <c:showVal val="0"/>
          <c:showCatName val="0"/>
          <c:showSerName val="0"/>
          <c:showPercent val="0"/>
          <c:showBubbleSize val="0"/>
        </c:dLbls>
        <c:gapWidth val="40"/>
        <c:overlap val="100"/>
        <c:axId val="647868264"/>
        <c:axId val="647870232"/>
      </c:barChart>
      <c:lineChart>
        <c:grouping val="stacked"/>
        <c:varyColors val="0"/>
        <c:ser>
          <c:idx val="2"/>
          <c:order val="2"/>
          <c:tx>
            <c:strRef>
              <c:f>Planilha1!$D$1</c:f>
              <c:strCache>
                <c:ptCount val="1"/>
                <c:pt idx="0">
                  <c:v>Total</c:v>
                </c:pt>
              </c:strCache>
            </c:strRef>
          </c:tx>
          <c:spPr>
            <a:ln w="28575" cap="rnd">
              <a:noFill/>
              <a:round/>
            </a:ln>
            <a:effectLst/>
          </c:spPr>
          <c:marker>
            <c:symbol val="none"/>
          </c:marker>
          <c:dLbls>
            <c:dLbl>
              <c:idx val="0"/>
              <c:layout>
                <c:manualLayout>
                  <c:x val="-5.4531458148415424E-2"/>
                  <c:y val="-2.753541894257178E-2"/>
                </c:manualLayout>
              </c:layout>
              <c:tx>
                <c:rich>
                  <a:bodyPr/>
                  <a:lstStyle/>
                  <a:p>
                    <a:fld id="{5C7519A1-4575-406D-B68D-FCCD8E131083}" type="VALUE">
                      <a:rPr lang="en-US">
                        <a:latin typeface="Poppins" panose="020B0604020202020204" charset="0"/>
                        <a:cs typeface="Arial" panose="020B0604020202020204" pitchFamily="3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9B74-490E-B95F-67A64D01A38D}"/>
                </c:ext>
              </c:extLst>
            </c:dLbl>
            <c:dLbl>
              <c:idx val="1"/>
              <c:layout>
                <c:manualLayout>
                  <c:x val="-6.2444339400369538E-2"/>
                  <c:y val="-2.5568603303816644E-2"/>
                </c:manualLayout>
              </c:layout>
              <c:tx>
                <c:rich>
                  <a:bodyPr/>
                  <a:lstStyle/>
                  <a:p>
                    <a:fld id="{D3E347D4-CFFB-4FD6-BC21-ABB30F40E83C}" type="VALUE">
                      <a:rPr lang="en-US">
                        <a:latin typeface="Poppins" panose="020B0604020202020204" charset="0"/>
                        <a:cs typeface="Arial" panose="020B0604020202020204" pitchFamily="3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9B74-490E-B95F-67A64D01A38D}"/>
                </c:ext>
              </c:extLst>
            </c:dLbl>
            <c:dLbl>
              <c:idx val="2"/>
              <c:layout>
                <c:manualLayout>
                  <c:x val="-6.0234215357806029E-2"/>
                  <c:y val="-2.6552011123194209E-2"/>
                </c:manualLayout>
              </c:layout>
              <c:tx>
                <c:rich>
                  <a:bodyPr/>
                  <a:lstStyle/>
                  <a:p>
                    <a:fld id="{FE13D3CE-01D3-43AD-BCD7-D990326D45F8}" type="VALUE">
                      <a:rPr lang="en-US">
                        <a:latin typeface="Poppins" panose="020B0604020202020204" charset="0"/>
                        <a:cs typeface="Arial" panose="020B0604020202020204" pitchFamily="3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9B74-490E-B95F-67A64D01A38D}"/>
                </c:ext>
              </c:extLst>
            </c:dLbl>
            <c:dLbl>
              <c:idx val="3"/>
              <c:layout>
                <c:manualLayout>
                  <c:x val="-5.866596329944427E-2"/>
                  <c:y val="-3.048564240070447E-2"/>
                </c:manualLayout>
              </c:layout>
              <c:tx>
                <c:rich>
                  <a:bodyPr/>
                  <a:lstStyle/>
                  <a:p>
                    <a:fld id="{D085E710-D7E4-4273-A1F2-3D2ADDA99135}" type="VALUE">
                      <a:rPr lang="en-US">
                        <a:latin typeface="Poppins" panose="020B0604020202020204" charset="0"/>
                        <a:cs typeface="Arial" panose="020B0604020202020204" pitchFamily="3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9B74-490E-B95F-67A64D01A38D}"/>
                </c:ext>
              </c:extLst>
            </c:dLbl>
            <c:dLbl>
              <c:idx val="4"/>
              <c:layout>
                <c:manualLayout>
                  <c:x val="-6.3514208363648877E-2"/>
                  <c:y val="-2.9502234581326905E-2"/>
                </c:manualLayout>
              </c:layout>
              <c:tx>
                <c:rich>
                  <a:bodyPr/>
                  <a:lstStyle/>
                  <a:p>
                    <a:fld id="{70B5CF80-7D43-4A19-B5D7-D2068D54159F}" type="VALUE">
                      <a:rPr lang="en-US" baseline="0">
                        <a:latin typeface="Poppins" panose="020B0604020202020204" charset="0"/>
                        <a:cs typeface="Arial" panose="020B0604020202020204" pitchFamily="3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9B74-490E-B95F-67A64D01A38D}"/>
                </c:ext>
              </c:extLst>
            </c:dLbl>
            <c:dLbl>
              <c:idx val="5"/>
              <c:layout>
                <c:manualLayout>
                  <c:x val="-6.5866586451191422E-2"/>
                  <c:y val="-1.9668156387551275E-2"/>
                </c:manualLayout>
              </c:layout>
              <c:tx>
                <c:rich>
                  <a:bodyPr/>
                  <a:lstStyle/>
                  <a:p>
                    <a:fld id="{A4B3B2BE-C27F-48A3-B3FD-E4B4BB9F3119}" type="VALUE">
                      <a:rPr lang="en-US">
                        <a:latin typeface="Poppins" panose="020B0604020202020204" charset="0"/>
                        <a:cs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9B74-490E-B95F-67A64D01A38D}"/>
                </c:ext>
              </c:extLst>
            </c:dLbl>
            <c:dLbl>
              <c:idx val="6"/>
              <c:layout>
                <c:manualLayout>
                  <c:x val="-4.7047561750850932E-2"/>
                  <c:y val="-1.9668156387551265E-2"/>
                </c:manualLayout>
              </c:layout>
              <c:numFmt formatCode="#,##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0050"/>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B74-490E-B95F-67A64D01A38D}"/>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0050"/>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Planilha1!$A$4:$A$9</c:f>
              <c:strCache>
                <c:ptCount val="6"/>
                <c:pt idx="0">
                  <c:v>2019</c:v>
                </c:pt>
                <c:pt idx="1">
                  <c:v>2020</c:v>
                </c:pt>
                <c:pt idx="2">
                  <c:v>2021</c:v>
                </c:pt>
                <c:pt idx="3">
                  <c:v>2022</c:v>
                </c:pt>
                <c:pt idx="4">
                  <c:v>9M22</c:v>
                </c:pt>
                <c:pt idx="5">
                  <c:v>9M23</c:v>
                </c:pt>
              </c:strCache>
            </c:strRef>
          </c:cat>
          <c:val>
            <c:numRef>
              <c:f>Planilha1!$D$4:$D$9</c:f>
              <c:numCache>
                <c:formatCode>0.00</c:formatCode>
                <c:ptCount val="6"/>
                <c:pt idx="0">
                  <c:v>3.7939000000000003</c:v>
                </c:pt>
                <c:pt idx="1">
                  <c:v>3.5990000000000002</c:v>
                </c:pt>
                <c:pt idx="2">
                  <c:v>3.6656999999999997</c:v>
                </c:pt>
                <c:pt idx="3">
                  <c:v>3.9117999999999999</c:v>
                </c:pt>
                <c:pt idx="4" formatCode="0.0">
                  <c:v>2.91</c:v>
                </c:pt>
                <c:pt idx="5" formatCode="0.0">
                  <c:v>3.08</c:v>
                </c:pt>
              </c:numCache>
            </c:numRef>
          </c:val>
          <c:smooth val="0"/>
          <c:extLst>
            <c:ext xmlns:c16="http://schemas.microsoft.com/office/drawing/2014/chart" uri="{C3380CC4-5D6E-409C-BE32-E72D297353CC}">
              <c16:uniqueId val="{0000000B-9B74-490E-B95F-67A64D01A38D}"/>
            </c:ext>
          </c:extLst>
        </c:ser>
        <c:dLbls>
          <c:showLegendKey val="0"/>
          <c:showVal val="0"/>
          <c:showCatName val="0"/>
          <c:showSerName val="0"/>
          <c:showPercent val="0"/>
          <c:showBubbleSize val="0"/>
        </c:dLbls>
        <c:marker val="1"/>
        <c:smooth val="0"/>
        <c:axId val="657931104"/>
        <c:axId val="657915032"/>
      </c:lineChart>
      <c:catAx>
        <c:axId val="64786826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00" b="0" i="0" u="none" strike="noStrike" kern="1200" baseline="0">
                <a:solidFill>
                  <a:srgbClr val="000050"/>
                </a:solidFill>
                <a:latin typeface="Poppins" panose="020B0604020202020204" charset="0"/>
                <a:ea typeface="+mn-ea"/>
                <a:cs typeface="Poppins" panose="020B0604020202020204" charset="0"/>
              </a:defRPr>
            </a:pPr>
            <a:endParaRPr lang="pt-BR"/>
          </a:p>
        </c:txPr>
        <c:crossAx val="647870232"/>
        <c:crosses val="autoZero"/>
        <c:auto val="1"/>
        <c:lblAlgn val="ctr"/>
        <c:lblOffset val="100"/>
        <c:noMultiLvlLbl val="0"/>
      </c:catAx>
      <c:valAx>
        <c:axId val="647870232"/>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pt-BR"/>
          </a:p>
        </c:txPr>
        <c:crossAx val="647868264"/>
        <c:crosses val="autoZero"/>
        <c:crossBetween val="between"/>
      </c:valAx>
      <c:valAx>
        <c:axId val="657915032"/>
        <c:scaling>
          <c:orientation val="minMax"/>
          <c:min val="-3450"/>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pt-BR"/>
          </a:p>
        </c:txPr>
        <c:crossAx val="657931104"/>
        <c:crosses val="max"/>
        <c:crossBetween val="between"/>
      </c:valAx>
      <c:catAx>
        <c:axId val="657931104"/>
        <c:scaling>
          <c:orientation val="minMax"/>
        </c:scaling>
        <c:delete val="1"/>
        <c:axPos val="b"/>
        <c:numFmt formatCode="General" sourceLinked="1"/>
        <c:majorTickMark val="out"/>
        <c:minorTickMark val="none"/>
        <c:tickLblPos val="nextTo"/>
        <c:crossAx val="657915032"/>
        <c:crosses val="autoZero"/>
        <c:auto val="1"/>
        <c:lblAlgn val="ctr"/>
        <c:lblOffset val="100"/>
        <c:noMultiLvlLbl val="0"/>
      </c:catAx>
      <c:spPr>
        <a:noFill/>
        <a:ln>
          <a:noFill/>
        </a:ln>
        <a:effectLst/>
      </c:spPr>
    </c:plotArea>
    <c:legend>
      <c:legendPos val="b"/>
      <c:legendEntry>
        <c:idx val="2"/>
        <c:delete val="1"/>
      </c:legendEntry>
      <c:layout>
        <c:manualLayout>
          <c:xMode val="edge"/>
          <c:yMode val="edge"/>
          <c:x val="7.1265572002033067E-2"/>
          <c:y val="0.82523898358684611"/>
          <c:w val="0.91078917901140344"/>
          <c:h val="0.16296012258062317"/>
        </c:manualLayout>
      </c:layout>
      <c:overlay val="0"/>
      <c:spPr>
        <a:noFill/>
        <a:ln>
          <a:noFill/>
        </a:ln>
        <a:effectLst/>
      </c:spPr>
      <c:txPr>
        <a:bodyPr rot="0" spcFirstLastPara="1" vertOverflow="ellipsis" vert="horz" wrap="square" anchor="ctr" anchorCtr="1"/>
        <a:lstStyle/>
        <a:p>
          <a:pPr>
            <a:defRPr sz="900" b="0" i="0" u="none" strike="noStrike" kern="1200" baseline="0">
              <a:solidFill>
                <a:srgbClr val="000050"/>
              </a:solidFill>
              <a:latin typeface="Poppins" panose="020B0604020202020204" charset="0"/>
              <a:ea typeface="Source Sans Pro" panose="020B0503030403020204" pitchFamily="34" charset="0"/>
              <a:cs typeface="Poppins" panose="020B0604020202020204" charset="0"/>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467391178852485E-2"/>
          <c:y val="0.20005567846755726"/>
          <c:w val="0.53181077074064032"/>
          <c:h val="0.8278145365158035"/>
        </c:manualLayout>
      </c:layout>
      <c:pieChart>
        <c:varyColors val="1"/>
        <c:ser>
          <c:idx val="0"/>
          <c:order val="0"/>
          <c:tx>
            <c:strRef>
              <c:f>Planilha1!$B$1</c:f>
              <c:strCache>
                <c:ptCount val="1"/>
                <c:pt idx="0">
                  <c:v>1T22</c:v>
                </c:pt>
              </c:strCache>
            </c:strRef>
          </c:tx>
          <c:spPr>
            <a:solidFill>
              <a:srgbClr val="0BBBEF"/>
            </a:solidFill>
            <a:ln>
              <a:noFill/>
            </a:ln>
          </c:spPr>
          <c:dPt>
            <c:idx val="0"/>
            <c:bubble3D val="0"/>
            <c:spPr>
              <a:solidFill>
                <a:srgbClr val="936FFA"/>
              </a:solidFill>
              <a:ln w="19050">
                <a:noFill/>
              </a:ln>
              <a:effectLst/>
            </c:spPr>
            <c:extLst>
              <c:ext xmlns:c16="http://schemas.microsoft.com/office/drawing/2014/chart" uri="{C3380CC4-5D6E-409C-BE32-E72D297353CC}">
                <c16:uniqueId val="{00000001-E8B9-4D45-AB9C-AF06B9B64B01}"/>
              </c:ext>
            </c:extLst>
          </c:dPt>
          <c:dPt>
            <c:idx val="1"/>
            <c:bubble3D val="0"/>
            <c:spPr>
              <a:solidFill>
                <a:srgbClr val="0094FF"/>
              </a:solidFill>
              <a:ln w="19050">
                <a:noFill/>
              </a:ln>
              <a:effectLst/>
            </c:spPr>
            <c:extLst>
              <c:ext xmlns:c16="http://schemas.microsoft.com/office/drawing/2014/chart" uri="{C3380CC4-5D6E-409C-BE32-E72D297353CC}">
                <c16:uniqueId val="{00000003-E8B9-4D45-AB9C-AF06B9B64B01}"/>
              </c:ext>
            </c:extLst>
          </c:dPt>
          <c:dPt>
            <c:idx val="2"/>
            <c:bubble3D val="0"/>
            <c:spPr>
              <a:solidFill>
                <a:srgbClr val="1CD8CA"/>
              </a:solidFill>
              <a:ln w="19050">
                <a:noFill/>
              </a:ln>
              <a:effectLst/>
            </c:spPr>
            <c:extLst>
              <c:ext xmlns:c16="http://schemas.microsoft.com/office/drawing/2014/chart" uri="{C3380CC4-5D6E-409C-BE32-E72D297353CC}">
                <c16:uniqueId val="{00000005-E8B9-4D45-AB9C-AF06B9B64B01}"/>
              </c:ext>
            </c:extLst>
          </c:dPt>
          <c:dPt>
            <c:idx val="3"/>
            <c:bubble3D val="0"/>
            <c:spPr>
              <a:solidFill>
                <a:schemeClr val="bg1">
                  <a:lumMod val="65000"/>
                </a:schemeClr>
              </a:solidFill>
              <a:ln w="19050">
                <a:noFill/>
              </a:ln>
              <a:effectLst/>
            </c:spPr>
            <c:extLst>
              <c:ext xmlns:c16="http://schemas.microsoft.com/office/drawing/2014/chart" uri="{C3380CC4-5D6E-409C-BE32-E72D297353CC}">
                <c16:uniqueId val="{00000007-E8B9-4D45-AB9C-AF06B9B64B01}"/>
              </c:ext>
            </c:extLst>
          </c:dPt>
          <c:dPt>
            <c:idx val="4"/>
            <c:bubble3D val="0"/>
            <c:spPr>
              <a:solidFill>
                <a:schemeClr val="bg1">
                  <a:lumMod val="75000"/>
                </a:schemeClr>
              </a:solidFill>
              <a:ln w="19050">
                <a:noFill/>
              </a:ln>
              <a:effectLst/>
            </c:spPr>
            <c:extLst>
              <c:ext xmlns:c16="http://schemas.microsoft.com/office/drawing/2014/chart" uri="{C3380CC4-5D6E-409C-BE32-E72D297353CC}">
                <c16:uniqueId val="{00000009-E8B9-4D45-AB9C-AF06B9B64B01}"/>
              </c:ext>
            </c:extLst>
          </c:dPt>
          <c:dLbls>
            <c:dLbl>
              <c:idx val="0"/>
              <c:layout>
                <c:manualLayout>
                  <c:x val="-0.24470935034234992"/>
                  <c:y val="-1.3498633785820134E-2"/>
                </c:manualLayout>
              </c:layout>
              <c:tx>
                <c:rich>
                  <a:bodyPr/>
                  <a:lstStyle/>
                  <a:p>
                    <a:fld id="{B8E09B86-6385-4BD8-B6AF-1F7A36A58299}"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8B9-4D45-AB9C-AF06B9B64B01}"/>
                </c:ext>
              </c:extLst>
            </c:dLbl>
            <c:dLbl>
              <c:idx val="1"/>
              <c:layout>
                <c:manualLayout>
                  <c:x val="0.13658734356946978"/>
                  <c:y val="-0.15473051998205192"/>
                </c:manualLayout>
              </c:layout>
              <c:tx>
                <c:rich>
                  <a:bodyPr/>
                  <a:lstStyle/>
                  <a:p>
                    <a:fld id="{4C103260-0D7F-41C8-9804-4AFFD5C6245E}"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8B9-4D45-AB9C-AF06B9B64B01}"/>
                </c:ext>
              </c:extLst>
            </c:dLbl>
            <c:dLbl>
              <c:idx val="2"/>
              <c:layout>
                <c:manualLayout>
                  <c:x val="0.11910610131269402"/>
                  <c:y val="8.5202321492934743E-3"/>
                </c:manualLayout>
              </c:layout>
              <c:tx>
                <c:rich>
                  <a:bodyPr/>
                  <a:lstStyle/>
                  <a:p>
                    <a:fld id="{286984D5-90E5-481F-A016-8FDA3FFE006D}"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8B9-4D45-AB9C-AF06B9B64B01}"/>
                </c:ext>
              </c:extLst>
            </c:dLbl>
            <c:dLbl>
              <c:idx val="3"/>
              <c:layout>
                <c:manualLayout>
                  <c:x val="0.12074416258022388"/>
                  <c:y val="0.12777916726588334"/>
                </c:manualLayout>
              </c:layout>
              <c:tx>
                <c:rich>
                  <a:bodyPr/>
                  <a:lstStyle/>
                  <a:p>
                    <a:fld id="{088BB67A-DADD-4208-948E-84041616AE91}"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E8B9-4D45-AB9C-AF06B9B64B01}"/>
                </c:ext>
              </c:extLst>
            </c:dLbl>
            <c:dLbl>
              <c:idx val="4"/>
              <c:layout>
                <c:manualLayout>
                  <c:x val="6.176661666677228E-2"/>
                  <c:y val="0.10393075763923192"/>
                </c:manualLayout>
              </c:layout>
              <c:tx>
                <c:rich>
                  <a:bodyPr/>
                  <a:lstStyle/>
                  <a:p>
                    <a:fld id="{FC19E445-8A04-4DAB-B492-20A9FE11FD25}"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E8B9-4D45-AB9C-AF06B9B64B01}"/>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showLeaderLines val="0"/>
            <c:extLst>
              <c:ext xmlns:c15="http://schemas.microsoft.com/office/drawing/2012/chart" uri="{CE6537A1-D6FC-4f65-9D91-7224C49458BB}"/>
            </c:extLst>
          </c:dLbls>
          <c:cat>
            <c:strRef>
              <c:f>Planilha1!$A$2:$A$6</c:f>
              <c:strCache>
                <c:ptCount val="5"/>
                <c:pt idx="0">
                  <c:v>PF</c:v>
                </c:pt>
                <c:pt idx="1">
                  <c:v>PJ</c:v>
                </c:pt>
                <c:pt idx="2">
                  <c:v>Rural</c:v>
                </c:pt>
                <c:pt idx="3">
                  <c:v>Imobiliário</c:v>
                </c:pt>
                <c:pt idx="4">
                  <c:v>Outros</c:v>
                </c:pt>
              </c:strCache>
            </c:strRef>
          </c:cat>
          <c:val>
            <c:numRef>
              <c:f>Planilha1!$B$2:$B$6</c:f>
              <c:numCache>
                <c:formatCode>0.0%</c:formatCode>
                <c:ptCount val="5"/>
                <c:pt idx="0">
                  <c:v>0.495</c:v>
                </c:pt>
                <c:pt idx="1">
                  <c:v>0.16300000000000001</c:v>
                </c:pt>
                <c:pt idx="2">
                  <c:v>0.20499999999999999</c:v>
                </c:pt>
                <c:pt idx="3">
                  <c:v>0.109</c:v>
                </c:pt>
                <c:pt idx="4">
                  <c:v>2.8000000000000001E-2</c:v>
                </c:pt>
              </c:numCache>
            </c:numRef>
          </c:val>
          <c:extLst>
            <c:ext xmlns:c16="http://schemas.microsoft.com/office/drawing/2014/chart" uri="{C3380CC4-5D6E-409C-BE32-E72D297353CC}">
              <c16:uniqueId val="{0000000A-E8B9-4D45-AB9C-AF06B9B64B01}"/>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55744583987557"/>
          <c:y val="0.31780719946462144"/>
          <c:w val="0.63802550174794537"/>
          <c:h val="0.58101723920409798"/>
        </c:manualLayout>
      </c:layout>
      <c:doughnutChart>
        <c:varyColors val="1"/>
        <c:ser>
          <c:idx val="0"/>
          <c:order val="0"/>
          <c:tx>
            <c:strRef>
              <c:f>Planilha1!$B$1</c:f>
              <c:strCache>
                <c:ptCount val="1"/>
                <c:pt idx="0">
                  <c:v>jun/22</c:v>
                </c:pt>
              </c:strCache>
            </c:strRef>
          </c:tx>
          <c:spPr>
            <a:solidFill>
              <a:srgbClr val="0BBBEF"/>
            </a:solidFill>
            <a:ln>
              <a:noFill/>
            </a:ln>
          </c:spPr>
          <c:dPt>
            <c:idx val="0"/>
            <c:bubble3D val="0"/>
            <c:spPr>
              <a:solidFill>
                <a:srgbClr val="936FFA"/>
              </a:solidFill>
              <a:ln w="19050">
                <a:noFill/>
              </a:ln>
              <a:effectLst/>
            </c:spPr>
            <c:extLst>
              <c:ext xmlns:c16="http://schemas.microsoft.com/office/drawing/2014/chart" uri="{C3380CC4-5D6E-409C-BE32-E72D297353CC}">
                <c16:uniqueId val="{00000001-5380-4A03-B3BB-A43951DF0C20}"/>
              </c:ext>
            </c:extLst>
          </c:dPt>
          <c:dPt>
            <c:idx val="1"/>
            <c:bubble3D val="0"/>
            <c:spPr>
              <a:solidFill>
                <a:srgbClr val="0094FF"/>
              </a:solidFill>
              <a:ln w="19050">
                <a:noFill/>
              </a:ln>
              <a:effectLst/>
            </c:spPr>
            <c:extLst>
              <c:ext xmlns:c16="http://schemas.microsoft.com/office/drawing/2014/chart" uri="{C3380CC4-5D6E-409C-BE32-E72D297353CC}">
                <c16:uniqueId val="{00000003-5380-4A03-B3BB-A43951DF0C20}"/>
              </c:ext>
            </c:extLst>
          </c:dPt>
          <c:dPt>
            <c:idx val="2"/>
            <c:bubble3D val="0"/>
            <c:spPr>
              <a:solidFill>
                <a:srgbClr val="1CD8CA"/>
              </a:solidFill>
              <a:ln w="19050">
                <a:noFill/>
              </a:ln>
              <a:effectLst/>
            </c:spPr>
            <c:extLst>
              <c:ext xmlns:c16="http://schemas.microsoft.com/office/drawing/2014/chart" uri="{C3380CC4-5D6E-409C-BE32-E72D297353CC}">
                <c16:uniqueId val="{00000005-5380-4A03-B3BB-A43951DF0C20}"/>
              </c:ext>
            </c:extLst>
          </c:dPt>
          <c:dPt>
            <c:idx val="3"/>
            <c:bubble3D val="0"/>
            <c:spPr>
              <a:solidFill>
                <a:schemeClr val="bg1">
                  <a:lumMod val="65000"/>
                </a:schemeClr>
              </a:solidFill>
              <a:ln w="19050">
                <a:noFill/>
              </a:ln>
              <a:effectLst/>
            </c:spPr>
            <c:extLst>
              <c:ext xmlns:c16="http://schemas.microsoft.com/office/drawing/2014/chart" uri="{C3380CC4-5D6E-409C-BE32-E72D297353CC}">
                <c16:uniqueId val="{00000007-5380-4A03-B3BB-A43951DF0C20}"/>
              </c:ext>
            </c:extLst>
          </c:dPt>
          <c:dPt>
            <c:idx val="4"/>
            <c:bubble3D val="0"/>
            <c:spPr>
              <a:solidFill>
                <a:schemeClr val="accent5">
                  <a:lumMod val="60000"/>
                  <a:lumOff val="40000"/>
                </a:schemeClr>
              </a:solidFill>
              <a:ln w="19050">
                <a:noFill/>
              </a:ln>
              <a:effectLst/>
            </c:spPr>
            <c:extLst>
              <c:ext xmlns:c16="http://schemas.microsoft.com/office/drawing/2014/chart" uri="{C3380CC4-5D6E-409C-BE32-E72D297353CC}">
                <c16:uniqueId val="{00000009-5380-4A03-B3BB-A43951DF0C20}"/>
              </c:ext>
            </c:extLst>
          </c:dPt>
          <c:dLbls>
            <c:dLbl>
              <c:idx val="2"/>
              <c:layout>
                <c:manualLayout>
                  <c:x val="-1.6092863587014696E-2"/>
                  <c:y val="-1.9131108726836057E-2"/>
                </c:manualLayout>
              </c:layout>
              <c:tx>
                <c:rich>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fld id="{1298E8E8-C4DA-4C65-94AF-E66DF4BA18A2}" type="PERCENTAGE">
                      <a:rPr lang="en-US" sz="900">
                        <a:latin typeface="Poppins" panose="020B0604020202020204" charset="0"/>
                      </a:rPr>
                      <a:pPr>
                        <a:defRPr sz="900">
                          <a:solidFill>
                            <a:schemeClr val="bg1"/>
                          </a:solidFill>
                          <a:latin typeface="Poppins" panose="020B0604020202020204" charset="0"/>
                          <a:cs typeface="Poppins" panose="020B0604020202020204" charset="0"/>
                        </a:defRPr>
                      </a:pPr>
                      <a:t>[PORCENTAGEM]</a:t>
                    </a:fld>
                    <a:endParaRPr lang="en-US"/>
                  </a:p>
                </c:rich>
              </c:tx>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380-4A03-B3BB-A43951DF0C20}"/>
                </c:ext>
              </c:extLst>
            </c:dLbl>
            <c:dLbl>
              <c:idx val="3"/>
              <c:layout>
                <c:manualLayout>
                  <c:x val="4.8549627658760657E-3"/>
                  <c:y val="1.9131108726835967E-2"/>
                </c:manualLayout>
              </c:layout>
              <c:tx>
                <c:rich>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Poppins" panose="020B0604020202020204" charset="0"/>
                        <a:ea typeface="+mn-ea"/>
                        <a:cs typeface="Poppins" panose="020B0604020202020204" charset="0"/>
                      </a:defRPr>
                    </a:pPr>
                    <a:fld id="{D2DD49D0-B7D9-4435-B1B5-D12012EB478C}" type="PERCENTAGE">
                      <a:rPr lang="en-US" sz="800">
                        <a:latin typeface="Poppins" panose="020B0604020202020204" charset="0"/>
                        <a:cs typeface="Poppins" panose="020B0604020202020204" charset="0"/>
                      </a:rPr>
                      <a:pPr>
                        <a:defRPr sz="800">
                          <a:solidFill>
                            <a:schemeClr val="bg1"/>
                          </a:solidFill>
                          <a:latin typeface="Poppins" panose="020B0604020202020204" charset="0"/>
                          <a:cs typeface="Poppins" panose="020B0604020202020204" charset="0"/>
                        </a:defRPr>
                      </a:pPr>
                      <a:t>[PORCENTAGEM]</a:t>
                    </a:fld>
                    <a:endParaRPr lang="en-US"/>
                  </a:p>
                </c:rich>
              </c:tx>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380-4A03-B3BB-A43951DF0C20}"/>
                </c:ext>
              </c:extLst>
            </c:dLbl>
            <c:dLbl>
              <c:idx val="4"/>
              <c:layout>
                <c:manualLayout>
                  <c:x val="8.169717265317936E-3"/>
                  <c:y val="-2.7884344162620492E-2"/>
                </c:manualLayout>
              </c:layout>
              <c:tx>
                <c:rich>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Poppins" panose="020B0604020202020204" charset="0"/>
                        <a:ea typeface="+mn-ea"/>
                        <a:cs typeface="Poppins" panose="020B0604020202020204" charset="0"/>
                      </a:defRPr>
                    </a:pPr>
                    <a:fld id="{29851138-14E3-4D5C-8AEE-46001D32C600}" type="PERCENTAGE">
                      <a:rPr lang="en-US" sz="800">
                        <a:latin typeface="Poppins" panose="020B0604020202020204" charset="0"/>
                        <a:cs typeface="Poppins" panose="020B0604020202020204" charset="0"/>
                      </a:rPr>
                      <a:pPr>
                        <a:defRPr sz="800">
                          <a:solidFill>
                            <a:schemeClr val="bg1"/>
                          </a:solidFill>
                          <a:latin typeface="Poppins" panose="020B0604020202020204" charset="0"/>
                          <a:cs typeface="Poppins" panose="020B0604020202020204" charset="0"/>
                        </a:defRPr>
                      </a:pPr>
                      <a:t>[PORCENTAGEM]</a:t>
                    </a:fld>
                    <a:endParaRPr lang="en-US"/>
                  </a:p>
                </c:rich>
              </c:tx>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380-4A03-B3BB-A43951DF0C20}"/>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Planilha1!$A$2:$A$6</c:f>
              <c:strCache>
                <c:ptCount val="5"/>
                <c:pt idx="0">
                  <c:v>Capital de Giro </c:v>
                </c:pt>
                <c:pt idx="1">
                  <c:v>Outros</c:v>
                </c:pt>
                <c:pt idx="2">
                  <c:v>Contas Devedoras</c:v>
                </c:pt>
                <c:pt idx="3">
                  <c:v>Cartão de Crédito e Débito</c:v>
                </c:pt>
                <c:pt idx="4">
                  <c:v>Câmbio</c:v>
                </c:pt>
              </c:strCache>
            </c:strRef>
          </c:cat>
          <c:val>
            <c:numRef>
              <c:f>Planilha1!$B$2:$B$6</c:f>
              <c:numCache>
                <c:formatCode>0%</c:formatCode>
                <c:ptCount val="5"/>
                <c:pt idx="0">
                  <c:v>0.78</c:v>
                </c:pt>
                <c:pt idx="1">
                  <c:v>0.14000000000000001</c:v>
                </c:pt>
                <c:pt idx="2">
                  <c:v>0.05</c:v>
                </c:pt>
                <c:pt idx="3">
                  <c:v>0.02</c:v>
                </c:pt>
                <c:pt idx="4">
                  <c:v>0.01</c:v>
                </c:pt>
              </c:numCache>
            </c:numRef>
          </c:val>
          <c:extLst>
            <c:ext xmlns:c16="http://schemas.microsoft.com/office/drawing/2014/chart" uri="{C3380CC4-5D6E-409C-BE32-E72D297353CC}">
              <c16:uniqueId val="{0000000A-5380-4A03-B3BB-A43951DF0C20}"/>
            </c:ext>
          </c:extLst>
        </c:ser>
        <c:dLbls>
          <c:showLegendKey val="0"/>
          <c:showVal val="0"/>
          <c:showCatName val="0"/>
          <c:showSerName val="0"/>
          <c:showPercent val="0"/>
          <c:showBubbleSize val="0"/>
          <c:showLeaderLines val="1"/>
        </c:dLbls>
        <c:firstSliceAng val="0"/>
        <c:holeSize val="58"/>
      </c:doughnutChart>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467391178852485E-2"/>
          <c:y val="0.20005567846755726"/>
          <c:w val="0.53181077074064032"/>
          <c:h val="0.8278145365158035"/>
        </c:manualLayout>
      </c:layout>
      <c:doughnutChart>
        <c:varyColors val="1"/>
        <c:ser>
          <c:idx val="0"/>
          <c:order val="0"/>
          <c:tx>
            <c:strRef>
              <c:f>Planilha1!$B$1</c:f>
              <c:strCache>
                <c:ptCount val="1"/>
                <c:pt idx="0">
                  <c:v>set/22</c:v>
                </c:pt>
              </c:strCache>
            </c:strRef>
          </c:tx>
          <c:spPr>
            <a:solidFill>
              <a:srgbClr val="0BBBEF"/>
            </a:solidFill>
            <a:ln>
              <a:noFill/>
            </a:ln>
          </c:spPr>
          <c:dPt>
            <c:idx val="0"/>
            <c:bubble3D val="0"/>
            <c:spPr>
              <a:solidFill>
                <a:srgbClr val="936FFA"/>
              </a:solidFill>
              <a:ln w="19050">
                <a:noFill/>
              </a:ln>
              <a:effectLst/>
            </c:spPr>
            <c:extLst>
              <c:ext xmlns:c16="http://schemas.microsoft.com/office/drawing/2014/chart" uri="{C3380CC4-5D6E-409C-BE32-E72D297353CC}">
                <c16:uniqueId val="{00000001-2E78-4BDE-93D2-FE9DDD91871E}"/>
              </c:ext>
            </c:extLst>
          </c:dPt>
          <c:dPt>
            <c:idx val="1"/>
            <c:bubble3D val="0"/>
            <c:spPr>
              <a:solidFill>
                <a:srgbClr val="0094FF"/>
              </a:solidFill>
              <a:ln w="19050">
                <a:noFill/>
              </a:ln>
              <a:effectLst/>
            </c:spPr>
            <c:extLst>
              <c:ext xmlns:c16="http://schemas.microsoft.com/office/drawing/2014/chart" uri="{C3380CC4-5D6E-409C-BE32-E72D297353CC}">
                <c16:uniqueId val="{00000003-2E78-4BDE-93D2-FE9DDD91871E}"/>
              </c:ext>
            </c:extLst>
          </c:dPt>
          <c:dPt>
            <c:idx val="2"/>
            <c:bubble3D val="0"/>
            <c:spPr>
              <a:solidFill>
                <a:srgbClr val="1CD8CA"/>
              </a:solidFill>
              <a:ln w="19050">
                <a:noFill/>
              </a:ln>
              <a:effectLst/>
            </c:spPr>
            <c:extLst>
              <c:ext xmlns:c16="http://schemas.microsoft.com/office/drawing/2014/chart" uri="{C3380CC4-5D6E-409C-BE32-E72D297353CC}">
                <c16:uniqueId val="{00000005-2E78-4BDE-93D2-FE9DDD91871E}"/>
              </c:ext>
            </c:extLst>
          </c:dPt>
          <c:dPt>
            <c:idx val="3"/>
            <c:bubble3D val="0"/>
            <c:spPr>
              <a:solidFill>
                <a:schemeClr val="bg1">
                  <a:lumMod val="65000"/>
                </a:schemeClr>
              </a:solidFill>
              <a:ln w="19050">
                <a:noFill/>
              </a:ln>
              <a:effectLst/>
            </c:spPr>
            <c:extLst>
              <c:ext xmlns:c16="http://schemas.microsoft.com/office/drawing/2014/chart" uri="{C3380CC4-5D6E-409C-BE32-E72D297353CC}">
                <c16:uniqueId val="{00000007-2E78-4BDE-93D2-FE9DDD91871E}"/>
              </c:ext>
            </c:extLst>
          </c:dPt>
          <c:dPt>
            <c:idx val="4"/>
            <c:bubble3D val="0"/>
            <c:spPr>
              <a:solidFill>
                <a:schemeClr val="accent1">
                  <a:lumMod val="60000"/>
                  <a:lumOff val="40000"/>
                </a:schemeClr>
              </a:solidFill>
              <a:ln w="19050">
                <a:noFill/>
              </a:ln>
              <a:effectLst/>
            </c:spPr>
            <c:extLst>
              <c:ext xmlns:c16="http://schemas.microsoft.com/office/drawing/2014/chart" uri="{C3380CC4-5D6E-409C-BE32-E72D297353CC}">
                <c16:uniqueId val="{00000009-2E78-4BDE-93D2-FE9DDD91871E}"/>
              </c:ext>
            </c:extLst>
          </c:dPt>
          <c:dLbls>
            <c:dLbl>
              <c:idx val="2"/>
              <c:layout>
                <c:manualLayout>
                  <c:x val="-1.9161094107526026E-2"/>
                  <c:y val="-7.2790967246459298E-17"/>
                </c:manualLayout>
              </c:layout>
              <c:tx>
                <c:rich>
                  <a:bodyPr/>
                  <a:lstStyle/>
                  <a:p>
                    <a:fld id="{3F5A110C-AE44-45FC-8D40-7219C1F259C0}"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E78-4BDE-93D2-FE9DDD91871E}"/>
                </c:ext>
              </c:extLst>
            </c:dLbl>
            <c:dLbl>
              <c:idx val="4"/>
              <c:layout>
                <c:manualLayout>
                  <c:x val="3.83221882150517E-3"/>
                  <c:y val="-3.1763698094803422E-2"/>
                </c:manualLayout>
              </c:layout>
              <c:tx>
                <c:rich>
                  <a:bodyPr/>
                  <a:lstStyle/>
                  <a:p>
                    <a:fld id="{CDDA3FF5-C8C5-4395-BEE6-1E7FD9C23D28}" type="PERCENTAGE">
                      <a:rPr lang="en-US">
                        <a:latin typeface="Poppins" panose="020B0604020202020204" charset="0"/>
                      </a:rPr>
                      <a:pPr/>
                      <a:t>[PORCENTAGEM]</a:t>
                    </a:fld>
                    <a:endParaRPr lang="en-US"/>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2E78-4BDE-93D2-FE9DDD91871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Planilha1!$A$2:$A$6</c:f>
              <c:strCache>
                <c:ptCount val="5"/>
                <c:pt idx="0">
                  <c:v>Crédito Consignado</c:v>
                </c:pt>
                <c:pt idx="1">
                  <c:v>Cartão de Crédito e Débito</c:v>
                </c:pt>
                <c:pt idx="2">
                  <c:v>Crédito Pessoal </c:v>
                </c:pt>
                <c:pt idx="3">
                  <c:v>Outros</c:v>
                </c:pt>
                <c:pt idx="4">
                  <c:v>Cheque Especial</c:v>
                </c:pt>
              </c:strCache>
            </c:strRef>
          </c:cat>
          <c:val>
            <c:numRef>
              <c:f>Planilha1!$B$2:$B$6</c:f>
              <c:numCache>
                <c:formatCode>0%</c:formatCode>
                <c:ptCount val="5"/>
                <c:pt idx="0">
                  <c:v>0.77</c:v>
                </c:pt>
                <c:pt idx="1">
                  <c:v>0.1</c:v>
                </c:pt>
                <c:pt idx="2">
                  <c:v>7.0000000000000007E-2</c:v>
                </c:pt>
                <c:pt idx="3">
                  <c:v>0.04</c:v>
                </c:pt>
                <c:pt idx="4">
                  <c:v>0.02</c:v>
                </c:pt>
              </c:numCache>
            </c:numRef>
          </c:val>
          <c:extLst>
            <c:ext xmlns:c16="http://schemas.microsoft.com/office/drawing/2014/chart" uri="{C3380CC4-5D6E-409C-BE32-E72D297353CC}">
              <c16:uniqueId val="{0000000A-2E78-4BDE-93D2-FE9DDD91871E}"/>
            </c:ext>
          </c:extLst>
        </c:ser>
        <c:dLbls>
          <c:showLegendKey val="0"/>
          <c:showVal val="0"/>
          <c:showCatName val="0"/>
          <c:showSerName val="0"/>
          <c:showPercent val="0"/>
          <c:showBubbleSize val="0"/>
          <c:showLeaderLines val="1"/>
        </c:dLbls>
        <c:firstSliceAng val="0"/>
        <c:holeSize val="58"/>
      </c:doughnutChart>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572672809621439"/>
          <c:y val="8.8325929635151318E-2"/>
          <c:w val="0.52826037365139411"/>
          <c:h val="0.82334814072969742"/>
        </c:manualLayout>
      </c:layout>
      <c:barChart>
        <c:barDir val="bar"/>
        <c:grouping val="clustered"/>
        <c:varyColors val="0"/>
        <c:ser>
          <c:idx val="0"/>
          <c:order val="0"/>
          <c:tx>
            <c:strRef>
              <c:f>Planilha1!$B$1</c:f>
              <c:strCache>
                <c:ptCount val="1"/>
                <c:pt idx="0">
                  <c:v>Série 1</c:v>
                </c:pt>
              </c:strCache>
            </c:strRef>
          </c:tx>
          <c:spPr>
            <a:solidFill>
              <a:srgbClr val="000050"/>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rgbClr val="000050"/>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Planilha1!$A$2:$A$5</c:f>
              <c:strCache>
                <c:ptCount val="4"/>
                <c:pt idx="0">
                  <c:v>Largest Debtor</c:v>
                </c:pt>
                <c:pt idx="1">
                  <c:v>10 largest</c:v>
                </c:pt>
                <c:pt idx="2">
                  <c:v>20 largest</c:v>
                </c:pt>
                <c:pt idx="3">
                  <c:v>50 largest</c:v>
                </c:pt>
              </c:strCache>
            </c:strRef>
          </c:cat>
          <c:val>
            <c:numRef>
              <c:f>Planilha1!$B$2:$B$5</c:f>
              <c:numCache>
                <c:formatCode>0.0%</c:formatCode>
                <c:ptCount val="4"/>
                <c:pt idx="0">
                  <c:v>2.5999999999999999E-3</c:v>
                </c:pt>
                <c:pt idx="1">
                  <c:v>1.9E-2</c:v>
                </c:pt>
                <c:pt idx="2">
                  <c:v>3.1600000000000003E-2</c:v>
                </c:pt>
                <c:pt idx="3">
                  <c:v>5.5800000000000002E-2</c:v>
                </c:pt>
              </c:numCache>
            </c:numRef>
          </c:val>
          <c:extLst>
            <c:ext xmlns:c16="http://schemas.microsoft.com/office/drawing/2014/chart" uri="{C3380CC4-5D6E-409C-BE32-E72D297353CC}">
              <c16:uniqueId val="{00000000-1C9E-41D8-9B0A-AAC57B82CE0A}"/>
            </c:ext>
          </c:extLst>
        </c:ser>
        <c:dLbls>
          <c:showLegendKey val="0"/>
          <c:showVal val="0"/>
          <c:showCatName val="0"/>
          <c:showSerName val="0"/>
          <c:showPercent val="0"/>
          <c:showBubbleSize val="0"/>
        </c:dLbls>
        <c:gapWidth val="130"/>
        <c:axId val="791139392"/>
        <c:axId val="791139720"/>
      </c:barChart>
      <c:catAx>
        <c:axId val="79113939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000050"/>
                </a:solidFill>
                <a:latin typeface="Poppins" panose="020B0604020202020204" charset="0"/>
                <a:ea typeface="+mn-ea"/>
                <a:cs typeface="Poppins" panose="020B0604020202020204" charset="0"/>
              </a:defRPr>
            </a:pPr>
            <a:endParaRPr lang="pt-BR"/>
          </a:p>
        </c:txPr>
        <c:crossAx val="791139720"/>
        <c:crosses val="autoZero"/>
        <c:auto val="1"/>
        <c:lblAlgn val="ctr"/>
        <c:lblOffset val="100"/>
        <c:noMultiLvlLbl val="0"/>
      </c:catAx>
      <c:valAx>
        <c:axId val="791139720"/>
        <c:scaling>
          <c:orientation val="minMax"/>
        </c:scaling>
        <c:delete val="1"/>
        <c:axPos val="b"/>
        <c:numFmt formatCode="0.0%" sourceLinked="1"/>
        <c:majorTickMark val="none"/>
        <c:minorTickMark val="none"/>
        <c:tickLblPos val="nextTo"/>
        <c:crossAx val="791139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796770547796215E-2"/>
          <c:y val="1.3232426315310854E-2"/>
          <c:w val="0.69506731899751473"/>
          <c:h val="0.71850893826461937"/>
        </c:manualLayout>
      </c:layout>
      <c:barChart>
        <c:barDir val="col"/>
        <c:grouping val="stacked"/>
        <c:varyColors val="0"/>
        <c:ser>
          <c:idx val="0"/>
          <c:order val="0"/>
          <c:tx>
            <c:strRef>
              <c:f>Planilha1!$B$1</c:f>
              <c:strCache>
                <c:ptCount val="1"/>
                <c:pt idx="0">
                  <c:v>INSS</c:v>
                </c:pt>
              </c:strCache>
            </c:strRef>
          </c:tx>
          <c:spPr>
            <a:solidFill>
              <a:srgbClr val="000050"/>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Planilha1!$A$9:$A$13</c:f>
              <c:numCache>
                <c:formatCode>mmm\-yy</c:formatCode>
                <c:ptCount val="5"/>
                <c:pt idx="0">
                  <c:v>44805</c:v>
                </c:pt>
                <c:pt idx="1">
                  <c:v>44896</c:v>
                </c:pt>
                <c:pt idx="2">
                  <c:v>44986</c:v>
                </c:pt>
                <c:pt idx="3">
                  <c:v>45078</c:v>
                </c:pt>
                <c:pt idx="4">
                  <c:v>45170</c:v>
                </c:pt>
              </c:numCache>
            </c:numRef>
          </c:cat>
          <c:val>
            <c:numRef>
              <c:f>Planilha1!$B$9:$B$13</c:f>
              <c:numCache>
                <c:formatCode>_-* #,##0.0_-;\-* #,##0.0_-;_-* "-"??_-;_-@_-</c:formatCode>
                <c:ptCount val="5"/>
                <c:pt idx="0">
                  <c:v>10.4</c:v>
                </c:pt>
                <c:pt idx="1">
                  <c:v>10.1</c:v>
                </c:pt>
                <c:pt idx="2">
                  <c:v>10</c:v>
                </c:pt>
                <c:pt idx="3">
                  <c:v>9.6999999999999993</c:v>
                </c:pt>
                <c:pt idx="4">
                  <c:v>10</c:v>
                </c:pt>
              </c:numCache>
            </c:numRef>
          </c:val>
          <c:extLst>
            <c:ext xmlns:c16="http://schemas.microsoft.com/office/drawing/2014/chart" uri="{C3380CC4-5D6E-409C-BE32-E72D297353CC}">
              <c16:uniqueId val="{00000000-17F9-4751-8E82-27F2837B5325}"/>
            </c:ext>
          </c:extLst>
        </c:ser>
        <c:ser>
          <c:idx val="1"/>
          <c:order val="1"/>
          <c:tx>
            <c:strRef>
              <c:f>Planilha1!$C$1</c:f>
              <c:strCache>
                <c:ptCount val="1"/>
                <c:pt idx="0">
                  <c:v>State</c:v>
                </c:pt>
              </c:strCache>
            </c:strRef>
          </c:tx>
          <c:spPr>
            <a:solidFill>
              <a:srgbClr val="0094FF"/>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Planilha1!$A$9:$A$13</c:f>
              <c:numCache>
                <c:formatCode>mmm\-yy</c:formatCode>
                <c:ptCount val="5"/>
                <c:pt idx="0">
                  <c:v>44805</c:v>
                </c:pt>
                <c:pt idx="1">
                  <c:v>44896</c:v>
                </c:pt>
                <c:pt idx="2">
                  <c:v>44986</c:v>
                </c:pt>
                <c:pt idx="3">
                  <c:v>45078</c:v>
                </c:pt>
                <c:pt idx="4">
                  <c:v>45170</c:v>
                </c:pt>
              </c:numCache>
            </c:numRef>
          </c:cat>
          <c:val>
            <c:numRef>
              <c:f>Planilha1!$C$9:$C$13</c:f>
              <c:numCache>
                <c:formatCode>_-* #,##0.0_-;\-* #,##0.0_-;_-* "-"??_-;_-@_-</c:formatCode>
                <c:ptCount val="5"/>
                <c:pt idx="0">
                  <c:v>6.7</c:v>
                </c:pt>
                <c:pt idx="1">
                  <c:v>6.7</c:v>
                </c:pt>
                <c:pt idx="2">
                  <c:v>6.8</c:v>
                </c:pt>
                <c:pt idx="3">
                  <c:v>6.8</c:v>
                </c:pt>
                <c:pt idx="4">
                  <c:v>6.8</c:v>
                </c:pt>
              </c:numCache>
            </c:numRef>
          </c:val>
          <c:extLst>
            <c:ext xmlns:c16="http://schemas.microsoft.com/office/drawing/2014/chart" uri="{C3380CC4-5D6E-409C-BE32-E72D297353CC}">
              <c16:uniqueId val="{00000001-17F9-4751-8E82-27F2837B5325}"/>
            </c:ext>
          </c:extLst>
        </c:ser>
        <c:ser>
          <c:idx val="2"/>
          <c:order val="2"/>
          <c:tx>
            <c:strRef>
              <c:f>Planilha1!$D$1</c:f>
              <c:strCache>
                <c:ptCount val="1"/>
                <c:pt idx="0">
                  <c:v>Municipalities</c:v>
                </c:pt>
              </c:strCache>
            </c:strRef>
          </c:tx>
          <c:spPr>
            <a:solidFill>
              <a:srgbClr val="936FFA"/>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Planilha1!$A$9:$A$13</c:f>
              <c:numCache>
                <c:formatCode>mmm\-yy</c:formatCode>
                <c:ptCount val="5"/>
                <c:pt idx="0">
                  <c:v>44805</c:v>
                </c:pt>
                <c:pt idx="1">
                  <c:v>44896</c:v>
                </c:pt>
                <c:pt idx="2">
                  <c:v>44986</c:v>
                </c:pt>
                <c:pt idx="3">
                  <c:v>45078</c:v>
                </c:pt>
                <c:pt idx="4">
                  <c:v>45170</c:v>
                </c:pt>
              </c:numCache>
            </c:numRef>
          </c:cat>
          <c:val>
            <c:numRef>
              <c:f>Planilha1!$D$9:$D$13</c:f>
              <c:numCache>
                <c:formatCode>_-* #,##0.0_-;\-* #,##0.0_-;_-* "-"??_-;_-@_-</c:formatCode>
                <c:ptCount val="5"/>
                <c:pt idx="0">
                  <c:v>2.2999999999999998</c:v>
                </c:pt>
                <c:pt idx="1">
                  <c:v>2.2999999999999998</c:v>
                </c:pt>
                <c:pt idx="2">
                  <c:v>2.2999999999999998</c:v>
                </c:pt>
                <c:pt idx="3">
                  <c:v>2.2999999999999998</c:v>
                </c:pt>
                <c:pt idx="4">
                  <c:v>2.2999999999999998</c:v>
                </c:pt>
              </c:numCache>
            </c:numRef>
          </c:val>
          <c:extLst>
            <c:ext xmlns:c16="http://schemas.microsoft.com/office/drawing/2014/chart" uri="{C3380CC4-5D6E-409C-BE32-E72D297353CC}">
              <c16:uniqueId val="{00000002-17F9-4751-8E82-27F2837B5325}"/>
            </c:ext>
          </c:extLst>
        </c:ser>
        <c:ser>
          <c:idx val="4"/>
          <c:order val="3"/>
          <c:tx>
            <c:strRef>
              <c:f>Planilha1!$E$1</c:f>
              <c:strCache>
                <c:ptCount val="1"/>
                <c:pt idx="0">
                  <c:v>Other</c:v>
                </c:pt>
              </c:strCache>
            </c:strRef>
          </c:tx>
          <c:spPr>
            <a:solidFill>
              <a:srgbClr val="1CD8CA"/>
            </a:solidFill>
            <a:ln w="25400">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Planilha1!$A$9:$A$13</c:f>
              <c:numCache>
                <c:formatCode>mmm\-yy</c:formatCode>
                <c:ptCount val="5"/>
                <c:pt idx="0">
                  <c:v>44805</c:v>
                </c:pt>
                <c:pt idx="1">
                  <c:v>44896</c:v>
                </c:pt>
                <c:pt idx="2">
                  <c:v>44986</c:v>
                </c:pt>
                <c:pt idx="3">
                  <c:v>45078</c:v>
                </c:pt>
                <c:pt idx="4">
                  <c:v>45170</c:v>
                </c:pt>
              </c:numCache>
            </c:numRef>
          </c:cat>
          <c:val>
            <c:numRef>
              <c:f>Planilha1!$E$9:$E$13</c:f>
              <c:numCache>
                <c:formatCode>_-* #,##0.0_-;\-* #,##0.0_-;_-* "-"??_-;_-@_-</c:formatCode>
                <c:ptCount val="5"/>
                <c:pt idx="0">
                  <c:v>1</c:v>
                </c:pt>
                <c:pt idx="1">
                  <c:v>1</c:v>
                </c:pt>
                <c:pt idx="2">
                  <c:v>1</c:v>
                </c:pt>
                <c:pt idx="3">
                  <c:v>1</c:v>
                </c:pt>
                <c:pt idx="4">
                  <c:v>1</c:v>
                </c:pt>
              </c:numCache>
            </c:numRef>
          </c:val>
          <c:extLst>
            <c:ext xmlns:c16="http://schemas.microsoft.com/office/drawing/2014/chart" uri="{C3380CC4-5D6E-409C-BE32-E72D297353CC}">
              <c16:uniqueId val="{00000003-17F9-4751-8E82-27F2837B5325}"/>
            </c:ext>
          </c:extLst>
        </c:ser>
        <c:dLbls>
          <c:showLegendKey val="0"/>
          <c:showVal val="0"/>
          <c:showCatName val="0"/>
          <c:showSerName val="0"/>
          <c:showPercent val="0"/>
          <c:showBubbleSize val="0"/>
        </c:dLbls>
        <c:gapWidth val="17"/>
        <c:overlap val="100"/>
        <c:axId val="714507712"/>
        <c:axId val="714508040"/>
      </c:barChart>
      <c:lineChart>
        <c:grouping val="standard"/>
        <c:varyColors val="0"/>
        <c:ser>
          <c:idx val="5"/>
          <c:order val="4"/>
          <c:tx>
            <c:strRef>
              <c:f>Planilha1!$F$1</c:f>
              <c:strCache>
                <c:ptCount val="1"/>
                <c:pt idx="0">
                  <c:v>Total</c:v>
                </c:pt>
              </c:strCache>
            </c:strRef>
          </c:tx>
          <c:spPr>
            <a:ln w="28575"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0050"/>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Planilha1!$A$9:$A$13</c:f>
              <c:numCache>
                <c:formatCode>mmm\-yy</c:formatCode>
                <c:ptCount val="5"/>
                <c:pt idx="0">
                  <c:v>44805</c:v>
                </c:pt>
                <c:pt idx="1">
                  <c:v>44896</c:v>
                </c:pt>
                <c:pt idx="2">
                  <c:v>44986</c:v>
                </c:pt>
                <c:pt idx="3">
                  <c:v>45078</c:v>
                </c:pt>
                <c:pt idx="4">
                  <c:v>45170</c:v>
                </c:pt>
              </c:numCache>
            </c:numRef>
          </c:cat>
          <c:val>
            <c:numRef>
              <c:f>Planilha1!$F$9:$F$13</c:f>
              <c:numCache>
                <c:formatCode>_-* #,##0.0_-;\-* #,##0.0_-;_-* "-"??_-;_-@_-</c:formatCode>
                <c:ptCount val="5"/>
                <c:pt idx="0">
                  <c:v>20.399999999999999</c:v>
                </c:pt>
                <c:pt idx="1">
                  <c:v>20.100000000000001</c:v>
                </c:pt>
                <c:pt idx="2">
                  <c:v>20.100000000000001</c:v>
                </c:pt>
                <c:pt idx="3">
                  <c:v>19.8</c:v>
                </c:pt>
                <c:pt idx="4">
                  <c:v>20</c:v>
                </c:pt>
              </c:numCache>
            </c:numRef>
          </c:val>
          <c:smooth val="0"/>
          <c:extLst>
            <c:ext xmlns:c16="http://schemas.microsoft.com/office/drawing/2014/chart" uri="{C3380CC4-5D6E-409C-BE32-E72D297353CC}">
              <c16:uniqueId val="{00000004-17F9-4751-8E82-27F2837B5325}"/>
            </c:ext>
          </c:extLst>
        </c:ser>
        <c:dLbls>
          <c:showLegendKey val="0"/>
          <c:showVal val="0"/>
          <c:showCatName val="0"/>
          <c:showSerName val="0"/>
          <c:showPercent val="0"/>
          <c:showBubbleSize val="0"/>
        </c:dLbls>
        <c:marker val="1"/>
        <c:smooth val="0"/>
        <c:axId val="287383176"/>
        <c:axId val="287385800"/>
      </c:lineChart>
      <c:catAx>
        <c:axId val="714507712"/>
        <c:scaling>
          <c:orientation val="minMax"/>
        </c:scaling>
        <c:delete val="0"/>
        <c:axPos val="b"/>
        <c:numFmt formatCode="mmm\-yy" sourceLinked="1"/>
        <c:majorTickMark val="none"/>
        <c:minorTickMark val="none"/>
        <c:tickLblPos val="nextTo"/>
        <c:spPr>
          <a:noFill/>
          <a:ln w="9525" cap="flat" cmpd="sng" algn="ctr">
            <a:noFill/>
            <a:round/>
          </a:ln>
          <a:effectLst/>
        </c:spPr>
        <c:txPr>
          <a:bodyPr rot="-60000000" spcFirstLastPara="1" vertOverflow="ellipsis" vert="horz" wrap="square" anchor="t" anchorCtr="1"/>
          <a:lstStyle/>
          <a:p>
            <a:pPr>
              <a:defRPr sz="900" b="0" i="0" u="none" strike="noStrike" kern="1200" baseline="0">
                <a:solidFill>
                  <a:srgbClr val="15263F"/>
                </a:solidFill>
                <a:latin typeface="Poppins" panose="020B0604020202020204" charset="0"/>
                <a:ea typeface="+mn-ea"/>
                <a:cs typeface="Poppins" panose="020B0604020202020204" charset="0"/>
              </a:defRPr>
            </a:pPr>
            <a:endParaRPr lang="pt-BR"/>
          </a:p>
        </c:txPr>
        <c:crossAx val="714508040"/>
        <c:crosses val="autoZero"/>
        <c:auto val="0"/>
        <c:lblAlgn val="ctr"/>
        <c:lblOffset val="100"/>
        <c:noMultiLvlLbl val="0"/>
      </c:catAx>
      <c:valAx>
        <c:axId val="714508040"/>
        <c:scaling>
          <c:orientation val="minMax"/>
        </c:scaling>
        <c:delete val="1"/>
        <c:axPos val="l"/>
        <c:numFmt formatCode="_-* #,##0.0_-;\-* #,##0.0_-;_-* &quot;-&quot;??_-;_-@_-" sourceLinked="1"/>
        <c:majorTickMark val="out"/>
        <c:minorTickMark val="none"/>
        <c:tickLblPos val="nextTo"/>
        <c:crossAx val="714507712"/>
        <c:crosses val="autoZero"/>
        <c:crossBetween val="between"/>
      </c:valAx>
      <c:valAx>
        <c:axId val="287385800"/>
        <c:scaling>
          <c:orientation val="minMax"/>
        </c:scaling>
        <c:delete val="1"/>
        <c:axPos val="r"/>
        <c:numFmt formatCode="_-* #,##0.0_-;\-* #,##0.0_-;_-* &quot;-&quot;??_-;_-@_-" sourceLinked="1"/>
        <c:majorTickMark val="out"/>
        <c:minorTickMark val="none"/>
        <c:tickLblPos val="nextTo"/>
        <c:crossAx val="287383176"/>
        <c:crosses val="max"/>
        <c:crossBetween val="between"/>
      </c:valAx>
      <c:dateAx>
        <c:axId val="287383176"/>
        <c:scaling>
          <c:orientation val="minMax"/>
        </c:scaling>
        <c:delete val="1"/>
        <c:axPos val="b"/>
        <c:numFmt formatCode="mmm\-yy" sourceLinked="1"/>
        <c:majorTickMark val="out"/>
        <c:minorTickMark val="none"/>
        <c:tickLblPos val="nextTo"/>
        <c:crossAx val="287385800"/>
        <c:crosses val="autoZero"/>
        <c:auto val="1"/>
        <c:lblOffset val="100"/>
        <c:baseTimeUnit val="months"/>
      </c:dateAx>
      <c:spPr>
        <a:noFill/>
        <a:ln>
          <a:noFill/>
        </a:ln>
        <a:effectLst/>
      </c:spPr>
    </c:plotArea>
    <c:legend>
      <c:legendPos val="b"/>
      <c:legendEntry>
        <c:idx val="4"/>
        <c:delete val="1"/>
      </c:legendEntry>
      <c:layout>
        <c:manualLayout>
          <c:xMode val="edge"/>
          <c:yMode val="edge"/>
          <c:x val="9.5046371704431941E-3"/>
          <c:y val="0.89173262667080588"/>
          <c:w val="0.85067925722186832"/>
          <c:h val="5.8723623710110771E-2"/>
        </c:manualLayout>
      </c:layout>
      <c:overlay val="1"/>
      <c:spPr>
        <a:noFill/>
        <a:ln>
          <a:noFill/>
        </a:ln>
        <a:effectLst/>
      </c:spPr>
      <c:txPr>
        <a:bodyPr rot="0" spcFirstLastPara="1" vertOverflow="ellipsis" vert="horz" wrap="square" anchor="ctr" anchorCtr="1"/>
        <a:lstStyle/>
        <a:p>
          <a:pPr>
            <a:defRPr sz="1100" b="0" i="0" u="none" strike="noStrike" kern="1200" baseline="0">
              <a:solidFill>
                <a:srgbClr val="15263F"/>
              </a:solidFill>
              <a:latin typeface="Poppins" panose="020B0604020202020204" charset="0"/>
              <a:ea typeface="+mn-ea"/>
              <a:cs typeface="Poppins" panose="020B0604020202020204" charset="0"/>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636949173140087E-4"/>
          <c:y val="0.22126729711444235"/>
          <c:w val="0.96619220085318991"/>
          <c:h val="0.52733179210392989"/>
        </c:manualLayout>
      </c:layout>
      <c:lineChart>
        <c:grouping val="standard"/>
        <c:varyColors val="0"/>
        <c:ser>
          <c:idx val="0"/>
          <c:order val="0"/>
          <c:tx>
            <c:strRef>
              <c:f>Graf!$B$1</c:f>
              <c:strCache>
                <c:ptCount val="1"/>
                <c:pt idx="0">
                  <c:v>Usuários Digitais</c:v>
                </c:pt>
              </c:strCache>
            </c:strRef>
          </c:tx>
          <c:spPr>
            <a:ln w="38100" cap="rnd">
              <a:solidFill>
                <a:srgbClr val="000050"/>
              </a:solidFill>
              <a:round/>
            </a:ln>
            <a:effectLst/>
          </c:spPr>
          <c:marker>
            <c:symbol val="circle"/>
            <c:size val="10"/>
            <c:spPr>
              <a:solidFill>
                <a:srgbClr val="FFFFFF"/>
              </a:solidFill>
              <a:ln w="38100">
                <a:solidFill>
                  <a:srgbClr val="000050"/>
                </a:solidFill>
              </a:ln>
              <a:effectLst/>
            </c:spPr>
          </c:marker>
          <c:dPt>
            <c:idx val="0"/>
            <c:marker>
              <c:symbol val="circle"/>
              <c:size val="10"/>
              <c:spPr>
                <a:solidFill>
                  <a:srgbClr val="FFFFFF"/>
                </a:solidFill>
                <a:ln w="38100">
                  <a:solidFill>
                    <a:srgbClr val="000050"/>
                  </a:solidFill>
                </a:ln>
                <a:effectLst/>
              </c:spPr>
            </c:marker>
            <c:bubble3D val="0"/>
            <c:extLst>
              <c:ext xmlns:c16="http://schemas.microsoft.com/office/drawing/2014/chart" uri="{C3380CC4-5D6E-409C-BE32-E72D297353CC}">
                <c16:uniqueId val="{00000000-4B3E-49FE-AB6C-F3AB3600FA75}"/>
              </c:ext>
            </c:extLst>
          </c:dPt>
          <c:dPt>
            <c:idx val="1"/>
            <c:marker>
              <c:symbol val="circle"/>
              <c:size val="10"/>
              <c:spPr>
                <a:solidFill>
                  <a:srgbClr val="FFFFFF"/>
                </a:solidFill>
                <a:ln w="38100">
                  <a:solidFill>
                    <a:srgbClr val="000050"/>
                  </a:solidFill>
                </a:ln>
                <a:effectLst/>
              </c:spPr>
            </c:marker>
            <c:bubble3D val="0"/>
            <c:extLst>
              <c:ext xmlns:c16="http://schemas.microsoft.com/office/drawing/2014/chart" uri="{C3380CC4-5D6E-409C-BE32-E72D297353CC}">
                <c16:uniqueId val="{00000001-4B3E-49FE-AB6C-F3AB3600FA75}"/>
              </c:ext>
            </c:extLst>
          </c:dPt>
          <c:dPt>
            <c:idx val="2"/>
            <c:marker>
              <c:symbol val="circle"/>
              <c:size val="10"/>
              <c:spPr>
                <a:solidFill>
                  <a:schemeClr val="bg1"/>
                </a:solidFill>
                <a:ln w="38100">
                  <a:solidFill>
                    <a:srgbClr val="000050"/>
                  </a:solidFill>
                </a:ln>
                <a:effectLst/>
              </c:spPr>
            </c:marker>
            <c:bubble3D val="0"/>
            <c:extLst>
              <c:ext xmlns:c16="http://schemas.microsoft.com/office/drawing/2014/chart" uri="{C3380CC4-5D6E-409C-BE32-E72D297353CC}">
                <c16:uniqueId val="{00000002-4B3E-49FE-AB6C-F3AB3600FA75}"/>
              </c:ext>
            </c:extLst>
          </c:dPt>
          <c:dPt>
            <c:idx val="3"/>
            <c:marker>
              <c:symbol val="circle"/>
              <c:size val="10"/>
              <c:spPr>
                <a:solidFill>
                  <a:srgbClr val="936FFA"/>
                </a:solidFill>
                <a:ln w="38100">
                  <a:solidFill>
                    <a:srgbClr val="000050"/>
                  </a:solidFill>
                </a:ln>
                <a:effectLst/>
              </c:spPr>
            </c:marker>
            <c:bubble3D val="0"/>
            <c:extLst>
              <c:ext xmlns:c16="http://schemas.microsoft.com/office/drawing/2014/chart" uri="{C3380CC4-5D6E-409C-BE32-E72D297353CC}">
                <c16:uniqueId val="{00000003-4B3E-49FE-AB6C-F3AB3600FA75}"/>
              </c:ext>
            </c:extLst>
          </c:dPt>
          <c:dPt>
            <c:idx val="4"/>
            <c:marker>
              <c:symbol val="circle"/>
              <c:size val="10"/>
              <c:spPr>
                <a:solidFill>
                  <a:srgbClr val="15263F"/>
                </a:solidFill>
                <a:ln w="38100">
                  <a:solidFill>
                    <a:srgbClr val="000050"/>
                  </a:solidFill>
                </a:ln>
                <a:effectLst/>
              </c:spPr>
            </c:marker>
            <c:bubble3D val="0"/>
            <c:extLst>
              <c:ext xmlns:c16="http://schemas.microsoft.com/office/drawing/2014/chart" uri="{C3380CC4-5D6E-409C-BE32-E72D297353CC}">
                <c16:uniqueId val="{00000004-4B3E-49FE-AB6C-F3AB3600FA75}"/>
              </c:ext>
            </c:extLst>
          </c:dPt>
          <c:dLbls>
            <c:dLbl>
              <c:idx val="2"/>
              <c:layout>
                <c:manualLayout>
                  <c:x val="-0.11192911264745227"/>
                  <c:y val="-0.16733258233698806"/>
                </c:manualLayout>
              </c:layout>
              <c:tx>
                <c:rich>
                  <a:bodyPr rot="0" spcFirstLastPara="1" vertOverflow="ellipsis" vert="horz" wrap="square" lIns="38100" tIns="19050" rIns="38100" bIns="19050" anchor="ctr" anchorCtr="1">
                    <a:spAutoFit/>
                  </a:bodyPr>
                  <a:lstStyle/>
                  <a:p>
                    <a:pPr>
                      <a:defRPr sz="1100" b="0" i="0" u="none" strike="noStrike" kern="1200" baseline="0">
                        <a:solidFill>
                          <a:srgbClr val="0070C0"/>
                        </a:solidFill>
                        <a:latin typeface="Poppins" panose="020B0604020202020204" charset="0"/>
                        <a:ea typeface="Source Sans Pro" panose="020B0503030403020204" pitchFamily="34" charset="0"/>
                        <a:cs typeface="Poppins" panose="020B0604020202020204" charset="0"/>
                      </a:defRPr>
                    </a:pPr>
                    <a:fld id="{97155993-2091-4EFD-B4E2-DBE3C03E0E80}" type="VALUE">
                      <a:rPr lang="en-US" sz="1100" b="0" i="0" u="none" strike="noStrike" kern="1200" baseline="0" dirty="0">
                        <a:solidFill>
                          <a:srgbClr val="15263F"/>
                        </a:solidFill>
                        <a:latin typeface="Poppins" panose="020B0604020202020204" charset="0"/>
                        <a:ea typeface="Source Sans Pro" panose="020B0503030403020204" pitchFamily="34" charset="0"/>
                        <a:cs typeface="Poppins" panose="020B0604020202020204" charset="0"/>
                      </a:rPr>
                      <a:pPr>
                        <a:defRPr sz="1100">
                          <a:solidFill>
                            <a:srgbClr val="0070C0"/>
                          </a:solidFill>
                          <a:latin typeface="Poppins" panose="020B0604020202020204" charset="0"/>
                          <a:ea typeface="Source Sans Pro" panose="020B0503030403020204" pitchFamily="3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0070C0"/>
                      </a:solidFill>
                      <a:latin typeface="Poppins" panose="020B0604020202020204" charset="0"/>
                      <a:ea typeface="Source Sans Pro" panose="020B0503030403020204" pitchFamily="34" charset="0"/>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4B3E-49FE-AB6C-F3AB3600FA75}"/>
                </c:ext>
              </c:extLst>
            </c:dLbl>
            <c:dLbl>
              <c:idx val="3"/>
              <c:layout>
                <c:manualLayout>
                  <c:x val="-9.8292578705681977E-2"/>
                  <c:y val="-0.16253178983358485"/>
                </c:manualLayout>
              </c:layout>
              <c:tx>
                <c:rich>
                  <a:bodyPr/>
                  <a:lstStyle/>
                  <a:p>
                    <a:fld id="{36F08DC1-E384-4D0C-BB29-61C75A1883B8}" type="VALUE">
                      <a:rPr lang="en-US" sz="1200" b="1" i="0" u="none" strike="noStrike" kern="1200" baseline="0">
                        <a:solidFill>
                          <a:srgbClr val="0094FF"/>
                        </a:solidFill>
                        <a:latin typeface="Poppins" panose="020B0604020202020204" charset="0"/>
                        <a:ea typeface="+mn-ea"/>
                        <a:cs typeface="+mn-cs"/>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B3E-49FE-AB6C-F3AB3600FA75}"/>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Graf!$A$3:$A$6</c:f>
              <c:strCache>
                <c:ptCount val="4"/>
                <c:pt idx="0">
                  <c:v>2020</c:v>
                </c:pt>
                <c:pt idx="1">
                  <c:v>2021</c:v>
                </c:pt>
                <c:pt idx="2">
                  <c:v>2022</c:v>
                </c:pt>
                <c:pt idx="3">
                  <c:v>sep/23</c:v>
                </c:pt>
              </c:strCache>
            </c:strRef>
          </c:cat>
          <c:val>
            <c:numRef>
              <c:f>Graf!$B$3:$B$6</c:f>
              <c:numCache>
                <c:formatCode>_-* #,##0.0_-;\-* #,##0.0_-;_-* "-"??_-;_-@_-</c:formatCode>
                <c:ptCount val="4"/>
                <c:pt idx="0">
                  <c:v>1.1123810000000001</c:v>
                </c:pt>
                <c:pt idx="1">
                  <c:v>1.2395229999999999</c:v>
                </c:pt>
                <c:pt idx="2">
                  <c:v>1.3</c:v>
                </c:pt>
                <c:pt idx="3">
                  <c:v>1.3</c:v>
                </c:pt>
              </c:numCache>
            </c:numRef>
          </c:val>
          <c:smooth val="1"/>
          <c:extLst>
            <c:ext xmlns:c16="http://schemas.microsoft.com/office/drawing/2014/chart" uri="{C3380CC4-5D6E-409C-BE32-E72D297353CC}">
              <c16:uniqueId val="{00000005-4B3E-49FE-AB6C-F3AB3600FA75}"/>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t" anchorCtr="0"/>
          <a:lstStyle/>
          <a:p>
            <a:pPr>
              <a:defRPr sz="1000" b="0" i="0" u="none" strike="noStrike" kern="1200" baseline="0">
                <a:solidFill>
                  <a:srgbClr val="000050">
                    <a:alpha val="90000"/>
                  </a:srgbClr>
                </a:solidFill>
                <a:latin typeface="Source Sans Pro" panose="020B0503030403020204" pitchFamily="34" charset="0"/>
                <a:ea typeface="Source Sans Pro" panose="020B0503030403020204" pitchFamily="34" charset="0"/>
                <a:cs typeface="Poppins" panose="020B0604020202020204" charset="0"/>
              </a:defRPr>
            </a:pPr>
            <a:endParaRPr lang="pt-BR"/>
          </a:p>
        </c:txPr>
        <c:crossAx val="1680597232"/>
        <c:crosses val="autoZero"/>
        <c:auto val="1"/>
        <c:lblAlgn val="ctr"/>
        <c:lblOffset val="100"/>
        <c:noMultiLvlLbl val="0"/>
      </c:catAx>
      <c:valAx>
        <c:axId val="1680597232"/>
        <c:scaling>
          <c:orientation val="minMax"/>
        </c:scaling>
        <c:delete val="1"/>
        <c:axPos val="l"/>
        <c:numFmt formatCode="_-* #,##0.0_-;\-* #,##0.0_-;_-* &quot;-&quot;??_-;_-@_-"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636949173140087E-4"/>
          <c:y val="0.1708824841592235"/>
          <c:w val="0.98098201078398628"/>
          <c:h val="0.57771651474645436"/>
        </c:manualLayout>
      </c:layout>
      <c:lineChart>
        <c:grouping val="standard"/>
        <c:varyColors val="0"/>
        <c:ser>
          <c:idx val="0"/>
          <c:order val="0"/>
          <c:tx>
            <c:strRef>
              <c:f>Graf!$B$1</c:f>
              <c:strCache>
                <c:ptCount val="1"/>
                <c:pt idx="0">
                  <c:v>Acessos Diários (mil)</c:v>
                </c:pt>
              </c:strCache>
            </c:strRef>
          </c:tx>
          <c:spPr>
            <a:ln w="38100" cap="rnd">
              <a:solidFill>
                <a:srgbClr val="000050"/>
              </a:solidFill>
              <a:round/>
            </a:ln>
            <a:effectLst/>
          </c:spPr>
          <c:marker>
            <c:symbol val="circle"/>
            <c:size val="10"/>
            <c:spPr>
              <a:solidFill>
                <a:srgbClr val="FFFFFF"/>
              </a:solidFill>
              <a:ln w="38100">
                <a:solidFill>
                  <a:srgbClr val="000050"/>
                </a:solidFill>
              </a:ln>
              <a:effectLst/>
            </c:spPr>
          </c:marker>
          <c:dPt>
            <c:idx val="0"/>
            <c:marker>
              <c:symbol val="circle"/>
              <c:size val="10"/>
              <c:spPr>
                <a:solidFill>
                  <a:srgbClr val="FFFFFF"/>
                </a:solidFill>
                <a:ln w="38100">
                  <a:solidFill>
                    <a:srgbClr val="000050"/>
                  </a:solidFill>
                </a:ln>
                <a:effectLst/>
              </c:spPr>
            </c:marker>
            <c:bubble3D val="0"/>
            <c:extLst>
              <c:ext xmlns:c16="http://schemas.microsoft.com/office/drawing/2014/chart" uri="{C3380CC4-5D6E-409C-BE32-E72D297353CC}">
                <c16:uniqueId val="{00000000-7C6D-428C-BE04-536A18EA1291}"/>
              </c:ext>
            </c:extLst>
          </c:dPt>
          <c:dPt>
            <c:idx val="1"/>
            <c:marker>
              <c:symbol val="circle"/>
              <c:size val="10"/>
              <c:spPr>
                <a:solidFill>
                  <a:srgbClr val="FFFFFF"/>
                </a:solidFill>
                <a:ln w="38100">
                  <a:solidFill>
                    <a:srgbClr val="000050"/>
                  </a:solidFill>
                </a:ln>
                <a:effectLst/>
              </c:spPr>
            </c:marker>
            <c:bubble3D val="0"/>
            <c:extLst>
              <c:ext xmlns:c16="http://schemas.microsoft.com/office/drawing/2014/chart" uri="{C3380CC4-5D6E-409C-BE32-E72D297353CC}">
                <c16:uniqueId val="{00000001-7C6D-428C-BE04-536A18EA1291}"/>
              </c:ext>
            </c:extLst>
          </c:dPt>
          <c:dPt>
            <c:idx val="2"/>
            <c:marker>
              <c:symbol val="circle"/>
              <c:size val="10"/>
              <c:spPr>
                <a:solidFill>
                  <a:schemeClr val="bg1"/>
                </a:solidFill>
                <a:ln w="38100">
                  <a:solidFill>
                    <a:srgbClr val="000050"/>
                  </a:solidFill>
                </a:ln>
                <a:effectLst/>
              </c:spPr>
            </c:marker>
            <c:bubble3D val="0"/>
            <c:extLst>
              <c:ext xmlns:c16="http://schemas.microsoft.com/office/drawing/2014/chart" uri="{C3380CC4-5D6E-409C-BE32-E72D297353CC}">
                <c16:uniqueId val="{00000002-7C6D-428C-BE04-536A18EA1291}"/>
              </c:ext>
            </c:extLst>
          </c:dPt>
          <c:dPt>
            <c:idx val="3"/>
            <c:marker>
              <c:symbol val="circle"/>
              <c:size val="10"/>
              <c:spPr>
                <a:solidFill>
                  <a:srgbClr val="936FFA"/>
                </a:solidFill>
                <a:ln w="38100">
                  <a:solidFill>
                    <a:srgbClr val="000050"/>
                  </a:solidFill>
                </a:ln>
                <a:effectLst/>
              </c:spPr>
            </c:marker>
            <c:bubble3D val="0"/>
            <c:extLst>
              <c:ext xmlns:c16="http://schemas.microsoft.com/office/drawing/2014/chart" uri="{C3380CC4-5D6E-409C-BE32-E72D297353CC}">
                <c16:uniqueId val="{00000003-7C6D-428C-BE04-536A18EA1291}"/>
              </c:ext>
            </c:extLst>
          </c:dPt>
          <c:dPt>
            <c:idx val="4"/>
            <c:marker>
              <c:symbol val="circle"/>
              <c:size val="10"/>
              <c:spPr>
                <a:solidFill>
                  <a:srgbClr val="15263F"/>
                </a:solidFill>
                <a:ln w="38100">
                  <a:solidFill>
                    <a:srgbClr val="000050"/>
                  </a:solidFill>
                </a:ln>
                <a:effectLst/>
              </c:spPr>
            </c:marker>
            <c:bubble3D val="0"/>
            <c:extLst>
              <c:ext xmlns:c16="http://schemas.microsoft.com/office/drawing/2014/chart" uri="{C3380CC4-5D6E-409C-BE32-E72D297353CC}">
                <c16:uniqueId val="{00000004-7C6D-428C-BE04-536A18EA1291}"/>
              </c:ext>
            </c:extLst>
          </c:dPt>
          <c:dLbls>
            <c:dLbl>
              <c:idx val="0"/>
              <c:tx>
                <c:rich>
                  <a:bodyPr rot="0" spcFirstLastPara="1" vertOverflow="ellipsis" vert="horz" wrap="square" lIns="38100" tIns="19050" rIns="38100" bIns="19050" anchor="ctr" anchorCtr="1">
                    <a:sp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fld id="{81B7B476-C71C-4896-9252-5E2BBDBB3BD4}" type="VALUE">
                      <a:rPr lang="en-US">
                        <a:latin typeface="Poppins" panose="020B0604020202020204" charset="0"/>
                        <a:ea typeface="Source Sans Pro" panose="020B0503030403020204" pitchFamily="34" charset="0"/>
                        <a:cs typeface="Poppins" panose="020B0604020202020204" charset="0"/>
                      </a:rPr>
                      <a:pPr>
                        <a:defRPr sz="1100">
                          <a:solidFill>
                            <a:srgbClr val="15263F"/>
                          </a:solidFill>
                          <a:latin typeface="Poppins" panose="020B0604020202020204" charset="0"/>
                          <a:ea typeface="Source Sans Pro" panose="020B0503030403020204" pitchFamily="3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C6D-428C-BE04-536A18EA1291}"/>
                </c:ext>
              </c:extLst>
            </c:dLbl>
            <c:dLbl>
              <c:idx val="1"/>
              <c:tx>
                <c:rich>
                  <a:bodyPr rot="0" spcFirstLastPara="1" vertOverflow="ellipsis" vert="horz" wrap="square" lIns="38100" tIns="19050" rIns="38100" bIns="19050" anchor="ctr" anchorCtr="1">
                    <a:sp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fld id="{48B18C4B-1B68-4774-A14C-59972FBA2701}" type="VALUE">
                      <a:rPr lang="en-US">
                        <a:latin typeface="Poppins" panose="020B0604020202020204" charset="0"/>
                        <a:ea typeface="Source Sans Pro" panose="020B0503030403020204" pitchFamily="34" charset="0"/>
                        <a:cs typeface="Poppins" panose="020B0604020202020204" charset="0"/>
                      </a:rPr>
                      <a:pPr>
                        <a:defRPr sz="1100">
                          <a:solidFill>
                            <a:srgbClr val="15263F"/>
                          </a:solidFill>
                          <a:latin typeface="Poppins" panose="020B0604020202020204" charset="0"/>
                          <a:ea typeface="Source Sans Pro" panose="020B0503030403020204" pitchFamily="3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C6D-428C-BE04-536A18EA1291}"/>
                </c:ext>
              </c:extLst>
            </c:dLbl>
            <c:dLbl>
              <c:idx val="2"/>
              <c:layout>
                <c:manualLayout>
                  <c:x val="-8.4459848896231704E-2"/>
                  <c:y val="-0.18682308809738338"/>
                </c:manualLayout>
              </c:layout>
              <c:tx>
                <c:rich>
                  <a:bodyPr rot="0" spcFirstLastPara="1" vertOverflow="ellipsis" vert="horz" wrap="square" lIns="38100" tIns="19050" rIns="38100" bIns="19050" anchor="ctr" anchorCtr="1">
                    <a:spAutoFit/>
                  </a:bodyPr>
                  <a:lstStyle/>
                  <a:p>
                    <a:pPr>
                      <a:defRPr sz="1050" b="0" i="0" u="none" strike="noStrike" kern="1200" baseline="0">
                        <a:solidFill>
                          <a:srgbClr val="0070C0"/>
                        </a:solidFill>
                        <a:latin typeface="Poppins" panose="020B0604020202020204" charset="0"/>
                        <a:ea typeface="Source Sans Pro" panose="020B0503030403020204" pitchFamily="34" charset="0"/>
                        <a:cs typeface="Poppins" panose="020B0604020202020204" charset="0"/>
                      </a:defRPr>
                    </a:pPr>
                    <a:fld id="{8FA1F6D9-B246-4CFF-962D-B75FA97B5EEB}" type="VALUE">
                      <a:rPr lang="en-US" sz="105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rPr>
                      <a:pPr>
                        <a:defRPr sz="1050">
                          <a:solidFill>
                            <a:srgbClr val="0070C0"/>
                          </a:solidFill>
                          <a:latin typeface="Poppins" panose="020B0604020202020204" charset="0"/>
                          <a:ea typeface="Source Sans Pro" panose="020B0503030403020204" pitchFamily="3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rgbClr val="0070C0"/>
                      </a:solidFill>
                      <a:latin typeface="Poppins" panose="020B0604020202020204" charset="0"/>
                      <a:ea typeface="Source Sans Pro" panose="020B0503030403020204" pitchFamily="34" charset="0"/>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C6D-428C-BE04-536A18EA1291}"/>
                </c:ext>
              </c:extLst>
            </c:dLbl>
            <c:dLbl>
              <c:idx val="3"/>
              <c:layout>
                <c:manualLayout>
                  <c:x val="-9.2922681419755432E-2"/>
                  <c:y val="-0.17958507254105144"/>
                </c:manualLayout>
              </c:layout>
              <c:tx>
                <c:rich>
                  <a:bodyPr rot="0" spcFirstLastPara="1" vertOverflow="ellipsis" vert="horz" wrap="square" lIns="38100" tIns="19050" rIns="38100" bIns="19050" anchor="ctr" anchorCtr="1">
                    <a:sp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fld id="{0EB904D7-1FC5-4C43-9F1E-E49F4FA9E8A4}" type="VALUE">
                      <a:rPr lang="en-US" sz="1100" b="1" i="0" u="none" strike="noStrike" kern="1200" baseline="0" dirty="0">
                        <a:solidFill>
                          <a:srgbClr val="0094FF"/>
                        </a:solidFill>
                        <a:latin typeface="Poppins" panose="020B0604020202020204" charset="0"/>
                        <a:ea typeface="+mn-ea"/>
                        <a:cs typeface="Poppins" panose="020B0604020202020204" charset="0"/>
                      </a:rPr>
                      <a:pPr>
                        <a:defRPr sz="1100">
                          <a:solidFill>
                            <a:srgbClr val="15263F"/>
                          </a:solidFill>
                          <a:latin typeface="Poppins" panose="020B0604020202020204" charset="0"/>
                          <a:ea typeface="Source Sans Pro" panose="020B0503030403020204" pitchFamily="3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15:layout>
                    <c:manualLayout>
                      <c:w val="0.13854796069996078"/>
                      <c:h val="0.15303476110061071"/>
                    </c:manualLayout>
                  </c15:layout>
                  <c15:dlblFieldTable/>
                  <c15:showDataLabelsRange val="0"/>
                </c:ext>
                <c:ext xmlns:c16="http://schemas.microsoft.com/office/drawing/2014/chart" uri="{C3380CC4-5D6E-409C-BE32-E72D297353CC}">
                  <c16:uniqueId val="{00000003-7C6D-428C-BE04-536A18EA1291}"/>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Graf!$A$3:$A$6</c:f>
              <c:strCache>
                <c:ptCount val="4"/>
                <c:pt idx="0">
                  <c:v>2020</c:v>
                </c:pt>
                <c:pt idx="1">
                  <c:v>2021</c:v>
                </c:pt>
                <c:pt idx="2">
                  <c:v>2022</c:v>
                </c:pt>
                <c:pt idx="3">
                  <c:v>sep/23</c:v>
                </c:pt>
              </c:strCache>
            </c:strRef>
          </c:cat>
          <c:val>
            <c:numRef>
              <c:f>Graf!$B$3:$B$6</c:f>
              <c:numCache>
                <c:formatCode>_-* #,##0.0_-;\-* #,##0.0_-;_-* "-"??_-;_-@_-</c:formatCode>
                <c:ptCount val="4"/>
                <c:pt idx="0">
                  <c:v>0.98450000000000004</c:v>
                </c:pt>
                <c:pt idx="1">
                  <c:v>1.2</c:v>
                </c:pt>
                <c:pt idx="2">
                  <c:v>1.5</c:v>
                </c:pt>
                <c:pt idx="3">
                  <c:v>1.5</c:v>
                </c:pt>
              </c:numCache>
            </c:numRef>
          </c:val>
          <c:smooth val="1"/>
          <c:extLst>
            <c:ext xmlns:c16="http://schemas.microsoft.com/office/drawing/2014/chart" uri="{C3380CC4-5D6E-409C-BE32-E72D297353CC}">
              <c16:uniqueId val="{00000005-7C6D-428C-BE04-536A18EA1291}"/>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t" anchorCtr="0"/>
          <a:lstStyle/>
          <a:p>
            <a:pPr>
              <a:defRPr sz="1000" b="0" i="0" u="none" strike="noStrike" kern="1200" baseline="0">
                <a:solidFill>
                  <a:srgbClr val="000050">
                    <a:alpha val="90000"/>
                  </a:srgbClr>
                </a:solidFill>
                <a:latin typeface="Source Sans Pro" panose="020B0503030403020204" pitchFamily="34" charset="0"/>
                <a:ea typeface="Source Sans Pro" panose="020B0503030403020204" pitchFamily="34" charset="0"/>
                <a:cs typeface="Poppins" panose="020B0604020202020204" charset="0"/>
              </a:defRPr>
            </a:pPr>
            <a:endParaRPr lang="pt-BR"/>
          </a:p>
        </c:txPr>
        <c:crossAx val="1680597232"/>
        <c:crosses val="autoZero"/>
        <c:auto val="1"/>
        <c:lblAlgn val="ctr"/>
        <c:lblOffset val="100"/>
        <c:noMultiLvlLbl val="0"/>
      </c:catAx>
      <c:valAx>
        <c:axId val="1680597232"/>
        <c:scaling>
          <c:orientation val="minMax"/>
        </c:scaling>
        <c:delete val="1"/>
        <c:axPos val="l"/>
        <c:numFmt formatCode="_-* #,##0.0_-;\-* #,##0.0_-;_-* &quot;-&quot;??_-;_-@_-"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621229629039333E-4"/>
          <c:y val="0.27868031494369588"/>
          <c:w val="0.97719135468667295"/>
          <c:h val="0.50160259979860933"/>
        </c:manualLayout>
      </c:layout>
      <c:lineChart>
        <c:grouping val="standard"/>
        <c:varyColors val="0"/>
        <c:ser>
          <c:idx val="0"/>
          <c:order val="0"/>
          <c:tx>
            <c:strRef>
              <c:f>Graf!$B$1</c:f>
              <c:strCache>
                <c:ptCount val="1"/>
                <c:pt idx="0">
                  <c:v>Transações Digitais</c:v>
                </c:pt>
              </c:strCache>
            </c:strRef>
          </c:tx>
          <c:spPr>
            <a:ln w="38100" cap="rnd">
              <a:solidFill>
                <a:srgbClr val="000050"/>
              </a:solidFill>
              <a:round/>
            </a:ln>
            <a:effectLst/>
          </c:spPr>
          <c:marker>
            <c:symbol val="circle"/>
            <c:size val="10"/>
            <c:spPr>
              <a:solidFill>
                <a:srgbClr val="FFFFFF"/>
              </a:solidFill>
              <a:ln w="38100">
                <a:solidFill>
                  <a:srgbClr val="000050"/>
                </a:solidFill>
              </a:ln>
              <a:effectLst/>
            </c:spPr>
          </c:marker>
          <c:dPt>
            <c:idx val="0"/>
            <c:bubble3D val="0"/>
            <c:extLst>
              <c:ext xmlns:c16="http://schemas.microsoft.com/office/drawing/2014/chart" uri="{C3380CC4-5D6E-409C-BE32-E72D297353CC}">
                <c16:uniqueId val="{00000000-4C82-45C5-8A4A-85B143968CDB}"/>
              </c:ext>
            </c:extLst>
          </c:dPt>
          <c:dPt>
            <c:idx val="1"/>
            <c:bubble3D val="0"/>
            <c:extLst>
              <c:ext xmlns:c16="http://schemas.microsoft.com/office/drawing/2014/chart" uri="{C3380CC4-5D6E-409C-BE32-E72D297353CC}">
                <c16:uniqueId val="{00000001-4C82-45C5-8A4A-85B143968CDB}"/>
              </c:ext>
            </c:extLst>
          </c:dPt>
          <c:dPt>
            <c:idx val="2"/>
            <c:marker>
              <c:spPr>
                <a:solidFill>
                  <a:schemeClr val="bg1"/>
                </a:solidFill>
                <a:ln w="38100">
                  <a:solidFill>
                    <a:srgbClr val="000050"/>
                  </a:solidFill>
                </a:ln>
                <a:effectLst/>
              </c:spPr>
            </c:marker>
            <c:bubble3D val="0"/>
            <c:extLst>
              <c:ext xmlns:c16="http://schemas.microsoft.com/office/drawing/2014/chart" uri="{C3380CC4-5D6E-409C-BE32-E72D297353CC}">
                <c16:uniqueId val="{00000002-4C82-45C5-8A4A-85B143968CDB}"/>
              </c:ext>
            </c:extLst>
          </c:dPt>
          <c:dPt>
            <c:idx val="3"/>
            <c:marker>
              <c:spPr>
                <a:solidFill>
                  <a:srgbClr val="936FFA"/>
                </a:solidFill>
                <a:ln w="38100">
                  <a:solidFill>
                    <a:srgbClr val="000050"/>
                  </a:solidFill>
                </a:ln>
                <a:effectLst/>
              </c:spPr>
            </c:marker>
            <c:bubble3D val="0"/>
            <c:extLst>
              <c:ext xmlns:c16="http://schemas.microsoft.com/office/drawing/2014/chart" uri="{C3380CC4-5D6E-409C-BE32-E72D297353CC}">
                <c16:uniqueId val="{00000003-4C82-45C5-8A4A-85B143968CDB}"/>
              </c:ext>
            </c:extLst>
          </c:dPt>
          <c:dPt>
            <c:idx val="4"/>
            <c:marker>
              <c:spPr>
                <a:solidFill>
                  <a:srgbClr val="15263F"/>
                </a:solidFill>
                <a:ln w="38100">
                  <a:solidFill>
                    <a:srgbClr val="000050"/>
                  </a:solidFill>
                </a:ln>
                <a:effectLst/>
              </c:spPr>
            </c:marker>
            <c:bubble3D val="0"/>
            <c:extLst>
              <c:ext xmlns:c16="http://schemas.microsoft.com/office/drawing/2014/chart" uri="{C3380CC4-5D6E-409C-BE32-E72D297353CC}">
                <c16:uniqueId val="{00000004-4C82-45C5-8A4A-85B143968CDB}"/>
              </c:ext>
            </c:extLst>
          </c:dPt>
          <c:dLbls>
            <c:dLbl>
              <c:idx val="0"/>
              <c:tx>
                <c:rich>
                  <a:bodyPr rot="0" spcFirstLastPara="1" vertOverflow="ellipsis" vert="horz" wrap="square" lIns="38100" tIns="19050" rIns="38100" bIns="19050" anchor="ctr" anchorCtr="1">
                    <a:no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fld id="{0AE98131-6709-4A0B-8EE6-391A6E3DE942}" type="VALUE">
                      <a:rPr lang="en-US" sz="1100" b="0">
                        <a:latin typeface="Poppins" panose="020B0604020202020204" charset="0"/>
                        <a:ea typeface="Source Sans Pro" panose="020B0503030403020204" pitchFamily="34" charset="0"/>
                        <a:cs typeface="Poppins" panose="020B0604020202020204" charset="0"/>
                      </a:rPr>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0-4C82-45C5-8A4A-85B143968CDB}"/>
                </c:ext>
              </c:extLst>
            </c:dLbl>
            <c:dLbl>
              <c:idx val="1"/>
              <c:tx>
                <c:rich>
                  <a:bodyPr rot="0" spcFirstLastPara="1" vertOverflow="ellipsis" vert="horz" wrap="square" lIns="38100" tIns="19050" rIns="38100" bIns="19050" anchor="ctr" anchorCtr="1">
                    <a:noAutofit/>
                  </a:bodyPr>
                  <a:lstStyle/>
                  <a:p>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fld id="{81F3467C-58A5-4851-A393-319D6061F7F0}" type="VALUE">
                      <a:rPr lang="en-US" sz="1100" b="0">
                        <a:latin typeface="Poppins" panose="020B0604020202020204" charset="0"/>
                        <a:ea typeface="Source Sans Pro" panose="020B0503030403020204" pitchFamily="34" charset="0"/>
                        <a:cs typeface="Poppins" panose="020B0604020202020204" charset="0"/>
                      </a:rPr>
                      <a:pPr>
                        <a:defRPr sz="11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 sourceLinked="0"/>
              <c:spPr>
                <a:noFill/>
                <a:ln>
                  <a:noFill/>
                </a:ln>
                <a:effectLst/>
              </c:sp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15:dlblFieldTable/>
                  <c15:showDataLabelsRange val="0"/>
                </c:ext>
                <c:ext xmlns:c16="http://schemas.microsoft.com/office/drawing/2014/chart" uri="{C3380CC4-5D6E-409C-BE32-E72D297353CC}">
                  <c16:uniqueId val="{00000001-4C82-45C5-8A4A-85B143968CDB}"/>
                </c:ext>
              </c:extLst>
            </c:dLbl>
            <c:dLbl>
              <c:idx val="2"/>
              <c:layout>
                <c:manualLayout>
                  <c:x val="-0.13537214126785652"/>
                  <c:y val="-0.15483286708867078"/>
                </c:manualLayout>
              </c:layout>
              <c:tx>
                <c:rich>
                  <a:bodyPr rot="0" spcFirstLastPara="1" vertOverflow="ellipsis" vert="horz" wrap="square" lIns="38100" tIns="19050" rIns="38100" bIns="19050" anchor="ctr" anchorCtr="1">
                    <a:noAutofit/>
                  </a:bodyPr>
                  <a:lstStyle/>
                  <a:p>
                    <a:pPr>
                      <a:defRPr sz="1100" b="0" i="0" u="none" strike="noStrike" kern="1200" baseline="0">
                        <a:solidFill>
                          <a:srgbClr val="0070C0"/>
                        </a:solidFill>
                        <a:latin typeface="Poppins" panose="020B0604020202020204" charset="0"/>
                        <a:ea typeface="Source Sans Pro" panose="020B0503030403020204" pitchFamily="34" charset="0"/>
                        <a:cs typeface="Poppins" panose="020B0604020202020204" charset="0"/>
                      </a:defRPr>
                    </a:pPr>
                    <a:fld id="{F59097F5-4F5D-49C2-9C0D-81F483900C3B}" type="VALUE">
                      <a:rPr lang="en-US" sz="1100" b="0" i="0" u="none" strike="noStrike" kern="1200" baseline="0" dirty="0">
                        <a:solidFill>
                          <a:srgbClr val="15263F"/>
                        </a:solidFill>
                        <a:latin typeface="Poppins" panose="020B0604020202020204" charset="0"/>
                        <a:ea typeface="Source Sans Pro" panose="020B0503030403020204" pitchFamily="34" charset="0"/>
                        <a:cs typeface="Poppins" panose="020B0604020202020204" charset="0"/>
                      </a:rPr>
                      <a:pPr>
                        <a:defRPr sz="1100" b="0" i="0" u="none" strike="noStrike" kern="1200" baseline="0">
                          <a:solidFill>
                            <a:srgbClr val="0070C0"/>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 sourceLinked="0"/>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0.20799531352449471"/>
                      <c:h val="0.32253874376723468"/>
                    </c:manualLayout>
                  </c15:layout>
                  <c15:dlblFieldTable/>
                  <c15:showDataLabelsRange val="0"/>
                </c:ext>
                <c:ext xmlns:c16="http://schemas.microsoft.com/office/drawing/2014/chart" uri="{C3380CC4-5D6E-409C-BE32-E72D297353CC}">
                  <c16:uniqueId val="{00000002-4C82-45C5-8A4A-85B143968CDB}"/>
                </c:ext>
              </c:extLst>
            </c:dLbl>
            <c:dLbl>
              <c:idx val="3"/>
              <c:layout>
                <c:manualLayout>
                  <c:x val="-2.6470627299411728E-2"/>
                  <c:y val="-0.1412557500420524"/>
                </c:manualLayout>
              </c:layout>
              <c:tx>
                <c:rich>
                  <a:bodyPr rot="0" spcFirstLastPara="1" vertOverflow="ellipsis" vert="horz" wrap="square" lIns="38100" tIns="19050" rIns="38100" bIns="19050" anchor="ctr" anchorCtr="1">
                    <a:noAutofit/>
                  </a:bodyPr>
                  <a:lstStyle/>
                  <a:p>
                    <a:pPr>
                      <a:defRPr sz="1200" b="1"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fld id="{795A2B60-D8DD-49C0-9DFF-68F5D5C1FE16}" type="VALUE">
                      <a:rPr lang="en-US" sz="1200" b="1" i="0" u="none" strike="noStrike" kern="1200" baseline="0">
                        <a:solidFill>
                          <a:srgbClr val="0094FF"/>
                        </a:solidFill>
                        <a:latin typeface="Poppins" panose="020B0604020202020204" charset="0"/>
                        <a:ea typeface="Source Sans Pro" panose="020B0503030403020204" pitchFamily="34" charset="0"/>
                        <a:cs typeface="Poppins" panose="020B0604020202020204" charset="0"/>
                      </a:rPr>
                      <a:pPr>
                        <a:defRPr sz="1200" b="1"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t>[VALOR]</a:t>
                    </a:fld>
                    <a:endParaRPr lang="en-US"/>
                  </a:p>
                </c:rich>
              </c:tx>
              <c:numFmt formatCode="0%" sourceLinked="0"/>
              <c:spPr>
                <a:noFill/>
                <a:ln>
                  <a:noFill/>
                </a:ln>
                <a:effectLst/>
              </c:spPr>
              <c:dLblPos val="r"/>
              <c:showLegendKey val="0"/>
              <c:showVal val="1"/>
              <c:showCatName val="0"/>
              <c:showSerName val="0"/>
              <c:showPercent val="0"/>
              <c:showBubbleSize val="0"/>
              <c:extLst>
                <c:ext xmlns:c15="http://schemas.microsoft.com/office/drawing/2012/chart" uri="{CE6537A1-D6FC-4f65-9D91-7224C49458BB}">
                  <c15:layout>
                    <c:manualLayout>
                      <c:w val="0.23606881490293849"/>
                      <c:h val="0.30791191135918355"/>
                    </c:manualLayout>
                  </c15:layout>
                  <c15:dlblFieldTable/>
                  <c15:showDataLabelsRange val="0"/>
                </c:ext>
                <c:ext xmlns:c16="http://schemas.microsoft.com/office/drawing/2014/chart" uri="{C3380CC4-5D6E-409C-BE32-E72D297353CC}">
                  <c16:uniqueId val="{00000003-4C82-45C5-8A4A-85B143968CDB}"/>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15263F"/>
                    </a:solidFill>
                    <a:latin typeface="Poppins" panose="020B0604020202020204" charset="0"/>
                    <a:ea typeface="Source Sans Pro" panose="020B0503030403020204" pitchFamily="34" charset="0"/>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Graf!$A$3:$A$6</c:f>
              <c:strCache>
                <c:ptCount val="4"/>
                <c:pt idx="0">
                  <c:v>2020</c:v>
                </c:pt>
                <c:pt idx="1">
                  <c:v>2021</c:v>
                </c:pt>
                <c:pt idx="2">
                  <c:v>2022</c:v>
                </c:pt>
                <c:pt idx="3">
                  <c:v>sep/23</c:v>
                </c:pt>
              </c:strCache>
            </c:strRef>
          </c:cat>
          <c:val>
            <c:numRef>
              <c:f>Graf!$B$3:$B$6</c:f>
              <c:numCache>
                <c:formatCode>0.0%</c:formatCode>
                <c:ptCount val="4"/>
                <c:pt idx="0">
                  <c:v>0.76200000000000001</c:v>
                </c:pt>
                <c:pt idx="1">
                  <c:v>0.8</c:v>
                </c:pt>
                <c:pt idx="2">
                  <c:v>0.81799999999999995</c:v>
                </c:pt>
                <c:pt idx="3">
                  <c:v>0.84</c:v>
                </c:pt>
              </c:numCache>
            </c:numRef>
          </c:val>
          <c:smooth val="1"/>
          <c:extLst>
            <c:ext xmlns:c16="http://schemas.microsoft.com/office/drawing/2014/chart" uri="{C3380CC4-5D6E-409C-BE32-E72D297353CC}">
              <c16:uniqueId val="{00000005-4C82-45C5-8A4A-85B143968CDB}"/>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t" anchorCtr="0"/>
          <a:lstStyle/>
          <a:p>
            <a:pPr>
              <a:defRPr sz="1000" b="0" i="0" u="none" strike="noStrike" kern="1200" baseline="0">
                <a:solidFill>
                  <a:srgbClr val="000050">
                    <a:alpha val="90000"/>
                  </a:srgbClr>
                </a:solidFill>
                <a:latin typeface="Source Sans Pro" panose="020B0503030403020204" pitchFamily="34" charset="0"/>
                <a:ea typeface="Source Sans Pro" panose="020B0503030403020204" pitchFamily="34" charset="0"/>
                <a:cs typeface="Poppins" panose="020B0604020202020204" charset="0"/>
              </a:defRPr>
            </a:pPr>
            <a:endParaRPr lang="pt-BR"/>
          </a:p>
        </c:txPr>
        <c:crossAx val="1680597232"/>
        <c:crosses val="autoZero"/>
        <c:auto val="1"/>
        <c:lblAlgn val="ctr"/>
        <c:lblOffset val="100"/>
        <c:noMultiLvlLbl val="0"/>
      </c:catAx>
      <c:valAx>
        <c:axId val="1680597232"/>
        <c:scaling>
          <c:orientation val="minMax"/>
        </c:scaling>
        <c:delete val="1"/>
        <c:axPos val="l"/>
        <c:numFmt formatCode="0.0%"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pt-B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758729456166217E-2"/>
          <c:y val="0.11753741823307561"/>
          <c:w val="0.88093724442014498"/>
          <c:h val="0.692528155938409"/>
        </c:manualLayout>
      </c:layout>
      <c:barChart>
        <c:barDir val="col"/>
        <c:grouping val="stacked"/>
        <c:varyColors val="0"/>
        <c:ser>
          <c:idx val="0"/>
          <c:order val="0"/>
          <c:tx>
            <c:strRef>
              <c:f>Planilha1!$A$2</c:f>
              <c:strCache>
                <c:ptCount val="1"/>
                <c:pt idx="0">
                  <c:v>Individuals</c:v>
                </c:pt>
              </c:strCache>
            </c:strRef>
          </c:tx>
          <c:spPr>
            <a:solidFill>
              <a:srgbClr val="000050"/>
            </a:solidFill>
            <a:ln>
              <a:noFill/>
            </a:ln>
            <a:effectLst/>
          </c:spPr>
          <c:invertIfNegative val="0"/>
          <c:dPt>
            <c:idx val="0"/>
            <c:invertIfNegative val="0"/>
            <c:bubble3D val="0"/>
            <c:spPr>
              <a:solidFill>
                <a:srgbClr val="000050"/>
              </a:solidFill>
              <a:ln>
                <a:noFill/>
              </a:ln>
              <a:effectLst/>
            </c:spPr>
            <c:extLst>
              <c:ext xmlns:c16="http://schemas.microsoft.com/office/drawing/2014/chart" uri="{C3380CC4-5D6E-409C-BE32-E72D297353CC}">
                <c16:uniqueId val="{00000001-AFF7-4B4C-8E18-3E67710A0803}"/>
              </c:ext>
            </c:extLst>
          </c:dPt>
          <c:dPt>
            <c:idx val="1"/>
            <c:invertIfNegative val="0"/>
            <c:bubble3D val="0"/>
            <c:spPr>
              <a:solidFill>
                <a:srgbClr val="000050"/>
              </a:solidFill>
              <a:ln>
                <a:noFill/>
              </a:ln>
              <a:effectLst/>
            </c:spPr>
            <c:extLst>
              <c:ext xmlns:c16="http://schemas.microsoft.com/office/drawing/2014/chart" uri="{C3380CC4-5D6E-409C-BE32-E72D297353CC}">
                <c16:uniqueId val="{00000003-AFF7-4B4C-8E18-3E67710A0803}"/>
              </c:ext>
            </c:extLst>
          </c:dPt>
          <c:dPt>
            <c:idx val="2"/>
            <c:invertIfNegative val="0"/>
            <c:bubble3D val="0"/>
            <c:spPr>
              <a:solidFill>
                <a:srgbClr val="000050"/>
              </a:solidFill>
              <a:ln>
                <a:noFill/>
              </a:ln>
              <a:effectLst/>
            </c:spPr>
            <c:extLst>
              <c:ext xmlns:c16="http://schemas.microsoft.com/office/drawing/2014/chart" uri="{C3380CC4-5D6E-409C-BE32-E72D297353CC}">
                <c16:uniqueId val="{00000005-AFF7-4B4C-8E18-3E67710A0803}"/>
              </c:ext>
            </c:extLst>
          </c:dPt>
          <c:dPt>
            <c:idx val="3"/>
            <c:invertIfNegative val="0"/>
            <c:bubble3D val="0"/>
            <c:spPr>
              <a:solidFill>
                <a:srgbClr val="000050"/>
              </a:solidFill>
              <a:ln>
                <a:noFill/>
              </a:ln>
              <a:effectLst/>
            </c:spPr>
            <c:extLst>
              <c:ext xmlns:c16="http://schemas.microsoft.com/office/drawing/2014/chart" uri="{C3380CC4-5D6E-409C-BE32-E72D297353CC}">
                <c16:uniqueId val="{00000007-AFF7-4B4C-8E18-3E67710A0803}"/>
              </c:ext>
            </c:extLst>
          </c:dPt>
          <c:dLbls>
            <c:numFmt formatCode="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Planilha1!$D$1:$H$1</c:f>
              <c:strCache>
                <c:ptCount val="5"/>
                <c:pt idx="0">
                  <c:v>Sep-19</c:v>
                </c:pt>
                <c:pt idx="1">
                  <c:v>Sep-20</c:v>
                </c:pt>
                <c:pt idx="2">
                  <c:v>Sep-21</c:v>
                </c:pt>
                <c:pt idx="3">
                  <c:v>Sep-22</c:v>
                </c:pt>
                <c:pt idx="4">
                  <c:v>Sep-23</c:v>
                </c:pt>
              </c:strCache>
            </c:strRef>
          </c:cat>
          <c:val>
            <c:numRef>
              <c:f>Planilha1!$D$2:$H$2</c:f>
              <c:numCache>
                <c:formatCode>0.0%</c:formatCode>
                <c:ptCount val="5"/>
                <c:pt idx="0">
                  <c:v>0.56999999999999995</c:v>
                </c:pt>
                <c:pt idx="1">
                  <c:v>0.59</c:v>
                </c:pt>
                <c:pt idx="2">
                  <c:v>0.56999999999999995</c:v>
                </c:pt>
                <c:pt idx="3">
                  <c:v>0.53</c:v>
                </c:pt>
                <c:pt idx="4" formatCode="0%">
                  <c:v>0.5</c:v>
                </c:pt>
              </c:numCache>
            </c:numRef>
          </c:val>
          <c:extLst>
            <c:ext xmlns:c16="http://schemas.microsoft.com/office/drawing/2014/chart" uri="{C3380CC4-5D6E-409C-BE32-E72D297353CC}">
              <c16:uniqueId val="{00000008-AFF7-4B4C-8E18-3E67710A0803}"/>
            </c:ext>
          </c:extLst>
        </c:ser>
        <c:ser>
          <c:idx val="1"/>
          <c:order val="1"/>
          <c:tx>
            <c:strRef>
              <c:f>Planilha1!$A$3</c:f>
              <c:strCache>
                <c:ptCount val="1"/>
                <c:pt idx="0">
                  <c:v>Companies</c:v>
                </c:pt>
              </c:strCache>
            </c:strRef>
          </c:tx>
          <c:spPr>
            <a:solidFill>
              <a:srgbClr val="936FF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Planilha1!$D$1:$H$1</c:f>
              <c:strCache>
                <c:ptCount val="5"/>
                <c:pt idx="0">
                  <c:v>Sep-19</c:v>
                </c:pt>
                <c:pt idx="1">
                  <c:v>Sep-20</c:v>
                </c:pt>
                <c:pt idx="2">
                  <c:v>Sep-21</c:v>
                </c:pt>
                <c:pt idx="3">
                  <c:v>Sep-22</c:v>
                </c:pt>
                <c:pt idx="4">
                  <c:v>Sep-23</c:v>
                </c:pt>
              </c:strCache>
            </c:strRef>
          </c:cat>
          <c:val>
            <c:numRef>
              <c:f>Planilha1!$D$3:$H$3</c:f>
              <c:numCache>
                <c:formatCode>0.0%</c:formatCode>
                <c:ptCount val="5"/>
                <c:pt idx="0">
                  <c:v>0.17</c:v>
                </c:pt>
                <c:pt idx="1">
                  <c:v>0.17</c:v>
                </c:pt>
                <c:pt idx="2">
                  <c:v>0.17</c:v>
                </c:pt>
                <c:pt idx="3">
                  <c:v>0.18</c:v>
                </c:pt>
                <c:pt idx="4" formatCode="0%">
                  <c:v>0.16</c:v>
                </c:pt>
              </c:numCache>
            </c:numRef>
          </c:val>
          <c:extLst>
            <c:ext xmlns:c16="http://schemas.microsoft.com/office/drawing/2014/chart" uri="{C3380CC4-5D6E-409C-BE32-E72D297353CC}">
              <c16:uniqueId val="{00000009-AFF7-4B4C-8E18-3E67710A0803}"/>
            </c:ext>
          </c:extLst>
        </c:ser>
        <c:ser>
          <c:idx val="2"/>
          <c:order val="2"/>
          <c:tx>
            <c:strRef>
              <c:f>Planilha1!$A$4</c:f>
              <c:strCache>
                <c:ptCount val="1"/>
                <c:pt idx="0">
                  <c:v>Rural</c:v>
                </c:pt>
              </c:strCache>
            </c:strRef>
          </c:tx>
          <c:spPr>
            <a:solidFill>
              <a:srgbClr val="1CD8C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Planilha1!$D$1:$H$1</c:f>
              <c:strCache>
                <c:ptCount val="5"/>
                <c:pt idx="0">
                  <c:v>Sep-19</c:v>
                </c:pt>
                <c:pt idx="1">
                  <c:v>Sep-20</c:v>
                </c:pt>
                <c:pt idx="2">
                  <c:v>Sep-21</c:v>
                </c:pt>
                <c:pt idx="3">
                  <c:v>Sep-22</c:v>
                </c:pt>
                <c:pt idx="4">
                  <c:v>Sep-23</c:v>
                </c:pt>
              </c:strCache>
            </c:strRef>
          </c:cat>
          <c:val>
            <c:numRef>
              <c:f>Planilha1!$D$4:$H$4</c:f>
              <c:numCache>
                <c:formatCode>0.0%</c:formatCode>
                <c:ptCount val="5"/>
                <c:pt idx="0">
                  <c:v>7.0000000000000007E-2</c:v>
                </c:pt>
                <c:pt idx="1">
                  <c:v>0.09</c:v>
                </c:pt>
                <c:pt idx="2">
                  <c:v>0.11</c:v>
                </c:pt>
                <c:pt idx="3">
                  <c:v>0.14000000000000001</c:v>
                </c:pt>
                <c:pt idx="4" formatCode="0%">
                  <c:v>0.21</c:v>
                </c:pt>
              </c:numCache>
            </c:numRef>
          </c:val>
          <c:extLst>
            <c:ext xmlns:c16="http://schemas.microsoft.com/office/drawing/2014/chart" uri="{C3380CC4-5D6E-409C-BE32-E72D297353CC}">
              <c16:uniqueId val="{0000000A-AFF7-4B4C-8E18-3E67710A0803}"/>
            </c:ext>
          </c:extLst>
        </c:ser>
        <c:ser>
          <c:idx val="3"/>
          <c:order val="3"/>
          <c:tx>
            <c:strRef>
              <c:f>Planilha1!$A$5</c:f>
              <c:strCache>
                <c:ptCount val="1"/>
                <c:pt idx="0">
                  <c:v>Real Estate</c:v>
                </c:pt>
              </c:strCache>
            </c:strRef>
          </c:tx>
          <c:spPr>
            <a:solidFill>
              <a:srgbClr val="0094F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Planilha1!$D$1:$H$1</c:f>
              <c:strCache>
                <c:ptCount val="5"/>
                <c:pt idx="0">
                  <c:v>Sep-19</c:v>
                </c:pt>
                <c:pt idx="1">
                  <c:v>Sep-20</c:v>
                </c:pt>
                <c:pt idx="2">
                  <c:v>Sep-21</c:v>
                </c:pt>
                <c:pt idx="3">
                  <c:v>Sep-22</c:v>
                </c:pt>
                <c:pt idx="4">
                  <c:v>Sep-23</c:v>
                </c:pt>
              </c:strCache>
            </c:strRef>
          </c:cat>
          <c:val>
            <c:numRef>
              <c:f>Planilha1!$D$5:$H$5</c:f>
              <c:numCache>
                <c:formatCode>0.0%</c:formatCode>
                <c:ptCount val="5"/>
                <c:pt idx="0">
                  <c:v>0.12</c:v>
                </c:pt>
                <c:pt idx="1">
                  <c:v>0.11</c:v>
                </c:pt>
                <c:pt idx="2">
                  <c:v>0.1</c:v>
                </c:pt>
                <c:pt idx="3">
                  <c:v>0.11</c:v>
                </c:pt>
                <c:pt idx="4" formatCode="0%">
                  <c:v>0.11</c:v>
                </c:pt>
              </c:numCache>
            </c:numRef>
          </c:val>
          <c:extLst>
            <c:ext xmlns:c16="http://schemas.microsoft.com/office/drawing/2014/chart" uri="{C3380CC4-5D6E-409C-BE32-E72D297353CC}">
              <c16:uniqueId val="{0000000B-AFF7-4B4C-8E18-3E67710A0803}"/>
            </c:ext>
          </c:extLst>
        </c:ser>
        <c:ser>
          <c:idx val="4"/>
          <c:order val="4"/>
          <c:tx>
            <c:strRef>
              <c:f>Planilha1!$A$6</c:f>
              <c:strCache>
                <c:ptCount val="1"/>
                <c:pt idx="0">
                  <c:v>Other</c:v>
                </c:pt>
              </c:strCache>
            </c:strRef>
          </c:tx>
          <c:spPr>
            <a:solidFill>
              <a:schemeClr val="accent1">
                <a:lumMod val="60000"/>
                <a:lumOff val="40000"/>
              </a:schemeClr>
            </a:solidFill>
            <a:ln>
              <a:noFill/>
            </a:ln>
            <a:effectLst/>
          </c:spPr>
          <c:invertIfNegative val="0"/>
          <c:dLbls>
            <c:dLbl>
              <c:idx val="2"/>
              <c:layout>
                <c:manualLayout>
                  <c:x val="1.8102808558095619E-3"/>
                  <c:y val="0"/>
                </c:manualLayout>
              </c:layout>
              <c:tx>
                <c:rich>
                  <a:bodyPr/>
                  <a:lstStyle/>
                  <a:p>
                    <a:fld id="{62D5DDCC-1282-4ACB-8ED8-2106E6B4223B}"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AFF7-4B4C-8E18-3E67710A0803}"/>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bg1"/>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Planilha1!$D$1:$H$1</c:f>
              <c:strCache>
                <c:ptCount val="5"/>
                <c:pt idx="0">
                  <c:v>Sep-19</c:v>
                </c:pt>
                <c:pt idx="1">
                  <c:v>Sep-20</c:v>
                </c:pt>
                <c:pt idx="2">
                  <c:v>Sep-21</c:v>
                </c:pt>
                <c:pt idx="3">
                  <c:v>Sep-22</c:v>
                </c:pt>
                <c:pt idx="4">
                  <c:v>Sep-23</c:v>
                </c:pt>
              </c:strCache>
            </c:strRef>
          </c:cat>
          <c:val>
            <c:numRef>
              <c:f>Planilha1!$D$6:$H$6</c:f>
              <c:numCache>
                <c:formatCode>0.0%</c:formatCode>
                <c:ptCount val="5"/>
                <c:pt idx="0">
                  <c:v>7.0000000000000007E-2</c:v>
                </c:pt>
                <c:pt idx="1">
                  <c:v>0.04</c:v>
                </c:pt>
                <c:pt idx="2">
                  <c:v>0.04</c:v>
                </c:pt>
                <c:pt idx="3">
                  <c:v>0.04</c:v>
                </c:pt>
                <c:pt idx="4" formatCode="0%">
                  <c:v>0.03</c:v>
                </c:pt>
              </c:numCache>
            </c:numRef>
          </c:val>
          <c:extLst>
            <c:ext xmlns:c16="http://schemas.microsoft.com/office/drawing/2014/chart" uri="{C3380CC4-5D6E-409C-BE32-E72D297353CC}">
              <c16:uniqueId val="{0000000D-AFF7-4B4C-8E18-3E67710A0803}"/>
            </c:ext>
          </c:extLst>
        </c:ser>
        <c:dLbls>
          <c:showLegendKey val="0"/>
          <c:showVal val="0"/>
          <c:showCatName val="0"/>
          <c:showSerName val="0"/>
          <c:showPercent val="0"/>
          <c:showBubbleSize val="0"/>
        </c:dLbls>
        <c:gapWidth val="60"/>
        <c:overlap val="100"/>
        <c:axId val="708944168"/>
        <c:axId val="815881880"/>
      </c:barChart>
      <c:lineChart>
        <c:grouping val="standard"/>
        <c:varyColors val="0"/>
        <c:ser>
          <c:idx val="5"/>
          <c:order val="5"/>
          <c:tx>
            <c:strRef>
              <c:f>Planilha1!$A$7</c:f>
              <c:strCache>
                <c:ptCount val="1"/>
                <c:pt idx="0">
                  <c:v>Total</c:v>
                </c:pt>
              </c:strCache>
            </c:strRef>
          </c:tx>
          <c:spPr>
            <a:ln w="28575" cap="rnd">
              <a:noFill/>
              <a:round/>
            </a:ln>
            <a:effectLst/>
          </c:spPr>
          <c:marker>
            <c:symbol val="none"/>
          </c:marker>
          <c:cat>
            <c:strRef>
              <c:f>Planilha1!$D$1:$H$1</c:f>
              <c:strCache>
                <c:ptCount val="5"/>
                <c:pt idx="0">
                  <c:v>Sep-19</c:v>
                </c:pt>
                <c:pt idx="1">
                  <c:v>Sep-20</c:v>
                </c:pt>
                <c:pt idx="2">
                  <c:v>Sep-21</c:v>
                </c:pt>
                <c:pt idx="3">
                  <c:v>Sep-22</c:v>
                </c:pt>
                <c:pt idx="4">
                  <c:v>Sep-23</c:v>
                </c:pt>
              </c:strCache>
            </c:strRef>
          </c:cat>
          <c:val>
            <c:numRef>
              <c:f>Planilha1!$D$7:$H$7</c:f>
              <c:numCache>
                <c:formatCode>0.0%</c:formatCode>
                <c:ptCount val="5"/>
                <c:pt idx="0">
                  <c:v>1</c:v>
                </c:pt>
                <c:pt idx="1">
                  <c:v>1</c:v>
                </c:pt>
                <c:pt idx="2" formatCode="0%">
                  <c:v>1</c:v>
                </c:pt>
                <c:pt idx="3" formatCode="0%">
                  <c:v>1</c:v>
                </c:pt>
                <c:pt idx="4" formatCode="0%">
                  <c:v>1</c:v>
                </c:pt>
              </c:numCache>
            </c:numRef>
          </c:val>
          <c:smooth val="0"/>
          <c:extLst>
            <c:ext xmlns:c16="http://schemas.microsoft.com/office/drawing/2014/chart" uri="{C3380CC4-5D6E-409C-BE32-E72D297353CC}">
              <c16:uniqueId val="{0000000E-AFF7-4B4C-8E18-3E67710A0803}"/>
            </c:ext>
          </c:extLst>
        </c:ser>
        <c:dLbls>
          <c:showLegendKey val="0"/>
          <c:showVal val="0"/>
          <c:showCatName val="0"/>
          <c:showSerName val="0"/>
          <c:showPercent val="0"/>
          <c:showBubbleSize val="0"/>
        </c:dLbls>
        <c:marker val="1"/>
        <c:smooth val="0"/>
        <c:axId val="708944168"/>
        <c:axId val="815881880"/>
      </c:lineChart>
      <c:lineChart>
        <c:grouping val="percentStacked"/>
        <c:varyColors val="0"/>
        <c:ser>
          <c:idx val="6"/>
          <c:order val="6"/>
          <c:tx>
            <c:strRef>
              <c:f>Planilha1!$A$8</c:f>
              <c:strCache>
                <c:ptCount val="1"/>
                <c:pt idx="0">
                  <c:v>Total</c:v>
                </c:pt>
              </c:strCache>
            </c:strRef>
          </c:tx>
          <c:spPr>
            <a:ln w="28575" cap="rnd">
              <a:noFill/>
              <a:round/>
            </a:ln>
            <a:effectLst/>
          </c:spPr>
          <c:marker>
            <c:symbol val="circle"/>
            <c:size val="5"/>
            <c:spPr>
              <a:noFill/>
              <a:ln w="9525">
                <a:noFill/>
              </a:ln>
              <a:effectLst/>
            </c:spPr>
          </c:marker>
          <c:dLbls>
            <c:dLbl>
              <c:idx val="0"/>
              <c:layout>
                <c:manualLayout>
                  <c:x val="-6.3161022726867105E-2"/>
                  <c:y val="-3.2911094678978285E-2"/>
                </c:manualLayout>
              </c:layout>
              <c:tx>
                <c:rich>
                  <a:bodyPr/>
                  <a:lstStyle/>
                  <a:p>
                    <a:fld id="{BFE14BE8-7B6C-4195-AF35-7ADA81C2FF4A}"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AFF7-4B4C-8E18-3E67710A0803}"/>
                </c:ext>
              </c:extLst>
            </c:dLbl>
            <c:dLbl>
              <c:idx val="1"/>
              <c:layout>
                <c:manualLayout>
                  <c:x val="-7.2954778281867402E-2"/>
                  <c:y val="-3.6589928752359835E-2"/>
                </c:manualLayout>
              </c:layout>
              <c:tx>
                <c:rich>
                  <a:bodyPr/>
                  <a:lstStyle/>
                  <a:p>
                    <a:fld id="{8BF672E3-661B-4D3F-B4EE-D1DAD54663B5}"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AFF7-4B4C-8E18-3E67710A0803}"/>
                </c:ext>
              </c:extLst>
            </c:dLbl>
            <c:dLbl>
              <c:idx val="2"/>
              <c:layout>
                <c:manualLayout>
                  <c:x val="-7.2510080801086077E-2"/>
                  <c:y val="-3.2911094678978285E-2"/>
                </c:manualLayout>
              </c:layout>
              <c:tx>
                <c:rich>
                  <a:bodyPr/>
                  <a:lstStyle/>
                  <a:p>
                    <a:fld id="{5985F88D-0B1D-4E29-9878-D7F235D67FEA}"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AFF7-4B4C-8E18-3E67710A0803}"/>
                </c:ext>
              </c:extLst>
            </c:dLbl>
            <c:dLbl>
              <c:idx val="3"/>
              <c:layout>
                <c:manualLayout>
                  <c:x val="-6.8232656203336586E-2"/>
                  <c:y val="-4.245983553486319E-2"/>
                </c:manualLayout>
              </c:layout>
              <c:tx>
                <c:rich>
                  <a:bodyPr/>
                  <a:lstStyle/>
                  <a:p>
                    <a:fld id="{AD5E4991-C842-4A31-8BFB-94D3B3EA4EE8}" type="VALUE">
                      <a:rPr lang="en-US">
                        <a:latin typeface="Poppins" panose="020B0604020202020204" charset="0"/>
                      </a:rPr>
                      <a:pPr/>
                      <a:t>[VALOR]</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AFF7-4B4C-8E18-3E67710A0803}"/>
                </c:ext>
              </c:extLst>
            </c:dLbl>
            <c:dLbl>
              <c:idx val="4"/>
              <c:layout>
                <c:manualLayout>
                  <c:x val="-7.4609528840788183E-2"/>
                  <c:y val="-5.2619908671359135E-2"/>
                </c:manualLayout>
              </c:layout>
              <c:tx>
                <c:rich>
                  <a:bodyPr rot="0" spcFirstLastPara="1" vertOverflow="ellipsis" vert="horz" wrap="square" lIns="38100" tIns="19050" rIns="38100" bIns="19050" anchor="ctr" anchorCtr="1">
                    <a:spAutoFit/>
                  </a:bodyPr>
                  <a:lstStyle/>
                  <a:p>
                    <a:pPr>
                      <a:defRPr sz="1400" b="0" i="0" u="none" strike="noStrike" kern="1200" baseline="0">
                        <a:solidFill>
                          <a:srgbClr val="000050"/>
                        </a:solidFill>
                        <a:latin typeface="Poppins" panose="020B0604020202020204" charset="0"/>
                        <a:ea typeface="+mn-ea"/>
                        <a:cs typeface="Poppins" panose="020B0604020202020204" charset="0"/>
                      </a:defRPr>
                    </a:pPr>
                    <a:fld id="{1CC84B8E-FDE3-40D5-8D3C-72FD91C25673}" type="VALUE">
                      <a:rPr lang="en-US">
                        <a:solidFill>
                          <a:srgbClr val="000050"/>
                        </a:solidFill>
                        <a:latin typeface="Poppins" panose="020B0604020202020204" charset="0"/>
                        <a:cs typeface="Poppins" panose="020B0604020202020204" charset="0"/>
                      </a:rPr>
                      <a:pPr>
                        <a:defRPr sz="1400">
                          <a:solidFill>
                            <a:srgbClr val="000050"/>
                          </a:solidFill>
                          <a:latin typeface="Poppins" panose="020B0604020202020204" charset="0"/>
                          <a:cs typeface="Poppins" panose="020B0604020202020204" charset="0"/>
                        </a:defRPr>
                      </a:pPr>
                      <a:t>[VALOR]</a:t>
                    </a:fld>
                    <a:endParaRPr lang="en-US"/>
                  </a:p>
                </c:rich>
              </c:tx>
              <c:numFmt formatCode="#,##0.0" sourceLinked="0"/>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rgbClr val="000050"/>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AFF7-4B4C-8E18-3E67710A0803}"/>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rgbClr val="000050"/>
                    </a:solidFill>
                    <a:latin typeface="Poppins" panose="020B0604020202020204" charset="0"/>
                    <a:ea typeface="+mn-ea"/>
                    <a:cs typeface="Poppins" panose="020B0604020202020204" charset="0"/>
                  </a:defRPr>
                </a:pPr>
                <a:endParaRPr lang="pt-B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Planilha1!$D$1:$H$1</c:f>
              <c:strCache>
                <c:ptCount val="5"/>
                <c:pt idx="0">
                  <c:v>Sep-19</c:v>
                </c:pt>
                <c:pt idx="1">
                  <c:v>Sep-20</c:v>
                </c:pt>
                <c:pt idx="2">
                  <c:v>Sep-21</c:v>
                </c:pt>
                <c:pt idx="3">
                  <c:v>Sep-22</c:v>
                </c:pt>
                <c:pt idx="4">
                  <c:v>Sep-23</c:v>
                </c:pt>
              </c:strCache>
            </c:strRef>
          </c:cat>
          <c:val>
            <c:numRef>
              <c:f>Planilha1!$D$8:$H$8</c:f>
              <c:numCache>
                <c:formatCode>_-* #,##0.0_-;\-* #,##0.0_-;_-* "-"??_-;_-@_-</c:formatCode>
                <c:ptCount val="5"/>
                <c:pt idx="0" formatCode="General">
                  <c:v>35.03</c:v>
                </c:pt>
                <c:pt idx="1">
                  <c:v>36.5</c:v>
                </c:pt>
                <c:pt idx="2">
                  <c:v>39</c:v>
                </c:pt>
                <c:pt idx="3">
                  <c:v>47.7</c:v>
                </c:pt>
                <c:pt idx="4" formatCode="General">
                  <c:v>52.46</c:v>
                </c:pt>
              </c:numCache>
            </c:numRef>
          </c:val>
          <c:smooth val="0"/>
          <c:extLst>
            <c:ext xmlns:c16="http://schemas.microsoft.com/office/drawing/2014/chart" uri="{C3380CC4-5D6E-409C-BE32-E72D297353CC}">
              <c16:uniqueId val="{00000014-AFF7-4B4C-8E18-3E67710A0803}"/>
            </c:ext>
          </c:extLst>
        </c:ser>
        <c:dLbls>
          <c:showLegendKey val="0"/>
          <c:showVal val="0"/>
          <c:showCatName val="0"/>
          <c:showSerName val="0"/>
          <c:showPercent val="0"/>
          <c:showBubbleSize val="0"/>
        </c:dLbls>
        <c:marker val="1"/>
        <c:smooth val="0"/>
        <c:axId val="806217784"/>
        <c:axId val="806218112"/>
      </c:lineChart>
      <c:catAx>
        <c:axId val="708944168"/>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a:solidFill>
                  <a:srgbClr val="15263F"/>
                </a:solidFill>
                <a:latin typeface="Poppins" panose="020B0604020202020204" charset="0"/>
                <a:ea typeface="+mn-ea"/>
                <a:cs typeface="Poppins" panose="020B0604020202020204" charset="0"/>
              </a:defRPr>
            </a:pPr>
            <a:endParaRPr lang="pt-BR"/>
          </a:p>
        </c:txPr>
        <c:crossAx val="815881880"/>
        <c:crosses val="autoZero"/>
        <c:auto val="1"/>
        <c:lblAlgn val="ctr"/>
        <c:lblOffset val="100"/>
        <c:noMultiLvlLbl val="0"/>
      </c:catAx>
      <c:valAx>
        <c:axId val="815881880"/>
        <c:scaling>
          <c:orientation val="minMax"/>
          <c:max val="1"/>
        </c:scaling>
        <c:delete val="0"/>
        <c:axPos val="l"/>
        <c:numFmt formatCode="0.0%" sourceLinked="1"/>
        <c:majorTickMark val="out"/>
        <c:minorTickMark val="none"/>
        <c:tickLblPos val="nextTo"/>
        <c:spPr>
          <a:noFill/>
          <a:ln>
            <a:noFill/>
          </a:ln>
          <a:effectLst/>
        </c:spPr>
        <c:txPr>
          <a:bodyPr rot="-60000000" spcFirstLastPara="1" vertOverflow="ellipsis" vert="horz" wrap="square" anchor="ctr" anchorCtr="1"/>
          <a:lstStyle/>
          <a:p>
            <a:pPr>
              <a:defRPr sz="200" b="0" i="0" u="none" strike="noStrike" kern="1200" baseline="0">
                <a:solidFill>
                  <a:schemeClr val="bg1"/>
                </a:solidFill>
                <a:latin typeface="+mn-lt"/>
                <a:ea typeface="+mn-ea"/>
                <a:cs typeface="+mn-cs"/>
              </a:defRPr>
            </a:pPr>
            <a:endParaRPr lang="pt-BR"/>
          </a:p>
        </c:txPr>
        <c:crossAx val="708944168"/>
        <c:crosses val="autoZero"/>
        <c:crossBetween val="between"/>
      </c:valAx>
      <c:valAx>
        <c:axId val="806218112"/>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300" b="0" i="0" u="none" strike="noStrike" kern="1200" baseline="0">
                <a:solidFill>
                  <a:schemeClr val="bg1"/>
                </a:solidFill>
                <a:latin typeface="+mn-lt"/>
                <a:ea typeface="+mn-ea"/>
                <a:cs typeface="+mn-cs"/>
              </a:defRPr>
            </a:pPr>
            <a:endParaRPr lang="pt-BR"/>
          </a:p>
        </c:txPr>
        <c:crossAx val="806217784"/>
        <c:crosses val="max"/>
        <c:crossBetween val="between"/>
      </c:valAx>
      <c:catAx>
        <c:axId val="806217784"/>
        <c:scaling>
          <c:orientation val="minMax"/>
        </c:scaling>
        <c:delete val="1"/>
        <c:axPos val="b"/>
        <c:numFmt formatCode="General" sourceLinked="1"/>
        <c:majorTickMark val="out"/>
        <c:minorTickMark val="none"/>
        <c:tickLblPos val="nextTo"/>
        <c:crossAx val="806218112"/>
        <c:crosses val="autoZero"/>
        <c:auto val="1"/>
        <c:lblAlgn val="ctr"/>
        <c:lblOffset val="100"/>
        <c:noMultiLvlLbl val="0"/>
      </c:catAx>
      <c:spPr>
        <a:noFill/>
        <a:ln>
          <a:noFill/>
        </a:ln>
        <a:effectLst/>
      </c:spPr>
    </c:plotArea>
    <c:legend>
      <c:legendPos val="b"/>
      <c:legendEntry>
        <c:idx val="5"/>
        <c:delete val="1"/>
      </c:legendEntry>
      <c:legendEntry>
        <c:idx val="6"/>
        <c:delete val="1"/>
      </c:legendEntry>
      <c:layout>
        <c:manualLayout>
          <c:xMode val="edge"/>
          <c:yMode val="edge"/>
          <c:x val="4.6222361828477061E-2"/>
          <c:y val="0.91150792777409684"/>
          <c:w val="0.89999988101739647"/>
          <c:h val="8.4320164668804737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Poppins" panose="020B0604020202020204" charset="0"/>
              <a:ea typeface="+mn-ea"/>
              <a:cs typeface="Poppins" panose="020B0604020202020204" charset="0"/>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3.5715579076384757E-2"/>
          <c:w val="0.97627698267596719"/>
          <c:h val="0.72372906417721361"/>
        </c:manualLayout>
      </c:layout>
      <c:barChart>
        <c:barDir val="col"/>
        <c:grouping val="clustered"/>
        <c:varyColors val="0"/>
        <c:ser>
          <c:idx val="0"/>
          <c:order val="0"/>
          <c:tx>
            <c:strRef>
              <c:f>Лист1!$B$1</c:f>
              <c:strCache>
                <c:ptCount val="1"/>
                <c:pt idx="0">
                  <c:v>Rural</c:v>
                </c:pt>
              </c:strCache>
            </c:strRef>
          </c:tx>
          <c:spPr>
            <a:solidFill>
              <a:schemeClr val="bg2">
                <a:lumMod val="75000"/>
              </a:schemeClr>
            </a:solidFill>
            <a:ln w="19050">
              <a:noFill/>
            </a:ln>
            <a:effectLst/>
          </c:spPr>
          <c:invertIfNegative val="0"/>
          <c:dPt>
            <c:idx val="0"/>
            <c:invertIfNegative val="0"/>
            <c:bubble3D val="0"/>
            <c:spPr>
              <a:solidFill>
                <a:srgbClr val="3694FF"/>
              </a:solidFill>
              <a:ln w="19050">
                <a:noFill/>
              </a:ln>
              <a:effectLst/>
            </c:spPr>
            <c:extLst>
              <c:ext xmlns:c16="http://schemas.microsoft.com/office/drawing/2014/chart" uri="{C3380CC4-5D6E-409C-BE32-E72D297353CC}">
                <c16:uniqueId val="{00000001-6340-4354-BFEB-FAAFE1186E5D}"/>
              </c:ext>
            </c:extLst>
          </c:dPt>
          <c:dPt>
            <c:idx val="1"/>
            <c:invertIfNegative val="0"/>
            <c:bubble3D val="0"/>
            <c:spPr>
              <a:solidFill>
                <a:srgbClr val="0094FF"/>
              </a:solidFill>
              <a:ln w="19050">
                <a:noFill/>
              </a:ln>
              <a:effectLst/>
            </c:spPr>
            <c:extLst>
              <c:ext xmlns:c16="http://schemas.microsoft.com/office/drawing/2014/chart" uri="{C3380CC4-5D6E-409C-BE32-E72D297353CC}">
                <c16:uniqueId val="{00000003-6340-4354-BFEB-FAAFE1186E5D}"/>
              </c:ext>
            </c:extLst>
          </c:dPt>
          <c:dPt>
            <c:idx val="2"/>
            <c:invertIfNegative val="0"/>
            <c:bubble3D val="0"/>
            <c:spPr>
              <a:solidFill>
                <a:srgbClr val="9470FB"/>
              </a:solidFill>
              <a:ln w="19050">
                <a:noFill/>
              </a:ln>
              <a:effectLst/>
            </c:spPr>
            <c:extLst>
              <c:ext xmlns:c16="http://schemas.microsoft.com/office/drawing/2014/chart" uri="{C3380CC4-5D6E-409C-BE32-E72D297353CC}">
                <c16:uniqueId val="{00000005-6340-4354-BFEB-FAAFE1186E5D}"/>
              </c:ext>
            </c:extLst>
          </c:dPt>
          <c:dLbls>
            <c:dLbl>
              <c:idx val="1"/>
              <c:layout>
                <c:manualLayout>
                  <c:x val="-9.1100604656971791E-17"/>
                  <c:y val="0.2602982388788565"/>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340-4354-BFEB-FAAFE1186E5D}"/>
                </c:ext>
              </c:extLst>
            </c:dLbl>
            <c:numFmt formatCode="#,##0" sourceLinked="0"/>
            <c:spPr>
              <a:noFill/>
              <a:ln>
                <a:noFill/>
              </a:ln>
              <a:effectLst/>
            </c:spPr>
            <c:txPr>
              <a:bodyPr rot="0" spcFirstLastPara="1" vertOverflow="ellipsis" vert="horz" wrap="square" anchor="ctr" anchorCtr="1"/>
              <a:lstStyle/>
              <a:p>
                <a:pPr algn="ctr">
                  <a:defRPr sz="1000" b="1" i="0" u="none" strike="noStrike" kern="1200" baseline="0">
                    <a:solidFill>
                      <a:schemeClr val="bg1"/>
                    </a:solidFill>
                    <a:latin typeface="Poppins" panose="00000500000000000000" pitchFamily="2" charset="0"/>
                    <a:ea typeface="+mn-ea"/>
                    <a:cs typeface="Poppins" panose="00000500000000000000" pitchFamily="2" charset="0"/>
                  </a:defRPr>
                </a:pPr>
                <a:endParaRPr lang="pt-B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Лист1!$A$2:$A$4</c:f>
              <c:strCache>
                <c:ptCount val="3"/>
                <c:pt idx="0">
                  <c:v>sep/22</c:v>
                </c:pt>
                <c:pt idx="1">
                  <c:v>jun/23</c:v>
                </c:pt>
                <c:pt idx="2">
                  <c:v>sep/23</c:v>
                </c:pt>
              </c:strCache>
            </c:strRef>
          </c:cat>
          <c:val>
            <c:numRef>
              <c:f>Лист1!$B$2:$B$4</c:f>
              <c:numCache>
                <c:formatCode>_-* #,##0.0_-;\-* #,##0.0_-;_-* "-"??_-;_-@_-</c:formatCode>
                <c:ptCount val="3"/>
                <c:pt idx="0">
                  <c:v>6713.3</c:v>
                </c:pt>
                <c:pt idx="1">
                  <c:v>9944.5</c:v>
                </c:pt>
                <c:pt idx="2">
                  <c:v>10747.8</c:v>
                </c:pt>
              </c:numCache>
            </c:numRef>
          </c:val>
          <c:extLst>
            <c:ext xmlns:c16="http://schemas.microsoft.com/office/drawing/2014/chart" uri="{C3380CC4-5D6E-409C-BE32-E72D297353CC}">
              <c16:uniqueId val="{00000006-6340-4354-BFEB-FAAFE1186E5D}"/>
            </c:ext>
          </c:extLst>
        </c:ser>
        <c:dLbls>
          <c:dLblPos val="outEnd"/>
          <c:showLegendKey val="0"/>
          <c:showVal val="1"/>
          <c:showCatName val="0"/>
          <c:showSerName val="0"/>
          <c:showPercent val="0"/>
          <c:showBubbleSize val="0"/>
        </c:dLbls>
        <c:gapWidth val="90"/>
        <c:axId val="1680646128"/>
        <c:axId val="1680597232"/>
      </c:bar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ctr" anchorCtr="1"/>
          <a:lstStyle/>
          <a:p>
            <a:pPr>
              <a:defRPr sz="1100" b="0" i="0" u="none" strike="noStrike" kern="1200" baseline="0">
                <a:solidFill>
                  <a:srgbClr val="000050"/>
                </a:solidFill>
                <a:latin typeface="Poppins" panose="00000500000000000000" pitchFamily="2" charset="0"/>
                <a:ea typeface="+mn-ea"/>
                <a:cs typeface="Poppins" panose="00000500000000000000" pitchFamily="2" charset="0"/>
              </a:defRPr>
            </a:pPr>
            <a:endParaRPr lang="pt-BR"/>
          </a:p>
        </c:txPr>
        <c:crossAx val="1680597232"/>
        <c:crossesAt val="-1.0000000000000002E-2"/>
        <c:auto val="1"/>
        <c:lblAlgn val="ctr"/>
        <c:lblOffset val="100"/>
        <c:noMultiLvlLbl val="0"/>
      </c:catAx>
      <c:valAx>
        <c:axId val="1680597232"/>
        <c:scaling>
          <c:orientation val="minMax"/>
          <c:min val="-3.0000000000000009E-3"/>
        </c:scaling>
        <c:delete val="1"/>
        <c:axPos val="l"/>
        <c:numFmt formatCode="_-* #,##0.0_-;\-* #,##0.0_-;_-* &quot;-&quot;??_-;_-@_-" sourceLinked="1"/>
        <c:majorTickMark val="out"/>
        <c:minorTickMark val="none"/>
        <c:tickLblPos val="nextTo"/>
        <c:crossAx val="168064612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solidFill>
          <a:latin typeface="Lufga" panose="00000500000000000000" pitchFamily="50" charset="0"/>
        </a:defRPr>
      </a:pPr>
      <a:endParaRPr lang="pt-B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t-B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8956459643084577E-2"/>
          <c:y val="5.7865346295298888E-2"/>
          <c:w val="0.88905979202244967"/>
          <c:h val="0.68698209962135948"/>
        </c:manualLayout>
      </c:layout>
      <c:lineChart>
        <c:grouping val="standard"/>
        <c:varyColors val="0"/>
        <c:ser>
          <c:idx val="0"/>
          <c:order val="0"/>
          <c:tx>
            <c:strRef>
              <c:f>Graf!$B$1</c:f>
              <c:strCache>
                <c:ptCount val="1"/>
                <c:pt idx="0">
                  <c:v>Total</c:v>
                </c:pt>
              </c:strCache>
            </c:strRef>
          </c:tx>
          <c:spPr>
            <a:ln w="34925" cap="rnd">
              <a:solidFill>
                <a:srgbClr val="000050"/>
              </a:solidFill>
              <a:round/>
            </a:ln>
            <a:effectLst/>
          </c:spPr>
          <c:marker>
            <c:symbol val="circle"/>
            <c:size val="10"/>
            <c:spPr>
              <a:solidFill>
                <a:srgbClr val="FFFFFF"/>
              </a:solidFill>
              <a:ln w="34925">
                <a:solidFill>
                  <a:srgbClr val="000050"/>
                </a:solidFill>
              </a:ln>
              <a:effectLst/>
            </c:spPr>
          </c:marker>
          <c:dPt>
            <c:idx val="0"/>
            <c:marker>
              <c:symbol val="circle"/>
              <c:size val="10"/>
              <c:spPr>
                <a:solidFill>
                  <a:srgbClr val="FFFFFF"/>
                </a:solidFill>
                <a:ln w="34925">
                  <a:solidFill>
                    <a:srgbClr val="000050"/>
                  </a:solidFill>
                </a:ln>
                <a:effectLst/>
              </c:spPr>
            </c:marker>
            <c:bubble3D val="0"/>
            <c:extLst>
              <c:ext xmlns:c16="http://schemas.microsoft.com/office/drawing/2014/chart" uri="{C3380CC4-5D6E-409C-BE32-E72D297353CC}">
                <c16:uniqueId val="{00000001-728F-42BF-94D7-87052ABB1454}"/>
              </c:ext>
            </c:extLst>
          </c:dPt>
          <c:dPt>
            <c:idx val="1"/>
            <c:marker>
              <c:symbol val="circle"/>
              <c:size val="10"/>
              <c:spPr>
                <a:solidFill>
                  <a:srgbClr val="FFFFFF"/>
                </a:solidFill>
                <a:ln w="34925">
                  <a:solidFill>
                    <a:srgbClr val="000050"/>
                  </a:solidFill>
                </a:ln>
                <a:effectLst/>
              </c:spPr>
            </c:marker>
            <c:bubble3D val="0"/>
            <c:extLst>
              <c:ext xmlns:c16="http://schemas.microsoft.com/office/drawing/2014/chart" uri="{C3380CC4-5D6E-409C-BE32-E72D297353CC}">
                <c16:uniqueId val="{00000003-728F-42BF-94D7-87052ABB1454}"/>
              </c:ext>
            </c:extLst>
          </c:dPt>
          <c:dPt>
            <c:idx val="2"/>
            <c:marker>
              <c:symbol val="circle"/>
              <c:size val="10"/>
              <c:spPr>
                <a:solidFill>
                  <a:srgbClr val="FFFFFF"/>
                </a:solidFill>
                <a:ln w="34925">
                  <a:solidFill>
                    <a:srgbClr val="000050"/>
                  </a:solidFill>
                </a:ln>
                <a:effectLst/>
              </c:spPr>
            </c:marker>
            <c:bubble3D val="0"/>
            <c:extLst>
              <c:ext xmlns:c16="http://schemas.microsoft.com/office/drawing/2014/chart" uri="{C3380CC4-5D6E-409C-BE32-E72D297353CC}">
                <c16:uniqueId val="{00000005-728F-42BF-94D7-87052ABB1454}"/>
              </c:ext>
            </c:extLst>
          </c:dPt>
          <c:dPt>
            <c:idx val="3"/>
            <c:marker>
              <c:symbol val="circle"/>
              <c:size val="10"/>
              <c:spPr>
                <a:solidFill>
                  <a:srgbClr val="1CD8CA"/>
                </a:solidFill>
                <a:ln w="34925">
                  <a:solidFill>
                    <a:srgbClr val="000050"/>
                  </a:solidFill>
                </a:ln>
                <a:effectLst/>
              </c:spPr>
            </c:marker>
            <c:bubble3D val="0"/>
            <c:extLst>
              <c:ext xmlns:c16="http://schemas.microsoft.com/office/drawing/2014/chart" uri="{C3380CC4-5D6E-409C-BE32-E72D297353CC}">
                <c16:uniqueId val="{00000007-728F-42BF-94D7-87052ABB1454}"/>
              </c:ext>
            </c:extLst>
          </c:dPt>
          <c:dLbls>
            <c:dLbl>
              <c:idx val="0"/>
              <c:layout>
                <c:manualLayout>
                  <c:x val="-5.3999161019256441E-2"/>
                  <c:y val="-6.8931463862383566E-2"/>
                </c:manualLayout>
              </c:layout>
              <c:tx>
                <c:rich>
                  <a:bodyPr/>
                  <a:lstStyle/>
                  <a:p>
                    <a:fld id="{BEB12AB2-2419-48E8-9D14-703E03A7A546}" type="VALUE">
                      <a:rPr lang="en-US">
                        <a:solidFill>
                          <a:srgbClr val="000050"/>
                        </a:solidFill>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28F-42BF-94D7-87052ABB1454}"/>
                </c:ext>
              </c:extLst>
            </c:dLbl>
            <c:dLbl>
              <c:idx val="1"/>
              <c:layout>
                <c:manualLayout>
                  <c:x val="-7.5312543696913814E-2"/>
                  <c:y val="-6.2087714066283543E-2"/>
                </c:manualLayout>
              </c:layout>
              <c:tx>
                <c:rich>
                  <a:bodyPr/>
                  <a:lstStyle/>
                  <a:p>
                    <a:fld id="{CA1B9516-9489-4ADC-82E0-60D8530E5D8A}" type="VALUE">
                      <a:rPr lang="en-US">
                        <a:solidFill>
                          <a:srgbClr val="000050"/>
                        </a:solidFill>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28F-42BF-94D7-87052ABB1454}"/>
                </c:ext>
              </c:extLst>
            </c:dLbl>
            <c:dLbl>
              <c:idx val="2"/>
              <c:layout>
                <c:manualLayout>
                  <c:x val="-0.11932125133549462"/>
                  <c:y val="-4.5711612190326177E-2"/>
                </c:manualLayout>
              </c:layout>
              <c:tx>
                <c:rich>
                  <a:bodyPr/>
                  <a:lstStyle/>
                  <a:p>
                    <a:fld id="{695B8A70-456C-4732-907B-00BF4B42A68D}" type="VALUE">
                      <a:rPr lang="en-US">
                        <a:solidFill>
                          <a:srgbClr val="000050"/>
                        </a:solidFill>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28F-42BF-94D7-87052ABB1454}"/>
                </c:ext>
              </c:extLst>
            </c:dLbl>
            <c:dLbl>
              <c:idx val="3"/>
              <c:layout>
                <c:manualLayout>
                  <c:x val="-1.4308244017977714E-2"/>
                  <c:y val="-1.8218015132167632E-2"/>
                </c:manualLayout>
              </c:layout>
              <c:tx>
                <c:rich>
                  <a:bodyPr rot="0" spcFirstLastPara="1" vertOverflow="ellipsis" vert="horz" wrap="square" lIns="38100" tIns="19050" rIns="38100" bIns="19050" anchor="ctr" anchorCtr="1">
                    <a:spAutoFit/>
                  </a:bodyPr>
                  <a:lstStyle/>
                  <a:p>
                    <a:pPr>
                      <a:defRPr sz="800" b="0" i="0" u="none" strike="noStrike" kern="1200" baseline="0">
                        <a:solidFill>
                          <a:srgbClr val="000050"/>
                        </a:solidFill>
                        <a:latin typeface="Poppins" panose="020B0604020202020204" charset="0"/>
                        <a:ea typeface="+mn-ea"/>
                        <a:cs typeface="Poppins" panose="020B0604020202020204" charset="0"/>
                      </a:defRPr>
                    </a:pPr>
                    <a:fld id="{90C8FDC8-416E-497B-9DB0-476C6CD88998}" type="VALUE">
                      <a:rPr lang="en-US" sz="800">
                        <a:latin typeface="Poppins" panose="020B0604020202020204" charset="0"/>
                        <a:cs typeface="Poppins" panose="020B0604020202020204" charset="0"/>
                      </a:rPr>
                      <a:pPr>
                        <a:defRPr sz="800">
                          <a:solidFill>
                            <a:srgbClr val="000050"/>
                          </a:solidFill>
                          <a:latin typeface="Poppins" panose="020B0604020202020204" charset="0"/>
                          <a:cs typeface="Poppins" panose="020B0604020202020204" charset="0"/>
                        </a:defRPr>
                      </a:pPr>
                      <a:t>[VALOR]</a:t>
                    </a:fld>
                    <a:endParaRPr lang="en-US"/>
                  </a:p>
                </c:rich>
              </c:tx>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rgbClr val="000050"/>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28F-42BF-94D7-87052ABB1454}"/>
                </c:ext>
              </c:extLst>
            </c:dLbl>
            <c:dLbl>
              <c:idx val="4"/>
              <c:layout>
                <c:manualLayout>
                  <c:x val="-7.0959598482978102E-3"/>
                  <c:y val="-2.5396884648816412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000050"/>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9-F2D4-4EF3-8955-7F6196D2BAC8}"/>
                </c:ext>
              </c:extLst>
            </c:dLbl>
            <c:dLbl>
              <c:idx val="6"/>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rgbClr val="000050"/>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extLst>
                <c:ext xmlns:c16="http://schemas.microsoft.com/office/drawing/2014/chart" uri="{C3380CC4-5D6E-409C-BE32-E72D297353CC}">
                  <c16:uniqueId val="{0000000E-5AD6-4965-AD3D-A512E966D962}"/>
                </c:ext>
              </c:extLst>
            </c:dLbl>
            <c:dLbl>
              <c:idx val="7"/>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rgbClr val="000050"/>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extLst>
                <c:ext xmlns:c16="http://schemas.microsoft.com/office/drawing/2014/chart" uri="{C3380CC4-5D6E-409C-BE32-E72D297353CC}">
                  <c16:uniqueId val="{00000010-5AD6-4965-AD3D-A512E966D962}"/>
                </c:ext>
              </c:extLst>
            </c:dLbl>
            <c:dLbl>
              <c:idx val="8"/>
              <c:layout>
                <c:manualLayout>
                  <c:x val="4.2095627168056496E-3"/>
                  <c:y val="8.4656282162721367E-3"/>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rgbClr val="000050"/>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AD6-4965-AD3D-A512E966D96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rgbClr val="1CD8CA"/>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Graf!$A$8:$A$16</c:f>
              <c:strCache>
                <c:ptCount val="9"/>
                <c:pt idx="0">
                  <c:v>Sep-21</c:v>
                </c:pt>
                <c:pt idx="1">
                  <c:v>Dec-21</c:v>
                </c:pt>
                <c:pt idx="2">
                  <c:v>Mar-22</c:v>
                </c:pt>
                <c:pt idx="3">
                  <c:v>Jun-22</c:v>
                </c:pt>
                <c:pt idx="4">
                  <c:v>Sep-22</c:v>
                </c:pt>
                <c:pt idx="5">
                  <c:v>Dec-22</c:v>
                </c:pt>
                <c:pt idx="6">
                  <c:v>Mar-23</c:v>
                </c:pt>
                <c:pt idx="7">
                  <c:v>Jun-23</c:v>
                </c:pt>
                <c:pt idx="8">
                  <c:v>Sep-23</c:v>
                </c:pt>
              </c:strCache>
            </c:strRef>
          </c:cat>
          <c:val>
            <c:numRef>
              <c:f>Graf!$B$8:$B$16</c:f>
              <c:numCache>
                <c:formatCode>0.0%</c:formatCode>
                <c:ptCount val="9"/>
                <c:pt idx="0">
                  <c:v>2.2100000000000002E-2</c:v>
                </c:pt>
                <c:pt idx="1">
                  <c:v>2.1000000000000001E-2</c:v>
                </c:pt>
                <c:pt idx="2">
                  <c:v>1.9E-2</c:v>
                </c:pt>
                <c:pt idx="3">
                  <c:v>1.7999999999999999E-2</c:v>
                </c:pt>
                <c:pt idx="4">
                  <c:v>1.6E-2</c:v>
                </c:pt>
                <c:pt idx="5">
                  <c:v>1.6E-2</c:v>
                </c:pt>
                <c:pt idx="6">
                  <c:v>1.7000000000000001E-2</c:v>
                </c:pt>
                <c:pt idx="7">
                  <c:v>0.02</c:v>
                </c:pt>
                <c:pt idx="8">
                  <c:v>0.02</c:v>
                </c:pt>
              </c:numCache>
            </c:numRef>
          </c:val>
          <c:smooth val="1"/>
          <c:extLst>
            <c:ext xmlns:c16="http://schemas.microsoft.com/office/drawing/2014/chart" uri="{C3380CC4-5D6E-409C-BE32-E72D297353CC}">
              <c16:uniqueId val="{00000008-728F-42BF-94D7-87052ABB1454}"/>
            </c:ext>
          </c:extLst>
        </c:ser>
        <c:ser>
          <c:idx val="1"/>
          <c:order val="1"/>
          <c:tx>
            <c:strRef>
              <c:f>Graf!$C$1</c:f>
              <c:strCache>
                <c:ptCount val="1"/>
                <c:pt idx="0">
                  <c:v>Individuals</c:v>
                </c:pt>
              </c:strCache>
            </c:strRef>
          </c:tx>
          <c:spPr>
            <a:ln w="28575" cap="rnd">
              <a:solidFill>
                <a:srgbClr val="936FFA"/>
              </a:solidFill>
              <a:round/>
            </a:ln>
            <a:effectLst/>
          </c:spPr>
          <c:marker>
            <c:symbol val="circle"/>
            <c:size val="10"/>
            <c:spPr>
              <a:solidFill>
                <a:schemeClr val="bg1"/>
              </a:solidFill>
              <a:ln w="28575">
                <a:solidFill>
                  <a:srgbClr val="936FFA"/>
                </a:solidFill>
              </a:ln>
              <a:effectLst/>
            </c:spPr>
          </c:marker>
          <c:dPt>
            <c:idx val="1"/>
            <c:marker>
              <c:symbol val="circle"/>
              <c:size val="10"/>
              <c:spPr>
                <a:solidFill>
                  <a:schemeClr val="bg1"/>
                </a:solidFill>
                <a:ln w="28575">
                  <a:solidFill>
                    <a:srgbClr val="936FFA"/>
                  </a:solidFill>
                </a:ln>
                <a:effectLst/>
              </c:spPr>
            </c:marker>
            <c:bubble3D val="0"/>
            <c:extLst>
              <c:ext xmlns:c16="http://schemas.microsoft.com/office/drawing/2014/chart" uri="{C3380CC4-5D6E-409C-BE32-E72D297353CC}">
                <c16:uniqueId val="{0000000A-728F-42BF-94D7-87052ABB1454}"/>
              </c:ext>
            </c:extLst>
          </c:dPt>
          <c:dPt>
            <c:idx val="2"/>
            <c:marker>
              <c:symbol val="circle"/>
              <c:size val="10"/>
              <c:spPr>
                <a:solidFill>
                  <a:schemeClr val="bg1"/>
                </a:solidFill>
                <a:ln w="28575">
                  <a:solidFill>
                    <a:srgbClr val="936FFA"/>
                  </a:solidFill>
                </a:ln>
                <a:effectLst/>
              </c:spPr>
            </c:marker>
            <c:bubble3D val="0"/>
            <c:extLst>
              <c:ext xmlns:c16="http://schemas.microsoft.com/office/drawing/2014/chart" uri="{C3380CC4-5D6E-409C-BE32-E72D297353CC}">
                <c16:uniqueId val="{0000000C-728F-42BF-94D7-87052ABB1454}"/>
              </c:ext>
            </c:extLst>
          </c:dPt>
          <c:dPt>
            <c:idx val="3"/>
            <c:marker>
              <c:symbol val="circle"/>
              <c:size val="10"/>
              <c:spPr>
                <a:solidFill>
                  <a:schemeClr val="bg1"/>
                </a:solidFill>
                <a:ln w="28575">
                  <a:solidFill>
                    <a:srgbClr val="936FFA"/>
                  </a:solidFill>
                </a:ln>
                <a:effectLst/>
              </c:spPr>
            </c:marker>
            <c:bubble3D val="0"/>
            <c:extLst>
              <c:ext xmlns:c16="http://schemas.microsoft.com/office/drawing/2014/chart" uri="{C3380CC4-5D6E-409C-BE32-E72D297353CC}">
                <c16:uniqueId val="{0000000E-728F-42BF-94D7-87052ABB1454}"/>
              </c:ext>
            </c:extLst>
          </c:dPt>
          <c:dLbls>
            <c:dLbl>
              <c:idx val="2"/>
              <c:layout>
                <c:manualLayout>
                  <c:x val="2.478715376459234E-2"/>
                  <c:y val="6.3705074399762515E-2"/>
                </c:manualLayout>
              </c:layout>
              <c:tx>
                <c:rich>
                  <a:bodyPr/>
                  <a:lstStyle/>
                  <a:p>
                    <a:fld id="{AF6D3F72-CDF1-4CB0-A3F7-8FDAE7297177}"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728F-42BF-94D7-87052ABB1454}"/>
                </c:ext>
              </c:extLst>
            </c:dLbl>
            <c:dLbl>
              <c:idx val="3"/>
              <c:layout>
                <c:manualLayout>
                  <c:x val="-3.6923607111704275E-2"/>
                  <c:y val="6.9431483071409908E-2"/>
                </c:manualLayout>
              </c:layout>
              <c:tx>
                <c:rich>
                  <a:bodyPr/>
                  <a:lstStyle/>
                  <a:p>
                    <a:fld id="{67B44381-9347-46EF-99BE-08E531D38E78}"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728F-42BF-94D7-87052ABB1454}"/>
                </c:ext>
              </c:extLst>
            </c:dLbl>
            <c:dLbl>
              <c:idx val="4"/>
              <c:layout>
                <c:manualLayout>
                  <c:x val="-5.0429693697768896E-2"/>
                  <c:y val="8.7478158234812087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936FFA"/>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7-F2D4-4EF3-8955-7F6196D2BAC8}"/>
                </c:ext>
              </c:extLst>
            </c:dLbl>
            <c:dLbl>
              <c:idx val="8"/>
              <c:layout>
                <c:manualLayout>
                  <c:x val="-2.3647837614997193E-2"/>
                  <c:y val="7.0546901802267914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rgbClr val="936FFA"/>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AD6-4965-AD3D-A512E966D96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rgbClr val="936FFA"/>
                    </a:solidFill>
                    <a:latin typeface="Poppins" panose="020B0604020202020204" charset="0"/>
                    <a:ea typeface="+mn-ea"/>
                    <a:cs typeface="Poppins" panose="020B0604020202020204" charset="0"/>
                  </a:defRPr>
                </a:pPr>
                <a:endParaRPr lang="pt-B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Graf!$A$8:$A$16</c:f>
              <c:strCache>
                <c:ptCount val="9"/>
                <c:pt idx="0">
                  <c:v>Sep-21</c:v>
                </c:pt>
                <c:pt idx="1">
                  <c:v>Dec-21</c:v>
                </c:pt>
                <c:pt idx="2">
                  <c:v>Mar-22</c:v>
                </c:pt>
                <c:pt idx="3">
                  <c:v>Jun-22</c:v>
                </c:pt>
                <c:pt idx="4">
                  <c:v>Sep-22</c:v>
                </c:pt>
                <c:pt idx="5">
                  <c:v>Dec-22</c:v>
                </c:pt>
                <c:pt idx="6">
                  <c:v>Mar-23</c:v>
                </c:pt>
                <c:pt idx="7">
                  <c:v>Jun-23</c:v>
                </c:pt>
                <c:pt idx="8">
                  <c:v>Sep-23</c:v>
                </c:pt>
              </c:strCache>
            </c:strRef>
          </c:cat>
          <c:val>
            <c:numRef>
              <c:f>Graf!$C$8:$C$16</c:f>
              <c:numCache>
                <c:formatCode>0.0%</c:formatCode>
                <c:ptCount val="9"/>
                <c:pt idx="0">
                  <c:v>1.9E-2</c:v>
                </c:pt>
                <c:pt idx="1">
                  <c:v>1.7999999999999999E-2</c:v>
                </c:pt>
                <c:pt idx="2">
                  <c:v>1.7999999999999999E-2</c:v>
                </c:pt>
                <c:pt idx="3">
                  <c:v>1.7999999999999999E-2</c:v>
                </c:pt>
                <c:pt idx="4">
                  <c:v>1.6E-2</c:v>
                </c:pt>
                <c:pt idx="5">
                  <c:v>1.4999999999999999E-2</c:v>
                </c:pt>
                <c:pt idx="6">
                  <c:v>1.7000000000000001E-2</c:v>
                </c:pt>
                <c:pt idx="7">
                  <c:v>1.7999999999999999E-2</c:v>
                </c:pt>
                <c:pt idx="8">
                  <c:v>1.9E-2</c:v>
                </c:pt>
              </c:numCache>
            </c:numRef>
          </c:val>
          <c:smooth val="1"/>
          <c:extLst>
            <c:ext xmlns:c16="http://schemas.microsoft.com/office/drawing/2014/chart" uri="{C3380CC4-5D6E-409C-BE32-E72D297353CC}">
              <c16:uniqueId val="{0000000F-728F-42BF-94D7-87052ABB1454}"/>
            </c:ext>
          </c:extLst>
        </c:ser>
        <c:ser>
          <c:idx val="2"/>
          <c:order val="2"/>
          <c:tx>
            <c:strRef>
              <c:f>Graf!$D$1</c:f>
              <c:strCache>
                <c:ptCount val="1"/>
                <c:pt idx="0">
                  <c:v>Companies</c:v>
                </c:pt>
              </c:strCache>
            </c:strRef>
          </c:tx>
          <c:spPr>
            <a:ln w="28575" cap="rnd">
              <a:solidFill>
                <a:srgbClr val="0094FF"/>
              </a:solidFill>
              <a:round/>
            </a:ln>
            <a:effectLst/>
          </c:spPr>
          <c:marker>
            <c:symbol val="circle"/>
            <c:size val="10"/>
            <c:spPr>
              <a:solidFill>
                <a:schemeClr val="bg1"/>
              </a:solidFill>
              <a:ln w="28575">
                <a:solidFill>
                  <a:srgbClr val="0094FF"/>
                </a:solidFill>
              </a:ln>
              <a:effectLst/>
            </c:spPr>
          </c:marker>
          <c:dPt>
            <c:idx val="1"/>
            <c:marker>
              <c:symbol val="circle"/>
              <c:size val="10"/>
              <c:spPr>
                <a:solidFill>
                  <a:schemeClr val="bg1"/>
                </a:solidFill>
                <a:ln w="28575">
                  <a:solidFill>
                    <a:srgbClr val="0094FF"/>
                  </a:solidFill>
                </a:ln>
                <a:effectLst/>
              </c:spPr>
            </c:marker>
            <c:bubble3D val="0"/>
            <c:extLst>
              <c:ext xmlns:c16="http://schemas.microsoft.com/office/drawing/2014/chart" uri="{C3380CC4-5D6E-409C-BE32-E72D297353CC}">
                <c16:uniqueId val="{00000011-728F-42BF-94D7-87052ABB1454}"/>
              </c:ext>
            </c:extLst>
          </c:dPt>
          <c:dPt>
            <c:idx val="2"/>
            <c:marker>
              <c:symbol val="circle"/>
              <c:size val="10"/>
              <c:spPr>
                <a:solidFill>
                  <a:schemeClr val="bg1"/>
                </a:solidFill>
                <a:ln w="28575">
                  <a:solidFill>
                    <a:srgbClr val="0094FF"/>
                  </a:solidFill>
                </a:ln>
                <a:effectLst/>
              </c:spPr>
            </c:marker>
            <c:bubble3D val="0"/>
            <c:extLst>
              <c:ext xmlns:c16="http://schemas.microsoft.com/office/drawing/2014/chart" uri="{C3380CC4-5D6E-409C-BE32-E72D297353CC}">
                <c16:uniqueId val="{00000013-728F-42BF-94D7-87052ABB1454}"/>
              </c:ext>
            </c:extLst>
          </c:dPt>
          <c:dPt>
            <c:idx val="3"/>
            <c:marker>
              <c:symbol val="circle"/>
              <c:size val="10"/>
              <c:spPr>
                <a:solidFill>
                  <a:schemeClr val="bg1"/>
                </a:solidFill>
                <a:ln w="28575">
                  <a:solidFill>
                    <a:srgbClr val="0094FF"/>
                  </a:solidFill>
                </a:ln>
                <a:effectLst/>
              </c:spPr>
            </c:marker>
            <c:bubble3D val="0"/>
            <c:extLst>
              <c:ext xmlns:c16="http://schemas.microsoft.com/office/drawing/2014/chart" uri="{C3380CC4-5D6E-409C-BE32-E72D297353CC}">
                <c16:uniqueId val="{00000015-728F-42BF-94D7-87052ABB1454}"/>
              </c:ext>
            </c:extLst>
          </c:dPt>
          <c:dLbls>
            <c:dLbl>
              <c:idx val="2"/>
              <c:layout>
                <c:manualLayout>
                  <c:x val="-6.3129016464510315E-2"/>
                  <c:y val="-5.3896400727246767E-2"/>
                </c:manualLayout>
              </c:layout>
              <c:tx>
                <c:rich>
                  <a:bodyPr/>
                  <a:lstStyle/>
                  <a:p>
                    <a:fld id="{BDF4FD00-8CAB-4899-B3D9-33FB8B6041F6}"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728F-42BF-94D7-87052ABB1454}"/>
                </c:ext>
              </c:extLst>
            </c:dLbl>
            <c:dLbl>
              <c:idx val="3"/>
              <c:layout>
                <c:manualLayout>
                  <c:x val="-1.5878703794226144E-2"/>
                  <c:y val="-8.6362280809827732E-2"/>
                </c:manualLayout>
              </c:layout>
              <c:tx>
                <c:rich>
                  <a:bodyPr/>
                  <a:lstStyle/>
                  <a:p>
                    <a:fld id="{97F7DB25-9B0A-43C2-81BF-56D96992886B}" type="VALUE">
                      <a:rPr lang="en-US">
                        <a:latin typeface="Poppins" panose="020B0604020202020204" charset="0"/>
                      </a:rPr>
                      <a:pPr/>
                      <a:t>[VALOR]</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728F-42BF-94D7-87052ABB1454}"/>
                </c:ext>
              </c:extLst>
            </c:dLbl>
            <c:dLbl>
              <c:idx val="4"/>
              <c:layout>
                <c:manualLayout>
                  <c:x val="-3.5990396386678211E-2"/>
                  <c:y val="-8.1834406090630765E-2"/>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rgbClr val="0094FF"/>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8-F2D4-4EF3-8955-7F6196D2BAC8}"/>
                </c:ext>
              </c:extLst>
            </c:dLbl>
            <c:dLbl>
              <c:idx val="6"/>
              <c:layout>
                <c:manualLayout>
                  <c:x val="-6.3863151191105041E-2"/>
                  <c:y val="-0.1439156796766263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AD6-4965-AD3D-A512E966D962}"/>
                </c:ext>
              </c:extLst>
            </c:dLbl>
            <c:dLbl>
              <c:idx val="7"/>
              <c:layout>
                <c:manualLayout>
                  <c:x val="-5.146672990434651E-2"/>
                  <c:y val="-0.1382719275324449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5AD6-4965-AD3D-A512E966D962}"/>
                </c:ext>
              </c:extLst>
            </c:dLbl>
            <c:dLbl>
              <c:idx val="8"/>
              <c:layout>
                <c:manualLayout>
                  <c:x val="-1.4400789268637335E-2"/>
                  <c:y val="-6.4903149658086384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rgbClr val="0094FF"/>
                      </a:solidFill>
                      <a:latin typeface="Poppins" panose="020B0604020202020204" charset="0"/>
                      <a:ea typeface="+mn-ea"/>
                      <a:cs typeface="Poppins" panose="020B0604020202020204" charset="0"/>
                    </a:defRPr>
                  </a:pPr>
                  <a:endParaRPr lang="pt-BR"/>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5AD6-4965-AD3D-A512E966D96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rgbClr val="0094FF"/>
                    </a:solidFill>
                    <a:latin typeface="Poppins" panose="020B0604020202020204" charset="0"/>
                    <a:ea typeface="+mn-ea"/>
                    <a:cs typeface="Poppins" panose="020B0604020202020204" charset="0"/>
                  </a:defRPr>
                </a:pPr>
                <a:endParaRPr lang="pt-B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Graf!$A$8:$A$16</c:f>
              <c:strCache>
                <c:ptCount val="9"/>
                <c:pt idx="0">
                  <c:v>Sep-21</c:v>
                </c:pt>
                <c:pt idx="1">
                  <c:v>Dec-21</c:v>
                </c:pt>
                <c:pt idx="2">
                  <c:v>Mar-22</c:v>
                </c:pt>
                <c:pt idx="3">
                  <c:v>Jun-22</c:v>
                </c:pt>
                <c:pt idx="4">
                  <c:v>Sep-22</c:v>
                </c:pt>
                <c:pt idx="5">
                  <c:v>Dec-22</c:v>
                </c:pt>
                <c:pt idx="6">
                  <c:v>Mar-23</c:v>
                </c:pt>
                <c:pt idx="7">
                  <c:v>Jun-23</c:v>
                </c:pt>
                <c:pt idx="8">
                  <c:v>Sep-23</c:v>
                </c:pt>
              </c:strCache>
            </c:strRef>
          </c:cat>
          <c:val>
            <c:numRef>
              <c:f>Graf!$D$8:$D$16</c:f>
              <c:numCache>
                <c:formatCode>0.0%</c:formatCode>
                <c:ptCount val="9"/>
                <c:pt idx="0">
                  <c:v>0.03</c:v>
                </c:pt>
                <c:pt idx="1">
                  <c:v>2.8000000000000001E-2</c:v>
                </c:pt>
                <c:pt idx="2">
                  <c:v>2.4500000000000001E-2</c:v>
                </c:pt>
                <c:pt idx="3">
                  <c:v>1.9E-2</c:v>
                </c:pt>
                <c:pt idx="4">
                  <c:v>1.6E-2</c:v>
                </c:pt>
                <c:pt idx="5">
                  <c:v>1.7999999999999999E-2</c:v>
                </c:pt>
                <c:pt idx="6">
                  <c:v>1.9E-2</c:v>
                </c:pt>
                <c:pt idx="7">
                  <c:v>2.8000000000000001E-2</c:v>
                </c:pt>
                <c:pt idx="8">
                  <c:v>2.5000000000000001E-2</c:v>
                </c:pt>
              </c:numCache>
            </c:numRef>
          </c:val>
          <c:smooth val="1"/>
          <c:extLst>
            <c:ext xmlns:c16="http://schemas.microsoft.com/office/drawing/2014/chart" uri="{C3380CC4-5D6E-409C-BE32-E72D297353CC}">
              <c16:uniqueId val="{00000016-728F-42BF-94D7-87052ABB1454}"/>
            </c:ext>
          </c:extLst>
        </c:ser>
        <c:dLbls>
          <c:showLegendKey val="0"/>
          <c:showVal val="1"/>
          <c:showCatName val="0"/>
          <c:showSerName val="0"/>
          <c:showPercent val="0"/>
          <c:showBubbleSize val="0"/>
        </c:dLbls>
        <c:marker val="1"/>
        <c:smooth val="0"/>
        <c:axId val="1680646128"/>
        <c:axId val="1680597232"/>
      </c:lineChart>
      <c:catAx>
        <c:axId val="1680646128"/>
        <c:scaling>
          <c:orientation val="minMax"/>
        </c:scaling>
        <c:delete val="0"/>
        <c:axPos val="b"/>
        <c:majorGridlines>
          <c:spPr>
            <a:ln w="3175" cap="flat" cmpd="sng" algn="ctr">
              <a:noFill/>
              <a:round/>
            </a:ln>
            <a:effectLst/>
          </c:spPr>
        </c:majorGridlines>
        <c:numFmt formatCode="General" sourceLinked="1"/>
        <c:majorTickMark val="out"/>
        <c:minorTickMark val="none"/>
        <c:tickLblPos val="nextTo"/>
        <c:spPr>
          <a:noFill/>
          <a:ln w="3175" cap="flat" cmpd="sng" algn="ctr">
            <a:noFill/>
            <a:round/>
          </a:ln>
          <a:effectLst/>
        </c:spPr>
        <c:txPr>
          <a:bodyPr rot="0" spcFirstLastPara="1" vertOverflow="ellipsis" wrap="square" anchor="t" anchorCtr="0"/>
          <a:lstStyle/>
          <a:p>
            <a:pPr>
              <a:defRPr sz="800" b="0" i="0" u="none" strike="noStrike" kern="1200" baseline="0">
                <a:solidFill>
                  <a:srgbClr val="000050">
                    <a:alpha val="90000"/>
                  </a:srgbClr>
                </a:solidFill>
                <a:latin typeface="Source Sans 3" panose="020B0303030403020204" pitchFamily="34" charset="0"/>
                <a:ea typeface="+mn-ea"/>
                <a:cs typeface="Poppins" panose="020B0604020202020204" charset="0"/>
              </a:defRPr>
            </a:pPr>
            <a:endParaRPr lang="pt-BR"/>
          </a:p>
        </c:txPr>
        <c:crossAx val="1680597232"/>
        <c:crosses val="autoZero"/>
        <c:auto val="1"/>
        <c:lblAlgn val="ctr"/>
        <c:lblOffset val="100"/>
        <c:noMultiLvlLbl val="1"/>
      </c:catAx>
      <c:valAx>
        <c:axId val="1680597232"/>
        <c:scaling>
          <c:orientation val="minMax"/>
          <c:max val="4.0000000000000008E-2"/>
        </c:scaling>
        <c:delete val="1"/>
        <c:axPos val="l"/>
        <c:numFmt formatCode="0.0%" sourceLinked="1"/>
        <c:majorTickMark val="out"/>
        <c:minorTickMark val="none"/>
        <c:tickLblPos val="nextTo"/>
        <c:crossAx val="1680646128"/>
        <c:crosses val="autoZero"/>
        <c:crossBetween val="between"/>
      </c:valAx>
      <c:spPr>
        <a:noFill/>
        <a:ln>
          <a:noFill/>
        </a:ln>
        <a:effectLst/>
      </c:spPr>
    </c:plotArea>
    <c:legend>
      <c:legendPos val="b"/>
      <c:layout>
        <c:manualLayout>
          <c:xMode val="edge"/>
          <c:yMode val="edge"/>
          <c:x val="0.1254891009102517"/>
          <c:y val="0.87479269209643618"/>
          <c:w val="0.77526752073001792"/>
          <c:h val="9.6988604305406276E-2"/>
        </c:manualLayout>
      </c:layout>
      <c:overlay val="0"/>
      <c:spPr>
        <a:noFill/>
        <a:ln>
          <a:noFill/>
        </a:ln>
        <a:effectLst/>
      </c:spPr>
      <c:txPr>
        <a:bodyPr rot="0" spcFirstLastPara="1" vertOverflow="ellipsis" vert="horz" wrap="square" anchor="ctr" anchorCtr="1"/>
        <a:lstStyle/>
        <a:p>
          <a:pPr>
            <a:defRPr sz="1000" b="0" i="0" u="none" strike="noStrike" kern="1200" baseline="0">
              <a:solidFill>
                <a:srgbClr val="000050"/>
              </a:solidFill>
              <a:latin typeface="Poppins" panose="020B0604020202020204" charset="0"/>
              <a:ea typeface="+mn-ea"/>
              <a:cs typeface="Poppins" panose="020B0604020202020204" charset="0"/>
            </a:defRPr>
          </a:pPr>
          <a:endParaRPr lang="pt-BR"/>
        </a:p>
      </c:txPr>
    </c:legend>
    <c:plotVisOnly val="1"/>
    <c:dispBlanksAs val="gap"/>
    <c:showDLblsOverMax val="0"/>
  </c:chart>
  <c:spPr>
    <a:noFill/>
    <a:ln>
      <a:noFill/>
    </a:ln>
    <a:effectLst/>
  </c:spPr>
  <c:txPr>
    <a:bodyPr/>
    <a:lstStyle/>
    <a:p>
      <a:pPr>
        <a:defRPr/>
      </a:pPr>
      <a:endParaRPr lang="pt-BR"/>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Planilha1!$A$2:$A$8</cx:f>
        <cx:lvl ptCount="7">
          <cx:pt idx="0">3Q22</cx:pt>
          <cx:pt idx="1">Individuals</cx:pt>
          <cx:pt idx="2">Companies</cx:pt>
          <cx:pt idx="3">Specialized</cx:pt>
          <cx:pt idx="4">Credit
Recovery</cx:pt>
          <cx:pt idx="5">Treasury</cx:pt>
          <cx:pt idx="6">3Q23</cx:pt>
        </cx:lvl>
      </cx:strDim>
      <cx:numDim type="val">
        <cx:f>Planilha1!$B$2:$B$8</cx:f>
        <cx:lvl ptCount="7" formatCode="General">
          <cx:pt idx="0">1151.54</cx:pt>
          <cx:pt idx="1">119.93000000000001</cx:pt>
          <cx:pt idx="2">47.079999999999998</cx:pt>
          <cx:pt idx="3">49.18</cx:pt>
          <cx:pt idx="4">13.08</cx:pt>
          <cx:pt idx="5">-11.52</cx:pt>
          <cx:pt idx="6">1369.29</cx:pt>
        </cx:lvl>
      </cx:numDim>
    </cx:data>
  </cx:chartData>
  <cx:chart>
    <cx:plotArea>
      <cx:plotAreaRegion>
        <cx:series layoutId="waterfall" uniqueId="{EFCC1A57-E1BD-4F99-8584-D4B99D5E25B8}">
          <cx:tx>
            <cx:txData>
              <cx:f>Planilha1!$B$1</cx:f>
              <cx:v/>
            </cx:txData>
          </cx:tx>
          <cx:dataPt idx="0">
            <cx:spPr>
              <a:solidFill>
                <a:srgbClr val="0094FF"/>
              </a:solidFill>
            </cx:spPr>
          </cx:dataPt>
          <cx:dataPt idx="1">
            <cx:spPr>
              <a:solidFill>
                <a:srgbClr val="1CD8CA"/>
              </a:solidFill>
            </cx:spPr>
          </cx:dataPt>
          <cx:dataPt idx="2">
            <cx:spPr>
              <a:solidFill>
                <a:srgbClr val="1CD8CA"/>
              </a:solidFill>
            </cx:spPr>
          </cx:dataPt>
          <cx:dataPt idx="3">
            <cx:spPr>
              <a:solidFill>
                <a:srgbClr val="1CD8CA"/>
              </a:solidFill>
            </cx:spPr>
          </cx:dataPt>
          <cx:dataPt idx="4">
            <cx:spPr>
              <a:solidFill>
                <a:srgbClr val="1CD8CA"/>
              </a:solidFill>
            </cx:spPr>
          </cx:dataPt>
          <cx:dataPt idx="5">
            <cx:spPr>
              <a:solidFill>
                <a:srgbClr val="1CD8CA"/>
              </a:solidFill>
            </cx:spPr>
          </cx:dataPt>
          <cx:dataPt idx="6">
            <cx:spPr>
              <a:solidFill>
                <a:srgbClr val="0094FF"/>
              </a:solidFill>
            </cx:spPr>
          </cx:dataPt>
          <cx:dataPt idx="7">
            <cx:spPr>
              <a:solidFill>
                <a:srgbClr val="0094FF"/>
              </a:solidFill>
            </cx:spPr>
          </cx:dataPt>
          <cx:dataPt idx="8">
            <cx:spPr>
              <a:solidFill>
                <a:srgbClr val="0BBBEF"/>
              </a:solidFill>
            </cx:spPr>
          </cx:dataPt>
          <cx:dataLabels pos="outEnd">
            <cx:numFmt formatCode="#,##0.0_);(#,##0.0)" sourceLinked="0"/>
            <cx:txPr>
              <a:bodyPr spcFirstLastPara="1" vertOverflow="ellipsis" wrap="square" lIns="0" tIns="0" rIns="0" bIns="0" anchor="ctr" anchorCtr="1"/>
              <a:lstStyle/>
              <a:p>
                <a:pPr>
                  <a:defRPr sz="1600">
                    <a:solidFill>
                      <a:srgbClr val="000050"/>
                    </a:solidFill>
                    <a:latin typeface="Poppins" panose="00000500000000000000" pitchFamily="2" charset="0"/>
                    <a:ea typeface="Poppins" panose="00000500000000000000" pitchFamily="2" charset="0"/>
                    <a:cs typeface="Poppins" panose="00000500000000000000" pitchFamily="2" charset="0"/>
                  </a:defRPr>
                </a:pPr>
                <a:endParaRPr lang="pt-BR" sz="1600">
                  <a:solidFill>
                    <a:srgbClr val="000050"/>
                  </a:solidFill>
                  <a:latin typeface="Poppins" panose="00000500000000000000" pitchFamily="2" charset="0"/>
                  <a:cs typeface="Poppins" panose="00000500000000000000" pitchFamily="2" charset="0"/>
                </a:endParaRPr>
              </a:p>
            </cx:txPr>
            <cx:visibility seriesName="0" categoryName="0" value="1"/>
            <cx:separator>, </cx:separator>
            <cx:dataLabel idx="0" pos="outEnd">
              <cx:numFmt formatCode="#,##0.0_);(#,##0.0)" sourceLinked="0"/>
              <cx:txPr>
                <a:bodyPr spcFirstLastPara="1" vertOverflow="ellipsis" wrap="square" lIns="0" tIns="0" rIns="0" bIns="0" anchor="ctr" anchorCtr="1"/>
                <a:lstStyle/>
                <a:p>
                  <a:pPr>
                    <a:defRPr sz="1600" b="1">
                      <a:solidFill>
                        <a:srgbClr val="000050"/>
                      </a:solidFill>
                    </a:defRPr>
                  </a:pPr>
                  <a:r>
                    <a:rPr lang="pt-BR" sz="1600" b="1">
                      <a:solidFill>
                        <a:srgbClr val="000050"/>
                      </a:solidFill>
                      <a:latin typeface="Poppins" panose="00000500000000000000" pitchFamily="2" charset="0"/>
                      <a:cs typeface="Poppins" panose="00000500000000000000" pitchFamily="2" charset="0"/>
                    </a:rPr>
                    <a:t>1151,5400 </a:t>
                  </a:r>
                </a:p>
              </cx:txPr>
              <cx:visibility seriesName="0" categoryName="0" value="1"/>
              <cx:separator>, </cx:separator>
            </cx:dataLabel>
            <cx:dataLabel idx="1" pos="outEnd">
              <cx:numFmt formatCode="#,##0.0_);(#,##0.0)" sourceLinked="0"/>
              <cx:txPr>
                <a:bodyPr spcFirstLastPara="1" vertOverflow="ellipsis" wrap="square" lIns="0" tIns="0" rIns="0" bIns="0" anchor="ctr" anchorCtr="1"/>
                <a:lstStyle/>
                <a:p>
                  <a:pPr>
                    <a:defRPr sz="1400"/>
                  </a:pPr>
                  <a:r>
                    <a:rPr lang="pt-BR" sz="1400">
                      <a:solidFill>
                        <a:srgbClr val="000050"/>
                      </a:solidFill>
                      <a:latin typeface="Poppins" panose="00000500000000000000" pitchFamily="2" charset="0"/>
                      <a:cs typeface="Poppins" panose="00000500000000000000" pitchFamily="2" charset="0"/>
                    </a:rPr>
                    <a:t>119,9300 </a:t>
                  </a:r>
                </a:p>
              </cx:txPr>
              <cx:separator>, </cx:separator>
            </cx:dataLabel>
            <cx:dataLabel idx="2" pos="outEnd">
              <cx:numFmt formatCode="_(* #.#_);_(* (#.#);_(* &quot;-&quot;_);_(@_)" sourceLinked="0"/>
              <cx:txPr>
                <a:bodyPr spcFirstLastPara="1" vertOverflow="ellipsis" wrap="square" lIns="0" tIns="0" rIns="0" bIns="0" anchor="ctr" anchorCtr="1"/>
                <a:lstStyle/>
                <a:p>
                  <a:pPr>
                    <a:defRPr sz="1400"/>
                  </a:pPr>
                  <a:r>
                    <a:rPr lang="pt-BR" sz="1400">
                      <a:solidFill>
                        <a:srgbClr val="000050"/>
                      </a:solidFill>
                      <a:latin typeface="Poppins" panose="00000500000000000000" pitchFamily="2" charset="0"/>
                      <a:cs typeface="Poppins" panose="00000500000000000000" pitchFamily="2" charset="0"/>
                    </a:rPr>
                    <a:t> 47 </a:t>
                  </a:r>
                </a:p>
              </cx:txPr>
              <cx:separator>, </cx:separator>
            </cx:dataLabel>
            <cx:dataLabel idx="3" pos="outEnd">
              <cx:numFmt formatCode="_(* #.#_);_(* (#.#);_(* &quot;-&quot;_);_(@_)" sourceLinked="0"/>
              <cx:txPr>
                <a:bodyPr spcFirstLastPara="1" vertOverflow="ellipsis" wrap="square" lIns="0" tIns="0" rIns="0" bIns="0" anchor="ctr" anchorCtr="1"/>
                <a:lstStyle/>
                <a:p>
                  <a:pPr>
                    <a:defRPr sz="1400"/>
                  </a:pPr>
                  <a:r>
                    <a:rPr lang="pt-BR" sz="1400">
                      <a:solidFill>
                        <a:srgbClr val="000050"/>
                      </a:solidFill>
                      <a:latin typeface="Poppins" panose="00000500000000000000" pitchFamily="2" charset="0"/>
                      <a:cs typeface="Poppins" panose="00000500000000000000" pitchFamily="2" charset="0"/>
                    </a:rPr>
                    <a:t> 49 </a:t>
                  </a:r>
                </a:p>
              </cx:txPr>
              <cx:separator>, </cx:separator>
            </cx:dataLabel>
            <cx:dataLabel idx="4" pos="outEnd">
              <cx:numFmt formatCode="_(* #.#_);_(* (#.#);_(* &quot;-&quot;_);_(@_)" sourceLinked="0"/>
              <cx:txPr>
                <a:bodyPr spcFirstLastPara="1" vertOverflow="ellipsis" wrap="square" lIns="0" tIns="0" rIns="0" bIns="0" anchor="ctr" anchorCtr="1"/>
                <a:lstStyle/>
                <a:p>
                  <a:pPr>
                    <a:defRPr sz="1400"/>
                  </a:pPr>
                  <a:r>
                    <a:rPr lang="pt-BR" sz="1400">
                      <a:solidFill>
                        <a:srgbClr val="000050"/>
                      </a:solidFill>
                      <a:latin typeface="Poppins" panose="00000500000000000000" pitchFamily="2" charset="0"/>
                      <a:cs typeface="Poppins" panose="00000500000000000000" pitchFamily="2" charset="0"/>
                    </a:rPr>
                    <a:t> 13 </a:t>
                  </a:r>
                </a:p>
              </cx:txPr>
              <cx:separator>, </cx:separator>
            </cx:dataLabel>
            <cx:dataLabel idx="5" pos="outEnd">
              <cx:numFmt formatCode="_(* #.#_);_(* (#.#);_(* &quot;-&quot;_);_(@_)" sourceLinked="0"/>
              <cx:txPr>
                <a:bodyPr spcFirstLastPara="1" vertOverflow="ellipsis" wrap="square" lIns="0" tIns="0" rIns="0" bIns="0" anchor="ctr" anchorCtr="1"/>
                <a:lstStyle/>
                <a:p>
                  <a:pPr>
                    <a:defRPr sz="1400"/>
                  </a:pPr>
                  <a:r>
                    <a:rPr lang="pt-BR" sz="1400">
                      <a:solidFill>
                        <a:srgbClr val="000050"/>
                      </a:solidFill>
                      <a:latin typeface="Poppins" panose="00000500000000000000" pitchFamily="2" charset="0"/>
                      <a:cs typeface="Poppins" panose="00000500000000000000" pitchFamily="2" charset="0"/>
                    </a:rPr>
                    <a:t> (12)</a:t>
                  </a:r>
                </a:p>
              </cx:txPr>
              <cx:separator>, </cx:separator>
            </cx:dataLabel>
            <cx:dataLabel idx="6" pos="outEnd">
              <cx:numFmt formatCode="#,##0.0_);(#,##0.0)" sourceLinked="0"/>
              <cx:txPr>
                <a:bodyPr spcFirstLastPara="1" vertOverflow="ellipsis" wrap="square" lIns="0" tIns="0" rIns="0" bIns="0" anchor="ctr" anchorCtr="1"/>
                <a:lstStyle/>
                <a:p>
                  <a:pPr>
                    <a:defRPr sz="1600" b="1"/>
                  </a:pPr>
                  <a:r>
                    <a:rPr lang="pt-BR" sz="1600" b="1">
                      <a:solidFill>
                        <a:srgbClr val="000050"/>
                      </a:solidFill>
                      <a:latin typeface="Poppins" panose="00000500000000000000" pitchFamily="2" charset="0"/>
                      <a:cs typeface="Poppins" panose="00000500000000000000" pitchFamily="2" charset="0"/>
                    </a:rPr>
                    <a:t>1369,2900 </a:t>
                  </a:r>
                </a:p>
              </cx:txPr>
              <cx:visibility seriesName="0" categoryName="0" value="1"/>
              <cx:separator>, </cx:separator>
            </cx:dataLabel>
            <cx:dataLabel idx="7" pos="ctr">
              <cx:numFmt formatCode="#.##0,0" sourceLinked="0"/>
              <cx:txPr>
                <a:bodyPr spcFirstLastPara="1" vertOverflow="ellipsis" wrap="square" lIns="0" tIns="0" rIns="0" bIns="0" anchor="ctr" anchorCtr="1"/>
                <a:lstStyle/>
                <a:p>
                  <a:pPr>
                    <a:defRPr/>
                  </a:pPr>
                  <a:r>
                    <a:rPr lang="pt-BR" sz="1600">
                      <a:solidFill>
                        <a:schemeClr val="bg1"/>
                      </a:solidFill>
                      <a:latin typeface="Lufga" panose="00000500000000000000" pitchFamily="50" charset="0"/>
                    </a:rPr>
                    <a:t>227,8</a:t>
                  </a:r>
                </a:p>
              </cx:txPr>
              <cx:visibility seriesName="0" categoryName="0" value="1"/>
              <cx:separator>, </cx:separator>
            </cx:dataLabel>
            <cx:dataLabel idx="8" pos="ctr">
              <cx:numFmt formatCode="0,00%" sourceLinked="0"/>
              <cx:txPr>
                <a:bodyPr spcFirstLastPara="1" vertOverflow="ellipsis" wrap="square" lIns="0" tIns="0" rIns="0" bIns="0" anchor="ctr" anchorCtr="1"/>
                <a:lstStyle/>
                <a:p>
                  <a:pPr>
                    <a:defRPr>
                      <a:solidFill>
                        <a:schemeClr val="bg1"/>
                      </a:solidFill>
                    </a:defRPr>
                  </a:pPr>
                  <a:r>
                    <a:rPr lang="pt-BR" sz="1400">
                      <a:solidFill>
                        <a:schemeClr val="bg1"/>
                      </a:solidFill>
                      <a:latin typeface="Avenir LT Std 65 Medium" panose="020B0603020203020204" pitchFamily="34" charset="0"/>
                    </a:rPr>
                    <a:t>11,31%</a:t>
                  </a:r>
                </a:p>
              </cx:txPr>
              <cx:visibility seriesName="0" categoryName="0" value="1"/>
              <cx:separator>, </cx:separator>
            </cx:dataLabel>
          </cx:dataLabels>
          <cx:dataId val="0"/>
          <cx:layoutPr>
            <cx:visibility connectorLines="0"/>
            <cx:subtotals>
              <cx:idx val="6"/>
              <cx:idx val="7"/>
              <cx:idx val="8"/>
            </cx:subtotals>
          </cx:layoutPr>
        </cx:series>
      </cx:plotAreaRegion>
      <cx:axis id="0">
        <cx:catScaling gapWidth="0.150000006"/>
        <cx:tickLabels/>
        <cx:spPr>
          <a:ln>
            <a:noFill/>
          </a:ln>
        </cx:spPr>
        <cx:txPr>
          <a:bodyPr spcFirstLastPara="1" vertOverflow="ellipsis" wrap="square" lIns="0" tIns="0" rIns="0" bIns="0" anchor="ctr" anchorCtr="1"/>
          <a:lstStyle/>
          <a:p>
            <a:pPr algn="just">
              <a:defRPr sz="1200">
                <a:ln>
                  <a:noFill/>
                </a:ln>
                <a:solidFill>
                  <a:srgbClr val="000050"/>
                </a:solidFill>
                <a:latin typeface="Poppins" panose="00000500000000000000" pitchFamily="2" charset="0"/>
                <a:ea typeface="Poppins" panose="00000500000000000000" pitchFamily="2" charset="0"/>
                <a:cs typeface="Poppins" panose="00000500000000000000" pitchFamily="2" charset="0"/>
              </a:defRPr>
            </a:pPr>
            <a:endParaRPr lang="pt-BR" sz="1200">
              <a:ln>
                <a:noFill/>
              </a:ln>
              <a:solidFill>
                <a:srgbClr val="000050"/>
              </a:solidFill>
              <a:latin typeface="Poppins" panose="00000500000000000000" pitchFamily="2" charset="0"/>
              <a:cs typeface="Poppins" panose="00000500000000000000" pitchFamily="2" charset="0"/>
            </a:endParaRPr>
          </a:p>
        </cx:txPr>
      </cx:axis>
      <cx:axis id="1" hidden="1">
        <cx:valScaling min="800"/>
        <cx:tickLabels/>
      </cx:axis>
    </cx:plotArea>
  </cx:chart>
  <cx:clrMapOvr bg1="lt1" tx1="dk1" bg2="lt2" tx2="dk2" accent1="accent1" accent2="accent2" accent3="accent3" accent4="accent4" accent5="accent5" accent6="accent6" hlink="hlink" folHlink="folHlink"/>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0.41139</cdr:x>
      <cdr:y>0</cdr:y>
    </cdr:from>
    <cdr:to>
      <cdr:x>0.97014</cdr:x>
      <cdr:y>0.22196</cdr:y>
    </cdr:to>
    <cdr:sp macro="" textlink="">
      <cdr:nvSpPr>
        <cdr:cNvPr id="2" name="CaixaDeTexto 27"/>
        <cdr:cNvSpPr txBox="1"/>
      </cdr:nvSpPr>
      <cdr:spPr>
        <a:xfrm xmlns:a="http://schemas.openxmlformats.org/drawingml/2006/main">
          <a:off x="1950029" y="-1442477"/>
          <a:ext cx="2648559" cy="156861"/>
        </a:xfrm>
        <a:prstGeom xmlns:a="http://schemas.openxmlformats.org/drawingml/2006/main" prst="rect">
          <a:avLst/>
        </a:prstGeom>
      </cdr:spPr>
      <cdr:txBody>
        <a:bodyPr xmlns:a="http://schemas.openxmlformats.org/drawingml/2006/main" wrap="square" rtlCol="0">
          <a:noAutofit/>
        </a:bodyPr>
        <a:lstStyle xmlns:a="http://schemas.openxmlformats.org/drawingml/2006/main">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nSpc>
              <a:spcPts val="2400"/>
            </a:lnSpc>
          </a:pPr>
          <a:endParaRPr lang="pt-BR" sz="2000" b="1" dirty="0">
            <a:solidFill>
              <a:srgbClr val="FF0000"/>
            </a:solidFill>
            <a:latin typeface="Source Sans Pro" panose="020B0503030403020204" pitchFamily="34" charset="0"/>
            <a:ea typeface="Avenir Medium" charset="0"/>
            <a:cs typeface="Avenir Medium"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Poppins" panose="020B0604020202020204" charset="0"/>
        <a:ea typeface="Poppins" panose="020B060402020202020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31e796e8c6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31e796e8c6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29269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1e796e8c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1e796e8c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39346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561ee58b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561ee58b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77363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1e796e8c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1e796e8c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47695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1336d39e186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1336d39e186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50848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31e796e8c6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31e796e8c6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740207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1e796e8c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1e796e8c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192765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1e796e8c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1e796e8c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84455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1e796e8c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1e796e8c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1676683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1e796e8c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1e796e8c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61856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131e796e8c6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131e796e8c6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561ee58b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561ee58b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36757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561ee58b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561ee58b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304345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561ee58b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561ee58b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36789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561ee58b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561ee58b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01268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561ee58b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561ee58b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85783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132b1416a34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 name="Google Shape;105;g132b1416a34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587158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561ee58b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561ee58b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131706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13561ee58bf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13561ee58bf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227555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31e796e8c6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31e796e8c6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033927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132b1416a34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6" name="Google Shape;446;g132b1416a34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1336d39e186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1336d39e186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31e796e8c6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31e796e8c6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94625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31e796e8c6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31e796e8c6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250018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1336d39e186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1336d39e186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1e796e8c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1e796e8c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36357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31e796e8c6_0_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31e796e8c6_0_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42894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131e796e8c6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131e796e8c6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267052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pt-BR" dirty="0"/>
              <a:t>Clique para editar o título mestre</a:t>
            </a:r>
            <a:endParaRPr dirty="0"/>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pt-BR" dirty="0"/>
              <a:t>Clique para editar o estilo do subtítulo Mestre</a:t>
            </a:r>
            <a:endParaRPr dirty="0"/>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pic>
        <p:nvPicPr>
          <p:cNvPr id="13" name="Google Shape;13;p2"/>
          <p:cNvPicPr preferRelativeResize="0"/>
          <p:nvPr/>
        </p:nvPicPr>
        <p:blipFill>
          <a:blip r:embed="rId2">
            <a:alphaModFix/>
          </a:blip>
          <a:stretch>
            <a:fillRect/>
          </a:stretch>
        </p:blipFill>
        <p:spPr>
          <a:xfrm>
            <a:off x="0" y="0"/>
            <a:ext cx="9144000" cy="514348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
        <p:cNvGrpSpPr/>
        <p:nvPr/>
      </p:nvGrpSpPr>
      <p:grpSpPr>
        <a:xfrm>
          <a:off x="0" y="0"/>
          <a:ext cx="0" cy="0"/>
          <a:chOff x="0" y="0"/>
          <a:chExt cx="0" cy="0"/>
        </a:xfrm>
      </p:grpSpPr>
      <p:sp>
        <p:nvSpPr>
          <p:cNvPr id="19" name="Google Shape;19;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pt-BR" dirty="0"/>
              <a:t>Clique para editar o título mestre</a:t>
            </a:r>
            <a:endParaRPr dirty="0"/>
          </a:p>
        </p:txBody>
      </p:sp>
      <p:sp>
        <p:nvSpPr>
          <p:cNvPr id="20" name="Google Shape;20;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pt-BR" dirty="0"/>
              <a:t>Editar estilos de texto Mestre</a:t>
            </a:r>
          </a:p>
        </p:txBody>
      </p:sp>
      <p:sp>
        <p:nvSpPr>
          <p:cNvPr id="21" name="Google Shape;21;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pic>
        <p:nvPicPr>
          <p:cNvPr id="22" name="Google Shape;22;p4"/>
          <p:cNvPicPr preferRelativeResize="0"/>
          <p:nvPr/>
        </p:nvPicPr>
        <p:blipFill>
          <a:blip r:embed="rId2">
            <a:alphaModFix/>
          </a:blip>
          <a:stretch>
            <a:fillRect/>
          </a:stretch>
        </p:blipFill>
        <p:spPr>
          <a:xfrm>
            <a:off x="37" y="0"/>
            <a:ext cx="9143964" cy="5143500"/>
          </a:xfrm>
          <a:prstGeom prst="rect">
            <a:avLst/>
          </a:prstGeom>
          <a:noFill/>
          <a:ln>
            <a:noFill/>
          </a:ln>
        </p:spPr>
      </p:pic>
      <p:pic>
        <p:nvPicPr>
          <p:cNvPr id="23" name="Google Shape;23;p4"/>
          <p:cNvPicPr preferRelativeResize="0"/>
          <p:nvPr/>
        </p:nvPicPr>
        <p:blipFill>
          <a:blip r:embed="rId3">
            <a:alphaModFix/>
          </a:blip>
          <a:stretch>
            <a:fillRect/>
          </a:stretch>
        </p:blipFill>
        <p:spPr>
          <a:xfrm>
            <a:off x="8552637" y="4579150"/>
            <a:ext cx="425213" cy="3919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
        <p:cNvGrpSpPr/>
        <p:nvPr/>
      </p:nvGrpSpPr>
      <p:grpSpPr>
        <a:xfrm>
          <a:off x="0" y="0"/>
          <a:ext cx="0" cy="0"/>
          <a:chOff x="0" y="0"/>
          <a:chExt cx="0" cy="0"/>
        </a:xfrm>
      </p:grpSpPr>
      <p:sp>
        <p:nvSpPr>
          <p:cNvPr id="30" name="Google Shape;30;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pt-BR" dirty="0"/>
              <a:t>Clique para editar o título mestre</a:t>
            </a:r>
            <a:endParaRPr dirty="0"/>
          </a:p>
        </p:txBody>
      </p:sp>
      <p:sp>
        <p:nvSpPr>
          <p:cNvPr id="31" name="Google Shape;3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pt-BR" dirty="0"/>
              <a:t>Clique para editar o título mestre</a:t>
            </a:r>
            <a:endParaRPr dirty="0"/>
          </a:p>
        </p:txBody>
      </p:sp>
      <p:sp>
        <p:nvSpPr>
          <p:cNvPr id="34" name="Google Shape;3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pPr lvl="0"/>
            <a:r>
              <a:rPr lang="pt-BR" dirty="0"/>
              <a:t>Editar estilos de texto Mestre</a:t>
            </a:r>
          </a:p>
        </p:txBody>
      </p:sp>
      <p:sp>
        <p:nvSpPr>
          <p:cNvPr id="35" name="Google Shape;35;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6"/>
        <p:cNvGrpSpPr/>
        <p:nvPr/>
      </p:nvGrpSpPr>
      <p:grpSpPr>
        <a:xfrm>
          <a:off x="0" y="0"/>
          <a:ext cx="0" cy="0"/>
          <a:chOff x="0" y="0"/>
          <a:chExt cx="0" cy="0"/>
        </a:xfrm>
      </p:grpSpPr>
      <p:sp>
        <p:nvSpPr>
          <p:cNvPr id="37" name="Google Shape;37;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pt-BR" dirty="0"/>
              <a:t>Clique para editar o título mestre</a:t>
            </a:r>
            <a:endParaRPr dirty="0"/>
          </a:p>
        </p:txBody>
      </p:sp>
      <p:sp>
        <p:nvSpPr>
          <p:cNvPr id="38" name="Google Shape;38;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9"/>
        <p:cNvGrpSpPr/>
        <p:nvPr/>
      </p:nvGrpSpPr>
      <p:grpSpPr>
        <a:xfrm>
          <a:off x="0" y="0"/>
          <a:ext cx="0" cy="0"/>
          <a:chOff x="0" y="0"/>
          <a:chExt cx="0" cy="0"/>
        </a:xfrm>
      </p:grpSpPr>
      <p:sp>
        <p:nvSpPr>
          <p:cNvPr id="40" name="Google Shape;40;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Poppins" panose="020B0604020202020204" charset="0"/>
            </a:endParaRPr>
          </a:p>
        </p:txBody>
      </p:sp>
      <p:sp>
        <p:nvSpPr>
          <p:cNvPr id="41" name="Google Shape;41;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pt-BR" dirty="0"/>
              <a:t>Clique para editar o título mestre</a:t>
            </a:r>
            <a:endParaRPr dirty="0"/>
          </a:p>
        </p:txBody>
      </p:sp>
      <p:sp>
        <p:nvSpPr>
          <p:cNvPr id="42" name="Google Shape;42;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pt-BR" dirty="0"/>
              <a:t>Clique para editar o estilo do subtítulo Mestre</a:t>
            </a:r>
            <a:endParaRPr dirty="0"/>
          </a:p>
        </p:txBody>
      </p:sp>
      <p:sp>
        <p:nvSpPr>
          <p:cNvPr id="43" name="Google Shape;43;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pt-BR" dirty="0"/>
              <a:t>Editar estilos de texto Mestre</a:t>
            </a:r>
          </a:p>
        </p:txBody>
      </p:sp>
      <p:sp>
        <p:nvSpPr>
          <p:cNvPr id="44" name="Google Shape;44;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5"/>
        <p:cNvGrpSpPr/>
        <p:nvPr/>
      </p:nvGrpSpPr>
      <p:grpSpPr>
        <a:xfrm>
          <a:off x="0" y="0"/>
          <a:ext cx="0" cy="0"/>
          <a:chOff x="0" y="0"/>
          <a:chExt cx="0" cy="0"/>
        </a:xfrm>
      </p:grpSpPr>
      <p:sp>
        <p:nvSpPr>
          <p:cNvPr id="46" name="Google Shape;46;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pPr lvl="0"/>
            <a:r>
              <a:rPr lang="pt-BR" dirty="0"/>
              <a:t>Editar estilos de texto Mestre</a:t>
            </a:r>
          </a:p>
        </p:txBody>
      </p:sp>
      <p:sp>
        <p:nvSpPr>
          <p:cNvPr id="47" name="Google Shape;47;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8"/>
        <p:cNvGrpSpPr/>
        <p:nvPr/>
      </p:nvGrpSpPr>
      <p:grpSpPr>
        <a:xfrm>
          <a:off x="0" y="0"/>
          <a:ext cx="0" cy="0"/>
          <a:chOff x="0" y="0"/>
          <a:chExt cx="0" cy="0"/>
        </a:xfrm>
      </p:grpSpPr>
      <p:sp>
        <p:nvSpPr>
          <p:cNvPr id="49" name="Google Shape;49;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50" name="Google Shape;50;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pPr lvl="0"/>
            <a:r>
              <a:rPr lang="pt-BR" dirty="0"/>
              <a:t>Editar estilos de texto Mestre</a:t>
            </a:r>
          </a:p>
        </p:txBody>
      </p:sp>
      <p:sp>
        <p:nvSpPr>
          <p:cNvPr id="51" name="Google Shape;51;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Em branco">
    <p:spTree>
      <p:nvGrpSpPr>
        <p:cNvPr id="1" name="Shape 52"/>
        <p:cNvGrpSpPr/>
        <p:nvPr/>
      </p:nvGrpSpPr>
      <p:grpSpPr>
        <a:xfrm>
          <a:off x="0" y="0"/>
          <a:ext cx="0" cy="0"/>
          <a:chOff x="0" y="0"/>
          <a:chExt cx="0" cy="0"/>
        </a:xfrm>
      </p:grpSpPr>
      <p:sp>
        <p:nvSpPr>
          <p:cNvPr id="53" name="Google Shape;53;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‹nº›</a:t>
            </a:fld>
            <a:endParaRPr lang="pt-BR" dirty="0"/>
          </a:p>
        </p:txBody>
      </p:sp>
      <p:pic>
        <p:nvPicPr>
          <p:cNvPr id="54" name="Google Shape;54;p12"/>
          <p:cNvPicPr preferRelativeResize="0"/>
          <p:nvPr/>
        </p:nvPicPr>
        <p:blipFill>
          <a:blip r:embed="rId2">
            <a:alphaModFix/>
          </a:blip>
          <a:stretch>
            <a:fillRect/>
          </a:stretch>
        </p:blipFill>
        <p:spPr>
          <a:xfrm>
            <a:off x="0" y="0"/>
            <a:ext cx="9144000" cy="514350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Poppins" panose="020B0604020202020204" charset="0"/>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pt-BR" smtClean="0"/>
              <a:pPr/>
              <a:t>‹nº›</a:t>
            </a:fld>
            <a:endParaRPr lang="pt-B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2" r:id="rId3"/>
    <p:sldLayoutId id="2147483653" r:id="rId4"/>
    <p:sldLayoutId id="2147483654" r:id="rId5"/>
    <p:sldLayoutId id="2147483655" r:id="rId6"/>
    <p:sldLayoutId id="2147483656" r:id="rId7"/>
    <p:sldLayoutId id="2147483657" r:id="rId8"/>
    <p:sldLayoutId id="2147483658" r:id="rId9"/>
  </p:sldLayoutIdLst>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Poppins" panose="020B0604020202020204" charset="0"/>
          <a:ea typeface="Poppins" panose="020B0604020202020204" charset="0"/>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Poppins" panose="020B0604020202020204" charset="0"/>
          <a:ea typeface="Poppins" panose="020B0604020202020204" charset="0"/>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8" Type="http://schemas.openxmlformats.org/officeDocument/2006/relationships/image" Target="../media/image62.emf"/><Relationship Id="rId13" Type="http://schemas.openxmlformats.org/officeDocument/2006/relationships/image" Target="../media/image67.pn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5" Type="http://schemas.openxmlformats.org/officeDocument/2006/relationships/image" Target="../media/image69.png"/><Relationship Id="rId10" Type="http://schemas.openxmlformats.org/officeDocument/2006/relationships/image" Target="../media/image64.emf"/><Relationship Id="rId4" Type="http://schemas.openxmlformats.org/officeDocument/2006/relationships/image" Target="../media/image58.png"/><Relationship Id="rId9" Type="http://schemas.openxmlformats.org/officeDocument/2006/relationships/image" Target="../media/image63.emf"/><Relationship Id="rId14" Type="http://schemas.openxmlformats.org/officeDocument/2006/relationships/image" Target="../media/image68.png"/></Relationships>
</file>

<file path=ppt/slides/_rels/slide16.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chart" Target="../charts/chart4.xml"/><Relationship Id="rId3" Type="http://schemas.openxmlformats.org/officeDocument/2006/relationships/chart" Target="../charts/chart3.xml"/><Relationship Id="rId7" Type="http://schemas.openxmlformats.org/officeDocument/2006/relationships/image" Target="../media/image73.png"/><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notesSlide" Target="../notesSlides/notesSlide15.xml"/><Relationship Id="rId16" Type="http://schemas.openxmlformats.org/officeDocument/2006/relationships/image" Target="../media/image82.png"/><Relationship Id="rId20" Type="http://schemas.openxmlformats.org/officeDocument/2006/relationships/chart" Target="../charts/chart6.xml"/><Relationship Id="rId1" Type="http://schemas.openxmlformats.org/officeDocument/2006/relationships/slideLayout" Target="../slideLayouts/slideLayout2.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5" Type="http://schemas.openxmlformats.org/officeDocument/2006/relationships/image" Target="../media/image81.png"/><Relationship Id="rId10" Type="http://schemas.openxmlformats.org/officeDocument/2006/relationships/image" Target="../media/image76.png"/><Relationship Id="rId19" Type="http://schemas.openxmlformats.org/officeDocument/2006/relationships/chart" Target="../charts/chart5.xml"/><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image" Target="../media/image80.png"/></Relationships>
</file>

<file path=ppt/slides/_rels/slide17.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chart" Target="../charts/chart7.xml"/><Relationship Id="rId18" Type="http://schemas.openxmlformats.org/officeDocument/2006/relationships/image" Target="../media/image88.png"/><Relationship Id="rId3" Type="http://schemas.openxmlformats.org/officeDocument/2006/relationships/tags" Target="../tags/tag3.xml"/><Relationship Id="rId21" Type="http://schemas.openxmlformats.org/officeDocument/2006/relationships/chart" Target="../charts/chart8.xml"/><Relationship Id="rId7" Type="http://schemas.openxmlformats.org/officeDocument/2006/relationships/tags" Target="../tags/tag7.xml"/><Relationship Id="rId12" Type="http://schemas.openxmlformats.org/officeDocument/2006/relationships/notesSlide" Target="../notesSlides/notesSlide16.xml"/><Relationship Id="rId17" Type="http://schemas.openxmlformats.org/officeDocument/2006/relationships/image" Target="../media/image87.png"/><Relationship Id="rId2" Type="http://schemas.openxmlformats.org/officeDocument/2006/relationships/tags" Target="../tags/tag2.xml"/><Relationship Id="rId16" Type="http://schemas.openxmlformats.org/officeDocument/2006/relationships/image" Target="../media/image86.png"/><Relationship Id="rId20" Type="http://schemas.openxmlformats.org/officeDocument/2006/relationships/image" Target="../media/image90.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2.xml"/><Relationship Id="rId24" Type="http://schemas.openxmlformats.org/officeDocument/2006/relationships/image" Target="../media/image93.png"/><Relationship Id="rId5" Type="http://schemas.openxmlformats.org/officeDocument/2006/relationships/tags" Target="../tags/tag5.xml"/><Relationship Id="rId15" Type="http://schemas.openxmlformats.org/officeDocument/2006/relationships/image" Target="../media/image85.png"/><Relationship Id="rId23" Type="http://schemas.openxmlformats.org/officeDocument/2006/relationships/image" Target="../media/image92.png"/><Relationship Id="rId10" Type="http://schemas.openxmlformats.org/officeDocument/2006/relationships/tags" Target="../tags/tag10.xml"/><Relationship Id="rId19" Type="http://schemas.openxmlformats.org/officeDocument/2006/relationships/image" Target="../media/image89.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84.png"/><Relationship Id="rId22" Type="http://schemas.openxmlformats.org/officeDocument/2006/relationships/image" Target="../media/image91.png"/></Relationships>
</file>

<file path=ppt/slides/_rels/slide18.xml.rels><?xml version="1.0" encoding="UTF-8" standalone="yes"?>
<Relationships xmlns="http://schemas.openxmlformats.org/package/2006/relationships"><Relationship Id="rId3" Type="http://schemas.openxmlformats.org/officeDocument/2006/relationships/chart" Target="../charts/chart9.xml"/><Relationship Id="rId7"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chart" Target="../charts/chart10.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chart" Target="../charts/chart17.xml"/><Relationship Id="rId5" Type="http://schemas.openxmlformats.org/officeDocument/2006/relationships/chart" Target="../charts/chart16.xml"/><Relationship Id="rId4" Type="http://schemas.openxmlformats.org/officeDocument/2006/relationships/chart" Target="../charts/chart1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2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chart" Target="../charts/chart22.xml"/><Relationship Id="rId5" Type="http://schemas.openxmlformats.org/officeDocument/2006/relationships/chart" Target="../charts/chart21.xml"/><Relationship Id="rId4" Type="http://schemas.openxmlformats.org/officeDocument/2006/relationships/chart" Target="../charts/chart20.xml"/></Relationships>
</file>

<file path=ppt/slides/_rels/slide22.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920.png"/><Relationship Id="rId4" Type="http://schemas.microsoft.com/office/2014/relationships/chartEx" Target="../charts/chartEx1.xml"/></Relationships>
</file>

<file path=ppt/slides/_rels/slide23.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notesSlide" Target="../notesSlides/notesSlide22.xml"/><Relationship Id="rId18" Type="http://schemas.openxmlformats.org/officeDocument/2006/relationships/image" Target="../media/image87.png"/><Relationship Id="rId3" Type="http://schemas.openxmlformats.org/officeDocument/2006/relationships/tags" Target="../tags/tag13.xml"/><Relationship Id="rId21" Type="http://schemas.openxmlformats.org/officeDocument/2006/relationships/image" Target="../media/image98.png"/><Relationship Id="rId7" Type="http://schemas.openxmlformats.org/officeDocument/2006/relationships/tags" Target="../tags/tag17.xml"/><Relationship Id="rId12" Type="http://schemas.openxmlformats.org/officeDocument/2006/relationships/slideLayout" Target="../slideLayouts/slideLayout2.xml"/><Relationship Id="rId17" Type="http://schemas.openxmlformats.org/officeDocument/2006/relationships/image" Target="../media/image96.png"/><Relationship Id="rId2" Type="http://schemas.openxmlformats.org/officeDocument/2006/relationships/tags" Target="../tags/tag12.xml"/><Relationship Id="rId16" Type="http://schemas.openxmlformats.org/officeDocument/2006/relationships/image" Target="../media/image95.png"/><Relationship Id="rId20" Type="http://schemas.openxmlformats.org/officeDocument/2006/relationships/image" Target="../media/image97.pn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image" Target="../media/image84.png"/><Relationship Id="rId23" Type="http://schemas.openxmlformats.org/officeDocument/2006/relationships/image" Target="../media/image90.png"/><Relationship Id="rId10" Type="http://schemas.openxmlformats.org/officeDocument/2006/relationships/tags" Target="../tags/tag20.xml"/><Relationship Id="rId19" Type="http://schemas.openxmlformats.org/officeDocument/2006/relationships/image" Target="../media/image88.png"/><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chart" Target="../charts/chart24.xml"/><Relationship Id="rId22" Type="http://schemas.openxmlformats.org/officeDocument/2006/relationships/image" Target="../media/image89.png"/></Relationships>
</file>

<file path=ppt/slides/_rels/slide24.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chart" Target="../charts/chart27.xml"/><Relationship Id="rId4" Type="http://schemas.openxmlformats.org/officeDocument/2006/relationships/chart" Target="../charts/chart26.xml"/></Relationships>
</file>

<file path=ppt/slides/_rels/slide25.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chart" Target="../charts/chart30.xml"/><Relationship Id="rId4" Type="http://schemas.openxmlformats.org/officeDocument/2006/relationships/chart" Target="../charts/chart29.xml"/></Relationships>
</file>

<file path=ppt/slides/_rels/slide2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chart" Target="../charts/chart34.xml"/><Relationship Id="rId5" Type="http://schemas.openxmlformats.org/officeDocument/2006/relationships/chart" Target="../charts/chart33.xml"/><Relationship Id="rId4" Type="http://schemas.openxmlformats.org/officeDocument/2006/relationships/chart" Target="../charts/chart32.xml"/></Relationships>
</file>

<file path=ppt/slides/_rels/slide28.xml.rels><?xml version="1.0" encoding="UTF-8" standalone="yes"?>
<Relationships xmlns="http://schemas.openxmlformats.org/package/2006/relationships"><Relationship Id="rId3" Type="http://schemas.openxmlformats.org/officeDocument/2006/relationships/chart" Target="../charts/chart35.xml"/><Relationship Id="rId7" Type="http://schemas.openxmlformats.org/officeDocument/2006/relationships/image" Target="../media/image103.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2.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g"/><Relationship Id="rId7" Type="http://schemas.openxmlformats.org/officeDocument/2006/relationships/image" Target="../media/image22.jpg"/><Relationship Id="rId12" Type="http://schemas.openxmlformats.org/officeDocument/2006/relationships/image" Target="../media/image27.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jpg"/><Relationship Id="rId11" Type="http://schemas.openxmlformats.org/officeDocument/2006/relationships/image" Target="../media/image26.jpg"/><Relationship Id="rId5" Type="http://schemas.openxmlformats.org/officeDocument/2006/relationships/image" Target="../media/image20.jpg"/><Relationship Id="rId10" Type="http://schemas.openxmlformats.org/officeDocument/2006/relationships/image" Target="../media/image25.png"/><Relationship Id="rId4" Type="http://schemas.openxmlformats.org/officeDocument/2006/relationships/image" Target="../media/image19.jpg"/><Relationship Id="rId9" Type="http://schemas.openxmlformats.org/officeDocument/2006/relationships/image" Target="../media/image24.jpeg"/></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3"/>
          <p:cNvSpPr txBox="1"/>
          <p:nvPr/>
        </p:nvSpPr>
        <p:spPr>
          <a:xfrm>
            <a:off x="773450" y="1375375"/>
            <a:ext cx="3944700" cy="1477297"/>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US" sz="2800" dirty="0">
                <a:solidFill>
                  <a:schemeClr val="lt1"/>
                </a:solidFill>
                <a:latin typeface="Poppins" panose="020B0604020202020204" charset="0"/>
                <a:ea typeface="Poppins"/>
                <a:cs typeface="Poppins" panose="020B0604020202020204" charset="0"/>
                <a:sym typeface="Poppins"/>
              </a:rPr>
              <a:t>Institutional</a:t>
            </a:r>
          </a:p>
          <a:p>
            <a:pPr marL="0" lvl="0" indent="0" algn="l" rtl="0">
              <a:lnSpc>
                <a:spcPct val="100000"/>
              </a:lnSpc>
              <a:spcBef>
                <a:spcPts val="0"/>
              </a:spcBef>
              <a:spcAft>
                <a:spcPts val="0"/>
              </a:spcAft>
              <a:buNone/>
            </a:pPr>
            <a:r>
              <a:rPr lang="en-US" sz="2800" dirty="0">
                <a:solidFill>
                  <a:schemeClr val="lt1"/>
                </a:solidFill>
                <a:latin typeface="Poppins" panose="020B0604020202020204" charset="0"/>
                <a:ea typeface="Poppins"/>
                <a:cs typeface="Poppins" panose="020B0604020202020204" charset="0"/>
                <a:sym typeface="Poppins"/>
              </a:rPr>
              <a:t>Presentation</a:t>
            </a:r>
          </a:p>
          <a:p>
            <a:pPr marL="0" lvl="0" indent="0" algn="l" rtl="0">
              <a:lnSpc>
                <a:spcPct val="100000"/>
              </a:lnSpc>
              <a:spcBef>
                <a:spcPts val="0"/>
              </a:spcBef>
              <a:spcAft>
                <a:spcPts val="0"/>
              </a:spcAft>
              <a:buNone/>
            </a:pPr>
            <a:r>
              <a:rPr lang="en-US" sz="2800" dirty="0">
                <a:solidFill>
                  <a:schemeClr val="lt1"/>
                </a:solidFill>
                <a:latin typeface="Poppins" panose="020B0604020202020204" charset="0"/>
                <a:ea typeface="Poppins"/>
                <a:cs typeface="Poppins" panose="020B0604020202020204" charset="0"/>
                <a:sym typeface="Poppins"/>
              </a:rPr>
              <a:t>3Q23</a:t>
            </a:r>
          </a:p>
        </p:txBody>
      </p:sp>
      <p:sp>
        <p:nvSpPr>
          <p:cNvPr id="61" name="Google Shape;61;p13"/>
          <p:cNvSpPr txBox="1"/>
          <p:nvPr/>
        </p:nvSpPr>
        <p:spPr>
          <a:xfrm>
            <a:off x="773450" y="3122425"/>
            <a:ext cx="3944700" cy="361607"/>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Clr>
                <a:schemeClr val="dk1"/>
              </a:buClr>
              <a:buSzPts val="1100"/>
              <a:buFont typeface="Arial"/>
              <a:buNone/>
            </a:pPr>
            <a:r>
              <a:rPr lang="en-US" sz="1000" b="1" dirty="0">
                <a:solidFill>
                  <a:schemeClr val="lt1"/>
                </a:solidFill>
                <a:latin typeface="Poppins" panose="020B0604020202020204" charset="0"/>
                <a:ea typeface="Poppins"/>
                <a:cs typeface="Poppins" panose="020B0604020202020204" charset="0"/>
                <a:sym typeface="Poppins"/>
              </a:rPr>
              <a:t>Investor Relations Department</a:t>
            </a:r>
            <a:endParaRPr lang="en-US" sz="1050" dirty="0">
              <a:solidFill>
                <a:schemeClr val="lt1"/>
              </a:solidFill>
              <a:latin typeface="Poppins" panose="020B0604020202020204" charset="0"/>
              <a:ea typeface="Poppins Light"/>
              <a:cs typeface="Poppins" panose="020B0604020202020204" charset="0"/>
              <a:sym typeface="Poppins Light"/>
            </a:endParaRPr>
          </a:p>
        </p:txBody>
      </p:sp>
      <p:pic>
        <p:nvPicPr>
          <p:cNvPr id="62" name="Google Shape;62;p13"/>
          <p:cNvPicPr preferRelativeResize="0"/>
          <p:nvPr/>
        </p:nvPicPr>
        <p:blipFill>
          <a:blip r:embed="rId3">
            <a:alphaModFix/>
          </a:blip>
          <a:stretch>
            <a:fillRect/>
          </a:stretch>
        </p:blipFill>
        <p:spPr>
          <a:xfrm>
            <a:off x="6294025" y="4326475"/>
            <a:ext cx="2547974" cy="477750"/>
          </a:xfrm>
          <a:prstGeom prst="rect">
            <a:avLst/>
          </a:prstGeom>
          <a:noFill/>
          <a:ln>
            <a:noFill/>
          </a:ln>
        </p:spPr>
      </p:pic>
      <p:sp>
        <p:nvSpPr>
          <p:cNvPr id="3" name="Espaço Reservado para Número de Slide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pt-BR" smtClean="0"/>
              <a:t>1</a:t>
            </a:fld>
            <a:endParaRPr lang="pt-BR" dirty="0"/>
          </a:p>
        </p:txBody>
      </p:sp>
      <p:sp>
        <p:nvSpPr>
          <p:cNvPr id="4" name="Elipse 3"/>
          <p:cNvSpPr/>
          <p:nvPr/>
        </p:nvSpPr>
        <p:spPr>
          <a:xfrm>
            <a:off x="8839833" y="4764405"/>
            <a:ext cx="181325" cy="166116"/>
          </a:xfrm>
          <a:prstGeom prst="ellipse">
            <a:avLst/>
          </a:prstGeom>
          <a:solidFill>
            <a:srgbClr val="04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07"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Source Sans Pro" panose="020B0503030403020204" pitchFamily="34" charset="0"/>
                <a:ea typeface="Source Sans Pro" panose="020B0503030403020204" pitchFamily="34" charset="0"/>
              </a:rPr>
              <a:pPr/>
              <a:t>10</a:t>
            </a:fld>
            <a:endParaRPr lang="pt-BR" sz="600" dirty="0">
              <a:latin typeface="Source Sans Pro" panose="020B0503030403020204" pitchFamily="34" charset="0"/>
              <a:ea typeface="Source Sans Pro" panose="020B0503030403020204" pitchFamily="34" charset="0"/>
            </a:endParaRPr>
          </a:p>
        </p:txBody>
      </p:sp>
      <p:sp>
        <p:nvSpPr>
          <p:cNvPr id="97"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Source Sans Pro" panose="020B0503030403020204" pitchFamily="34" charset="0"/>
                <a:cs typeface="Poppins" panose="020B0604020202020204" charset="0"/>
              </a:rPr>
              <a:t>3Q23</a:t>
            </a:r>
          </a:p>
        </p:txBody>
      </p:sp>
      <p:sp>
        <p:nvSpPr>
          <p:cNvPr id="96" name="Google Shape;126;p20"/>
          <p:cNvSpPr txBox="1"/>
          <p:nvPr/>
        </p:nvSpPr>
        <p:spPr>
          <a:xfrm>
            <a:off x="218210" y="98304"/>
            <a:ext cx="3192834" cy="553968"/>
          </a:xfrm>
          <a:prstGeom prst="rect">
            <a:avLst/>
          </a:prstGeom>
          <a:noFill/>
          <a:ln>
            <a:noFill/>
          </a:ln>
        </p:spPr>
        <p:txBody>
          <a:bodyPr spcFirstLastPara="1" wrap="square" lIns="91425" tIns="91425" rIns="91425" bIns="91425" anchor="t" anchorCtr="0">
            <a:spAutoFit/>
          </a:bodyPr>
          <a:lstStyle/>
          <a:p>
            <a:r>
              <a:rPr lang="en-US" sz="2400" b="1" dirty="0">
                <a:solidFill>
                  <a:srgbClr val="000050"/>
                </a:solidFill>
                <a:latin typeface="Poppins" panose="020B0604020202020204" charset="0"/>
                <a:ea typeface="Source Sans Pro" panose="020B0503030403020204" pitchFamily="34" charset="0"/>
              </a:rPr>
              <a:t>Our Shares</a:t>
            </a:r>
          </a:p>
        </p:txBody>
      </p:sp>
      <p:sp>
        <p:nvSpPr>
          <p:cNvPr id="5" name="Retângulo Arredondado 4"/>
          <p:cNvSpPr/>
          <p:nvPr/>
        </p:nvSpPr>
        <p:spPr>
          <a:xfrm>
            <a:off x="3165363" y="1032176"/>
            <a:ext cx="2738063" cy="3593220"/>
          </a:xfrm>
          <a:prstGeom prst="roundRect">
            <a:avLst/>
          </a:prstGeom>
          <a:solidFill>
            <a:schemeClr val="bg1">
              <a:lumMod val="95000"/>
            </a:schemeClr>
          </a:solidFill>
          <a:ln>
            <a:solidFill>
              <a:srgbClr val="000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525" b="1" dirty="0">
              <a:solidFill>
                <a:srgbClr val="002060"/>
              </a:solidFill>
              <a:latin typeface="Poppins" panose="00000500000000000000" pitchFamily="2" charset="0"/>
              <a:cs typeface="Poppins" panose="00000500000000000000" pitchFamily="2" charset="0"/>
            </a:endParaRPr>
          </a:p>
        </p:txBody>
      </p:sp>
      <p:sp>
        <p:nvSpPr>
          <p:cNvPr id="6" name="Retângulo 5"/>
          <p:cNvSpPr/>
          <p:nvPr/>
        </p:nvSpPr>
        <p:spPr>
          <a:xfrm>
            <a:off x="3232253" y="2997121"/>
            <a:ext cx="1168295" cy="307777"/>
          </a:xfrm>
          <a:prstGeom prst="rect">
            <a:avLst/>
          </a:prstGeom>
        </p:spPr>
        <p:txBody>
          <a:bodyPr wrap="square">
            <a:spAutoFit/>
          </a:bodyPr>
          <a:lstStyle/>
          <a:p>
            <a:pPr algn="ctr">
              <a:buClr>
                <a:srgbClr val="000000"/>
              </a:buClr>
            </a:pPr>
            <a:r>
              <a:rPr lang="en-US" b="1" i="1" dirty="0">
                <a:solidFill>
                  <a:srgbClr val="000050"/>
                </a:solidFill>
                <a:latin typeface="Poppins" panose="00000500000000000000" pitchFamily="2" charset="0"/>
                <a:ea typeface="Source Sans Pro" panose="020B0503030403020204" pitchFamily="34" charset="0"/>
                <a:cs typeface="Poppins" panose="00000500000000000000" pitchFamily="2" charset="0"/>
              </a:rPr>
              <a:t>Free Float</a:t>
            </a:r>
          </a:p>
        </p:txBody>
      </p:sp>
      <p:pic>
        <p:nvPicPr>
          <p:cNvPr id="7" name="Imagem 6"/>
          <p:cNvPicPr>
            <a:picLocks noChangeAspect="1"/>
          </p:cNvPicPr>
          <p:nvPr/>
        </p:nvPicPr>
        <p:blipFill rotWithShape="1">
          <a:blip r:embed="rId3">
            <a:extLst>
              <a:ext uri="{BEBA8EAE-BF5A-486C-A8C5-ECC9F3942E4B}">
                <a14:imgProps xmlns:a14="http://schemas.microsoft.com/office/drawing/2010/main">
                  <a14:imgLayer r:embed="rId4">
                    <a14:imgEffect>
                      <a14:backgroundRemoval t="17963" b="28056" l="19844" r="36823">
                        <a14:foregroundMark x1="25677" y1="22685" x2="34896" y2="25000"/>
                        <a14:foregroundMark x1="30365" y1="24074" x2="34792" y2="22407"/>
                        <a14:foregroundMark x1="26094" y1="22407" x2="34844" y2="21759"/>
                        <a14:foregroundMark x1="25521" y1="25556" x2="34531" y2="25463"/>
                        <a14:foregroundMark x1="25469" y1="21481" x2="34896" y2="21204"/>
                        <a14:foregroundMark x1="25625" y1="21574" x2="25625" y2="21574"/>
                        <a14:foregroundMark x1="25365" y1="21574" x2="25625" y2="25278"/>
                        <a14:foregroundMark x1="35000" y1="21389" x2="35208" y2="26019"/>
                        <a14:foregroundMark x1="25833" y1="24907" x2="34896" y2="24352"/>
                        <a14:foregroundMark x1="26510" y1="23981" x2="35052" y2="23981"/>
                        <a14:foregroundMark x1="27292" y1="23148" x2="34323" y2="22315"/>
                      </a14:backgroundRemoval>
                    </a14:imgEffect>
                  </a14:imgLayer>
                </a14:imgProps>
              </a:ext>
            </a:extLst>
          </a:blip>
          <a:srcRect l="19681" t="16756" r="63232" b="70655"/>
          <a:stretch/>
        </p:blipFill>
        <p:spPr>
          <a:xfrm>
            <a:off x="4563428" y="2832725"/>
            <a:ext cx="1354173" cy="561188"/>
          </a:xfrm>
          <a:prstGeom prst="rect">
            <a:avLst/>
          </a:prstGeom>
        </p:spPr>
      </p:pic>
      <p:sp>
        <p:nvSpPr>
          <p:cNvPr id="8" name="Retângulo Arredondado 7"/>
          <p:cNvSpPr/>
          <p:nvPr/>
        </p:nvSpPr>
        <p:spPr>
          <a:xfrm>
            <a:off x="3212699" y="1375168"/>
            <a:ext cx="1278881" cy="1392362"/>
          </a:xfrm>
          <a:prstGeom prst="roundRect">
            <a:avLst/>
          </a:prstGeom>
          <a:ln w="12700">
            <a:solidFill>
              <a:srgbClr val="46D9CA"/>
            </a:solidFill>
            <a:prstDash val="sysDot"/>
          </a:ln>
        </p:spPr>
        <p:txBody>
          <a:bodyPr wrap="square">
            <a:spAutoFit/>
          </a:bodyPr>
          <a:lstStyle/>
          <a:p>
            <a:pPr algn="ctr">
              <a:lnSpc>
                <a:spcPct val="150000"/>
              </a:lnSpc>
              <a:buClr>
                <a:srgbClr val="000000"/>
              </a:buClr>
            </a:pPr>
            <a:r>
              <a:rPr lang="pt-BR" sz="1275" dirty="0">
                <a:solidFill>
                  <a:srgbClr val="000050"/>
                </a:solidFill>
                <a:latin typeface="Poppins" panose="00000500000000000000" pitchFamily="2" charset="0"/>
                <a:ea typeface="Source Sans Pro" panose="020B0503030403020204" pitchFamily="34" charset="0"/>
                <a:cs typeface="Poppins" panose="00000500000000000000" pitchFamily="2" charset="0"/>
              </a:rPr>
              <a:t>ON: 1.9%</a:t>
            </a:r>
          </a:p>
          <a:p>
            <a:pPr algn="ctr">
              <a:lnSpc>
                <a:spcPct val="150000"/>
              </a:lnSpc>
              <a:buClr>
                <a:srgbClr val="000000"/>
              </a:buClr>
            </a:pPr>
            <a:r>
              <a:rPr lang="pt-BR" sz="1275" dirty="0" err="1">
                <a:solidFill>
                  <a:srgbClr val="000050"/>
                </a:solidFill>
                <a:latin typeface="Poppins" panose="00000500000000000000" pitchFamily="2" charset="0"/>
                <a:ea typeface="Source Sans Pro" panose="020B0503030403020204" pitchFamily="34" charset="0"/>
                <a:cs typeface="Poppins" panose="00000500000000000000" pitchFamily="2" charset="0"/>
              </a:rPr>
              <a:t>PNs</a:t>
            </a:r>
            <a:r>
              <a:rPr lang="pt-BR" sz="1275" dirty="0">
                <a:solidFill>
                  <a:srgbClr val="000050"/>
                </a:solidFill>
                <a:latin typeface="Poppins" panose="00000500000000000000" pitchFamily="2" charset="0"/>
                <a:ea typeface="Source Sans Pro" panose="020B0503030403020204" pitchFamily="34" charset="0"/>
                <a:cs typeface="Poppins" panose="00000500000000000000" pitchFamily="2" charset="0"/>
              </a:rPr>
              <a:t>: 99.6%</a:t>
            </a:r>
          </a:p>
          <a:p>
            <a:pPr algn="ctr">
              <a:lnSpc>
                <a:spcPct val="150000"/>
              </a:lnSpc>
              <a:buClr>
                <a:srgbClr val="000000"/>
              </a:buClr>
            </a:pPr>
            <a:r>
              <a:rPr lang="pt-BR" sz="1275" b="1" dirty="0">
                <a:solidFill>
                  <a:srgbClr val="000050"/>
                </a:solidFill>
                <a:latin typeface="Poppins" panose="00000500000000000000" pitchFamily="2" charset="0"/>
                <a:ea typeface="Source Sans Pro" panose="020B0503030403020204" pitchFamily="34" charset="0"/>
                <a:cs typeface="Poppins" panose="00000500000000000000" pitchFamily="2" charset="0"/>
              </a:rPr>
              <a:t>Total: 50.6%</a:t>
            </a:r>
            <a:endParaRPr lang="en-US" sz="1275" b="1"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sp>
        <p:nvSpPr>
          <p:cNvPr id="9" name="Retângulo Arredondado 8"/>
          <p:cNvSpPr/>
          <p:nvPr/>
        </p:nvSpPr>
        <p:spPr>
          <a:xfrm>
            <a:off x="4558549" y="1384404"/>
            <a:ext cx="1279534" cy="1392362"/>
          </a:xfrm>
          <a:prstGeom prst="roundRect">
            <a:avLst/>
          </a:prstGeom>
          <a:ln w="12700">
            <a:solidFill>
              <a:srgbClr val="46D9CA"/>
            </a:solidFill>
            <a:prstDash val="sysDot"/>
          </a:ln>
        </p:spPr>
        <p:txBody>
          <a:bodyPr wrap="square">
            <a:spAutoFit/>
          </a:bodyPr>
          <a:lstStyle/>
          <a:p>
            <a:pPr algn="ctr">
              <a:lnSpc>
                <a:spcPct val="150000"/>
              </a:lnSpc>
              <a:buClr>
                <a:srgbClr val="000000"/>
              </a:buClr>
            </a:pPr>
            <a:r>
              <a:rPr lang="pt-BR" sz="1275" dirty="0">
                <a:solidFill>
                  <a:srgbClr val="000050"/>
                </a:solidFill>
                <a:latin typeface="Poppins" panose="00000500000000000000" pitchFamily="2" charset="0"/>
                <a:ea typeface="Source Sans Pro" panose="020B0503030403020204" pitchFamily="34" charset="0"/>
                <a:cs typeface="Poppins" panose="00000500000000000000" pitchFamily="2" charset="0"/>
              </a:rPr>
              <a:t>ON: 98.1%</a:t>
            </a:r>
          </a:p>
          <a:p>
            <a:pPr algn="ctr">
              <a:lnSpc>
                <a:spcPct val="150000"/>
              </a:lnSpc>
              <a:buClr>
                <a:srgbClr val="000000"/>
              </a:buClr>
            </a:pPr>
            <a:r>
              <a:rPr lang="pt-BR" sz="1275" dirty="0" err="1">
                <a:solidFill>
                  <a:srgbClr val="000050"/>
                </a:solidFill>
                <a:latin typeface="Poppins" panose="00000500000000000000" pitchFamily="2" charset="0"/>
                <a:ea typeface="Source Sans Pro" panose="020B0503030403020204" pitchFamily="34" charset="0"/>
                <a:cs typeface="Poppins" panose="00000500000000000000" pitchFamily="2" charset="0"/>
              </a:rPr>
              <a:t>PNs</a:t>
            </a:r>
            <a:r>
              <a:rPr lang="pt-BR" sz="1275" dirty="0">
                <a:solidFill>
                  <a:srgbClr val="000050"/>
                </a:solidFill>
                <a:latin typeface="Poppins" panose="00000500000000000000" pitchFamily="2" charset="0"/>
                <a:ea typeface="Source Sans Pro" panose="020B0503030403020204" pitchFamily="34" charset="0"/>
                <a:cs typeface="Poppins" panose="00000500000000000000" pitchFamily="2" charset="0"/>
              </a:rPr>
              <a:t>: 0.4%</a:t>
            </a:r>
          </a:p>
          <a:p>
            <a:pPr algn="ctr">
              <a:lnSpc>
                <a:spcPct val="150000"/>
              </a:lnSpc>
              <a:buClr>
                <a:srgbClr val="000000"/>
              </a:buClr>
            </a:pPr>
            <a:r>
              <a:rPr lang="pt-BR" sz="1275" b="1" dirty="0">
                <a:solidFill>
                  <a:srgbClr val="000050"/>
                </a:solidFill>
                <a:latin typeface="Poppins" panose="00000500000000000000" pitchFamily="2" charset="0"/>
                <a:ea typeface="Source Sans Pro" panose="020B0503030403020204" pitchFamily="34" charset="0"/>
                <a:cs typeface="Poppins" panose="00000500000000000000" pitchFamily="2" charset="0"/>
              </a:rPr>
              <a:t>Total: 49.4%</a:t>
            </a:r>
            <a:endParaRPr lang="en-US" sz="1275" b="1"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pic>
        <p:nvPicPr>
          <p:cNvPr id="10" name="Google Shape;62;p13"/>
          <p:cNvPicPr preferRelativeResize="0"/>
          <p:nvPr/>
        </p:nvPicPr>
        <p:blipFill rotWithShape="1">
          <a:blip r:embed="rId5">
            <a:alphaModFix/>
          </a:blip>
          <a:srcRect r="79189" b="-2185"/>
          <a:stretch/>
        </p:blipFill>
        <p:spPr>
          <a:xfrm>
            <a:off x="4229874" y="3844781"/>
            <a:ext cx="667108" cy="539063"/>
          </a:xfrm>
          <a:prstGeom prst="rect">
            <a:avLst/>
          </a:prstGeom>
          <a:noFill/>
          <a:ln>
            <a:noFill/>
          </a:ln>
        </p:spPr>
      </p:pic>
      <p:sp>
        <p:nvSpPr>
          <p:cNvPr id="11" name="Chave Direita 10"/>
          <p:cNvSpPr/>
          <p:nvPr/>
        </p:nvSpPr>
        <p:spPr>
          <a:xfrm rot="5400000">
            <a:off x="4474513" y="2673287"/>
            <a:ext cx="158519" cy="1887020"/>
          </a:xfrm>
          <a:prstGeom prst="rightBrace">
            <a:avLst>
              <a:gd name="adj1" fmla="val 8333"/>
              <a:gd name="adj2" fmla="val 50819"/>
            </a:avLst>
          </a:prstGeom>
          <a:ln w="19050">
            <a:solidFill>
              <a:srgbClr val="000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pt-BR" sz="1050">
              <a:latin typeface="Poppins" panose="00000500000000000000" pitchFamily="2" charset="0"/>
              <a:cs typeface="Poppins" panose="00000500000000000000" pitchFamily="2" charset="0"/>
            </a:endParaRPr>
          </a:p>
        </p:txBody>
      </p:sp>
      <p:sp>
        <p:nvSpPr>
          <p:cNvPr id="12" name="CaixaDeTexto 11"/>
          <p:cNvSpPr txBox="1"/>
          <p:nvPr/>
        </p:nvSpPr>
        <p:spPr>
          <a:xfrm>
            <a:off x="201019" y="845871"/>
            <a:ext cx="2857442" cy="584775"/>
          </a:xfrm>
          <a:prstGeom prst="rect">
            <a:avLst/>
          </a:prstGeom>
          <a:noFill/>
        </p:spPr>
        <p:txBody>
          <a:bodyPr wrap="square" rtlCol="0">
            <a:spAutoFit/>
          </a:bodyPr>
          <a:lstStyle/>
          <a:p>
            <a:r>
              <a:rPr lang="en-US" sz="1600" b="1" dirty="0">
                <a:solidFill>
                  <a:srgbClr val="000050"/>
                </a:solidFill>
                <a:latin typeface="Poppins" panose="00000500000000000000" pitchFamily="2" charset="0"/>
                <a:cs typeface="Poppins" panose="00000500000000000000" pitchFamily="2" charset="0"/>
              </a:rPr>
              <a:t>We are listed on B3 under the </a:t>
            </a:r>
            <a:r>
              <a:rPr lang="pt-BR" sz="1600" b="1" i="1" dirty="0">
                <a:solidFill>
                  <a:srgbClr val="000050"/>
                </a:solidFill>
                <a:latin typeface="Poppins" panose="00000500000000000000" pitchFamily="2" charset="0"/>
                <a:cs typeface="Poppins" panose="00000500000000000000" pitchFamily="2" charset="0"/>
              </a:rPr>
              <a:t>tickers:</a:t>
            </a:r>
          </a:p>
        </p:txBody>
      </p:sp>
      <p:sp>
        <p:nvSpPr>
          <p:cNvPr id="13" name="CaixaDeTexto 12"/>
          <p:cNvSpPr txBox="1"/>
          <p:nvPr/>
        </p:nvSpPr>
        <p:spPr>
          <a:xfrm>
            <a:off x="44249" y="1634746"/>
            <a:ext cx="843660" cy="338554"/>
          </a:xfrm>
          <a:prstGeom prst="rect">
            <a:avLst/>
          </a:prstGeom>
          <a:noFill/>
        </p:spPr>
        <p:txBody>
          <a:bodyPr wrap="square" rtlCol="0">
            <a:spAutoFit/>
          </a:bodyPr>
          <a:lstStyle/>
          <a:p>
            <a:pPr algn="ctr"/>
            <a:r>
              <a:rPr lang="pt-BR" sz="1600" b="1" dirty="0">
                <a:solidFill>
                  <a:srgbClr val="3694FF"/>
                </a:solidFill>
                <a:latin typeface="Poppins" panose="00000500000000000000" pitchFamily="2" charset="0"/>
                <a:cs typeface="Poppins" panose="00000500000000000000" pitchFamily="2" charset="0"/>
              </a:rPr>
              <a:t>BRSR3</a:t>
            </a:r>
            <a:endParaRPr lang="pt-BR" sz="1600" dirty="0">
              <a:solidFill>
                <a:srgbClr val="3694FF"/>
              </a:solidFill>
              <a:latin typeface="Poppins" panose="00000500000000000000" pitchFamily="2" charset="0"/>
              <a:cs typeface="Poppins" panose="00000500000000000000" pitchFamily="2" charset="0"/>
            </a:endParaRPr>
          </a:p>
        </p:txBody>
      </p:sp>
      <p:sp>
        <p:nvSpPr>
          <p:cNvPr id="14" name="CaixaDeTexto 13"/>
          <p:cNvSpPr txBox="1"/>
          <p:nvPr/>
        </p:nvSpPr>
        <p:spPr>
          <a:xfrm>
            <a:off x="896817" y="1634746"/>
            <a:ext cx="843660" cy="338554"/>
          </a:xfrm>
          <a:prstGeom prst="rect">
            <a:avLst/>
          </a:prstGeom>
          <a:noFill/>
        </p:spPr>
        <p:txBody>
          <a:bodyPr wrap="square" rtlCol="0">
            <a:spAutoFit/>
          </a:bodyPr>
          <a:lstStyle/>
          <a:p>
            <a:pPr algn="ctr"/>
            <a:r>
              <a:rPr lang="pt-BR" sz="1600" b="1" dirty="0">
                <a:solidFill>
                  <a:srgbClr val="3694FF"/>
                </a:solidFill>
                <a:latin typeface="Poppins" panose="00000500000000000000" pitchFamily="2" charset="0"/>
                <a:cs typeface="Poppins" panose="00000500000000000000" pitchFamily="2" charset="0"/>
              </a:rPr>
              <a:t>BRSR5</a:t>
            </a:r>
            <a:endParaRPr lang="pt-BR" sz="1600" dirty="0">
              <a:solidFill>
                <a:srgbClr val="3694FF"/>
              </a:solidFill>
              <a:latin typeface="Poppins" panose="00000500000000000000" pitchFamily="2" charset="0"/>
              <a:cs typeface="Poppins" panose="00000500000000000000" pitchFamily="2" charset="0"/>
            </a:endParaRPr>
          </a:p>
        </p:txBody>
      </p:sp>
      <p:sp>
        <p:nvSpPr>
          <p:cNvPr id="15" name="CaixaDeTexto 14"/>
          <p:cNvSpPr txBox="1"/>
          <p:nvPr/>
        </p:nvSpPr>
        <p:spPr>
          <a:xfrm>
            <a:off x="1829382" y="1570341"/>
            <a:ext cx="1120518" cy="442674"/>
          </a:xfrm>
          <a:prstGeom prst="roundRect">
            <a:avLst/>
          </a:prstGeom>
          <a:solidFill>
            <a:srgbClr val="46D9CA"/>
          </a:solidFill>
          <a:ln w="12700">
            <a:solidFill>
              <a:srgbClr val="000050"/>
            </a:solidFill>
            <a:prstDash val="sysDot"/>
          </a:ln>
        </p:spPr>
        <p:txBody>
          <a:bodyPr wrap="square" rtlCol="0">
            <a:spAutoFit/>
          </a:bodyPr>
          <a:lstStyle/>
          <a:p>
            <a:pPr algn="ctr"/>
            <a:r>
              <a:rPr lang="pt-BR" sz="2000" b="1" dirty="0">
                <a:solidFill>
                  <a:srgbClr val="000050"/>
                </a:solidFill>
                <a:latin typeface="Poppins" panose="00000500000000000000" pitchFamily="2" charset="0"/>
                <a:cs typeface="Poppins" panose="00000500000000000000" pitchFamily="2" charset="0"/>
              </a:rPr>
              <a:t>BRSR6</a:t>
            </a:r>
            <a:endParaRPr lang="pt-BR" sz="2000" dirty="0">
              <a:solidFill>
                <a:srgbClr val="000050"/>
              </a:solidFill>
              <a:latin typeface="Poppins" panose="00000500000000000000" pitchFamily="2" charset="0"/>
              <a:cs typeface="Poppins" panose="00000500000000000000" pitchFamily="2" charset="0"/>
            </a:endParaRPr>
          </a:p>
        </p:txBody>
      </p:sp>
      <p:sp>
        <p:nvSpPr>
          <p:cNvPr id="16" name="Retângulo 15"/>
          <p:cNvSpPr/>
          <p:nvPr/>
        </p:nvSpPr>
        <p:spPr>
          <a:xfrm>
            <a:off x="1778352" y="2028613"/>
            <a:ext cx="1320042" cy="415498"/>
          </a:xfrm>
          <a:prstGeom prst="rect">
            <a:avLst/>
          </a:prstGeom>
        </p:spPr>
        <p:txBody>
          <a:bodyPr wrap="square">
            <a:spAutoFit/>
          </a:bodyPr>
          <a:lstStyle/>
          <a:p>
            <a:pPr algn="ctr"/>
            <a:r>
              <a:rPr lang="en-US" sz="1050" b="1" dirty="0">
                <a:solidFill>
                  <a:srgbClr val="000050"/>
                </a:solidFill>
                <a:latin typeface="Poppins" panose="00000500000000000000" pitchFamily="2" charset="0"/>
                <a:ea typeface="Source Sans Pro" panose="020B0503030403020204" pitchFamily="34" charset="0"/>
                <a:cs typeface="Poppins" panose="00000500000000000000" pitchFamily="2" charset="0"/>
              </a:rPr>
              <a:t>Share with the most  liquidity</a:t>
            </a:r>
          </a:p>
        </p:txBody>
      </p:sp>
      <p:sp>
        <p:nvSpPr>
          <p:cNvPr id="17" name="CaixaDeTexto 16"/>
          <p:cNvSpPr txBox="1"/>
          <p:nvPr/>
        </p:nvSpPr>
        <p:spPr>
          <a:xfrm>
            <a:off x="6433609" y="1163131"/>
            <a:ext cx="2219395" cy="681038"/>
          </a:xfrm>
          <a:prstGeom prst="roundRect">
            <a:avLst/>
          </a:prstGeom>
          <a:solidFill>
            <a:srgbClr val="46D9CA"/>
          </a:solidFill>
          <a:ln>
            <a:solidFill>
              <a:srgbClr val="46D9CA"/>
            </a:solidFill>
          </a:ln>
        </p:spPr>
        <p:txBody>
          <a:bodyPr wrap="square" rtlCol="0">
            <a:spAutoFit/>
          </a:bodyPr>
          <a:lstStyle/>
          <a:p>
            <a:pPr algn="ctr"/>
            <a:r>
              <a:rPr lang="pt-BR" sz="1700" b="1" dirty="0">
                <a:solidFill>
                  <a:srgbClr val="000050"/>
                </a:solidFill>
                <a:latin typeface="Poppins" panose="00000500000000000000" pitchFamily="2" charset="0"/>
                <a:cs typeface="Poppins" panose="00000500000000000000" pitchFamily="2" charset="0"/>
              </a:rPr>
              <a:t>Spread </a:t>
            </a:r>
            <a:r>
              <a:rPr lang="pt-BR" sz="1700" b="1" dirty="0" err="1">
                <a:solidFill>
                  <a:srgbClr val="000050"/>
                </a:solidFill>
                <a:latin typeface="Poppins" panose="00000500000000000000" pitchFamily="2" charset="0"/>
                <a:cs typeface="Poppins" panose="00000500000000000000" pitchFamily="2" charset="0"/>
              </a:rPr>
              <a:t>and</a:t>
            </a:r>
            <a:r>
              <a:rPr lang="pt-BR" sz="1700" b="1" dirty="0">
                <a:solidFill>
                  <a:srgbClr val="000050"/>
                </a:solidFill>
                <a:latin typeface="Poppins" panose="00000500000000000000" pitchFamily="2" charset="0"/>
                <a:cs typeface="Poppins" panose="00000500000000000000" pitchFamily="2" charset="0"/>
              </a:rPr>
              <a:t> local</a:t>
            </a:r>
          </a:p>
          <a:p>
            <a:pPr algn="ctr"/>
            <a:r>
              <a:rPr lang="pt-BR" sz="1700" b="1" dirty="0">
                <a:solidFill>
                  <a:srgbClr val="000050"/>
                </a:solidFill>
                <a:latin typeface="Poppins" panose="00000500000000000000" pitchFamily="2" charset="0"/>
                <a:cs typeface="Poppins" panose="00000500000000000000" pitchFamily="2" charset="0"/>
              </a:rPr>
              <a:t>Base</a:t>
            </a:r>
          </a:p>
        </p:txBody>
      </p:sp>
      <p:sp>
        <p:nvSpPr>
          <p:cNvPr id="18" name="CaixaDeTexto 17"/>
          <p:cNvSpPr txBox="1"/>
          <p:nvPr/>
        </p:nvSpPr>
        <p:spPr>
          <a:xfrm>
            <a:off x="6230364" y="1999340"/>
            <a:ext cx="2797195" cy="1327286"/>
          </a:xfrm>
          <a:prstGeom prst="rect">
            <a:avLst/>
          </a:prstGeom>
          <a:noFill/>
        </p:spPr>
        <p:txBody>
          <a:bodyPr wrap="square" rtlCol="0">
            <a:spAutoFit/>
          </a:bodyPr>
          <a:lstStyle/>
          <a:p>
            <a:r>
              <a:rPr lang="pt-BR" sz="1050" b="1" dirty="0">
                <a:solidFill>
                  <a:srgbClr val="002060"/>
                </a:solidFill>
                <a:latin typeface="Poppins" panose="00000500000000000000" pitchFamily="2" charset="0"/>
                <a:cs typeface="Poppins" panose="00000500000000000000" pitchFamily="2" charset="0"/>
              </a:rPr>
              <a:t> </a:t>
            </a:r>
            <a:r>
              <a:rPr lang="pt-BR" sz="2100" b="1" dirty="0">
                <a:solidFill>
                  <a:srgbClr val="000050"/>
                </a:solidFill>
                <a:latin typeface="Poppins" panose="00000500000000000000" pitchFamily="2" charset="0"/>
                <a:cs typeface="Poppins" panose="00000500000000000000" pitchFamily="2" charset="0"/>
              </a:rPr>
              <a:t>155 Thousand  </a:t>
            </a:r>
            <a:r>
              <a:rPr lang="en-US" sz="2100" b="1" dirty="0">
                <a:solidFill>
                  <a:srgbClr val="000050"/>
                </a:solidFill>
                <a:latin typeface="Poppins" panose="00000500000000000000" pitchFamily="2" charset="0"/>
                <a:cs typeface="Poppins" panose="00000500000000000000" pitchFamily="2" charset="0"/>
              </a:rPr>
              <a:t>shareholders</a:t>
            </a:r>
          </a:p>
          <a:p>
            <a:r>
              <a:rPr lang="en-US" sz="1500" dirty="0">
                <a:solidFill>
                  <a:schemeClr val="accent5">
                    <a:lumMod val="75000"/>
                  </a:schemeClr>
                </a:solidFill>
                <a:latin typeface="Poppins" panose="00000500000000000000" pitchFamily="2" charset="0"/>
                <a:cs typeface="Poppins" panose="00000500000000000000" pitchFamily="2" charset="0"/>
              </a:rPr>
              <a:t> </a:t>
            </a:r>
            <a:r>
              <a:rPr lang="en-US" sz="1200" b="1" dirty="0">
                <a:solidFill>
                  <a:schemeClr val="accent1">
                    <a:lumMod val="50000"/>
                  </a:schemeClr>
                </a:solidFill>
                <a:latin typeface="Poppins" panose="00000500000000000000" pitchFamily="2" charset="0"/>
                <a:cs typeface="Poppins" panose="00000500000000000000" pitchFamily="2" charset="0"/>
              </a:rPr>
              <a:t>97.0% individuals</a:t>
            </a:r>
          </a:p>
          <a:p>
            <a:r>
              <a:rPr lang="en-US" sz="1125" b="1" dirty="0">
                <a:solidFill>
                  <a:srgbClr val="9470FB"/>
                </a:solidFill>
                <a:latin typeface="Poppins" panose="00000500000000000000" pitchFamily="2" charset="0"/>
                <a:cs typeface="Poppins" panose="00000500000000000000" pitchFamily="2" charset="0"/>
              </a:rPr>
              <a:t>     </a:t>
            </a:r>
            <a:r>
              <a:rPr lang="en-US" sz="1125" b="1" dirty="0">
                <a:solidFill>
                  <a:schemeClr val="accent1">
                    <a:lumMod val="75000"/>
                  </a:schemeClr>
                </a:solidFill>
                <a:latin typeface="Poppins" panose="00000500000000000000" pitchFamily="2" charset="0"/>
                <a:cs typeface="Poppins" panose="00000500000000000000" pitchFamily="2" charset="0"/>
              </a:rPr>
              <a:t>2.9% national companies</a:t>
            </a:r>
          </a:p>
          <a:p>
            <a:r>
              <a:rPr lang="en-US" sz="1200" b="1" dirty="0">
                <a:solidFill>
                  <a:srgbClr val="9470FB"/>
                </a:solidFill>
                <a:latin typeface="Poppins" panose="00000500000000000000" pitchFamily="2" charset="0"/>
                <a:cs typeface="Poppins" panose="00000500000000000000" pitchFamily="2" charset="0"/>
              </a:rPr>
              <a:t>     </a:t>
            </a:r>
            <a:r>
              <a:rPr lang="en-US" sz="1050" b="1" dirty="0">
                <a:solidFill>
                  <a:schemeClr val="accent1">
                    <a:lumMod val="60000"/>
                    <a:lumOff val="40000"/>
                  </a:schemeClr>
                </a:solidFill>
                <a:latin typeface="Poppins" panose="00000500000000000000" pitchFamily="2" charset="0"/>
                <a:cs typeface="Poppins" panose="00000500000000000000" pitchFamily="2" charset="0"/>
              </a:rPr>
              <a:t>0.1% foreign companies</a:t>
            </a:r>
          </a:p>
        </p:txBody>
      </p:sp>
      <p:sp>
        <p:nvSpPr>
          <p:cNvPr id="19" name="CaixaDeTexto 18"/>
          <p:cNvSpPr txBox="1"/>
          <p:nvPr/>
        </p:nvSpPr>
        <p:spPr>
          <a:xfrm>
            <a:off x="150392" y="2520843"/>
            <a:ext cx="2576985" cy="369332"/>
          </a:xfrm>
          <a:prstGeom prst="rect">
            <a:avLst/>
          </a:prstGeom>
          <a:noFill/>
        </p:spPr>
        <p:txBody>
          <a:bodyPr wrap="square" rtlCol="0">
            <a:spAutoFit/>
          </a:bodyPr>
          <a:lstStyle/>
          <a:p>
            <a:pPr algn="ctr"/>
            <a:r>
              <a:rPr lang="en-US" sz="1800" b="1" dirty="0">
                <a:solidFill>
                  <a:srgbClr val="000050"/>
                </a:solidFill>
                <a:latin typeface="Poppins" panose="00000500000000000000" pitchFamily="2" charset="0"/>
                <a:cs typeface="Poppins" panose="00000500000000000000" pitchFamily="2" charset="0"/>
              </a:rPr>
              <a:t>Dividends and IoC</a:t>
            </a:r>
            <a:endParaRPr lang="en-US" sz="1800" b="1" i="1" dirty="0">
              <a:solidFill>
                <a:srgbClr val="000050"/>
              </a:solidFill>
              <a:latin typeface="Poppins" panose="00000500000000000000" pitchFamily="2" charset="0"/>
              <a:cs typeface="Poppins" panose="00000500000000000000" pitchFamily="2" charset="0"/>
            </a:endParaRPr>
          </a:p>
        </p:txBody>
      </p:sp>
      <p:sp>
        <p:nvSpPr>
          <p:cNvPr id="20" name="CaixaDeTexto 19"/>
          <p:cNvSpPr txBox="1"/>
          <p:nvPr/>
        </p:nvSpPr>
        <p:spPr>
          <a:xfrm>
            <a:off x="1697288" y="2886203"/>
            <a:ext cx="1340428" cy="923330"/>
          </a:xfrm>
          <a:prstGeom prst="rect">
            <a:avLst/>
          </a:prstGeom>
          <a:noFill/>
        </p:spPr>
        <p:txBody>
          <a:bodyPr wrap="square" rtlCol="0">
            <a:spAutoFit/>
          </a:bodyPr>
          <a:lstStyle/>
          <a:p>
            <a:pPr algn="ctr"/>
            <a:r>
              <a:rPr lang="en-US" sz="1500" b="1" i="1" dirty="0">
                <a:solidFill>
                  <a:srgbClr val="0070C0"/>
                </a:solidFill>
                <a:latin typeface="Poppins" panose="00000500000000000000" pitchFamily="2" charset="0"/>
                <a:cs typeface="Poppins" panose="00000500000000000000" pitchFamily="2" charset="0"/>
              </a:rPr>
              <a:t>Payout</a:t>
            </a:r>
            <a:r>
              <a:rPr lang="pt-BR" sz="1500" b="1" i="1" dirty="0">
                <a:solidFill>
                  <a:srgbClr val="0070C0"/>
                </a:solidFill>
                <a:latin typeface="Poppins" panose="00000500000000000000" pitchFamily="2" charset="0"/>
                <a:cs typeface="Poppins" panose="00000500000000000000" pitchFamily="2" charset="0"/>
              </a:rPr>
              <a:t> </a:t>
            </a:r>
            <a:r>
              <a:rPr lang="pt-BR" sz="1500" b="1" dirty="0">
                <a:solidFill>
                  <a:srgbClr val="0070C0"/>
                </a:solidFill>
                <a:latin typeface="Poppins" panose="00000500000000000000" pitchFamily="2" charset="0"/>
                <a:cs typeface="Poppins" panose="00000500000000000000" pitchFamily="2" charset="0"/>
              </a:rPr>
              <a:t>2023</a:t>
            </a:r>
          </a:p>
          <a:p>
            <a:pPr algn="ctr"/>
            <a:endParaRPr lang="pt-BR" sz="300" b="1" dirty="0">
              <a:solidFill>
                <a:srgbClr val="0070C0"/>
              </a:solidFill>
              <a:latin typeface="Poppins" panose="00000500000000000000" pitchFamily="2" charset="0"/>
              <a:cs typeface="Poppins" panose="00000500000000000000" pitchFamily="2" charset="0"/>
            </a:endParaRPr>
          </a:p>
          <a:p>
            <a:pPr algn="ctr"/>
            <a:r>
              <a:rPr lang="pt-BR" sz="2100" b="1" dirty="0">
                <a:solidFill>
                  <a:srgbClr val="000050"/>
                </a:solidFill>
                <a:latin typeface="Poppins" panose="00000500000000000000" pitchFamily="2" charset="0"/>
                <a:cs typeface="Poppins" panose="00000500000000000000" pitchFamily="2" charset="0"/>
              </a:rPr>
              <a:t>50%</a:t>
            </a:r>
            <a:endParaRPr lang="pt-BR" sz="2100" dirty="0">
              <a:solidFill>
                <a:srgbClr val="000050"/>
              </a:solidFill>
              <a:latin typeface="Poppins" panose="00000500000000000000" pitchFamily="2" charset="0"/>
              <a:cs typeface="Poppins" panose="00000500000000000000" pitchFamily="2" charset="0"/>
            </a:endParaRPr>
          </a:p>
        </p:txBody>
      </p:sp>
      <p:sp>
        <p:nvSpPr>
          <p:cNvPr id="21" name="CaixaDeTexto 20"/>
          <p:cNvSpPr txBox="1"/>
          <p:nvPr/>
        </p:nvSpPr>
        <p:spPr>
          <a:xfrm>
            <a:off x="-13124" y="2947468"/>
            <a:ext cx="1549081" cy="784830"/>
          </a:xfrm>
          <a:prstGeom prst="rect">
            <a:avLst/>
          </a:prstGeom>
          <a:noFill/>
        </p:spPr>
        <p:txBody>
          <a:bodyPr wrap="square" rtlCol="0">
            <a:spAutoFit/>
          </a:bodyPr>
          <a:lstStyle/>
          <a:p>
            <a:pPr algn="ctr"/>
            <a:r>
              <a:rPr lang="en-US" sz="1500" b="1" dirty="0">
                <a:solidFill>
                  <a:srgbClr val="0070C0"/>
                </a:solidFill>
                <a:latin typeface="Poppins" panose="00000500000000000000" pitchFamily="2" charset="0"/>
                <a:cs typeface="Poppins" panose="00000500000000000000" pitchFamily="2" charset="0"/>
              </a:rPr>
              <a:t>Quarterly Payment of IoC</a:t>
            </a:r>
          </a:p>
        </p:txBody>
      </p:sp>
      <p:sp>
        <p:nvSpPr>
          <p:cNvPr id="22" name="Retângulo 21"/>
          <p:cNvSpPr/>
          <p:nvPr/>
        </p:nvSpPr>
        <p:spPr>
          <a:xfrm>
            <a:off x="6718575" y="3557459"/>
            <a:ext cx="2021769" cy="615553"/>
          </a:xfrm>
          <a:prstGeom prst="rect">
            <a:avLst/>
          </a:prstGeom>
        </p:spPr>
        <p:txBody>
          <a:bodyPr wrap="square">
            <a:spAutoFit/>
          </a:bodyPr>
          <a:lstStyle/>
          <a:p>
            <a:pPr algn="ctr">
              <a:buClr>
                <a:srgbClr val="000000"/>
              </a:buClr>
            </a:pPr>
            <a:r>
              <a:rPr lang="pt-BR" sz="2000" b="1" dirty="0">
                <a:solidFill>
                  <a:srgbClr val="3694FF"/>
                </a:solidFill>
                <a:latin typeface="Poppins" panose="00000500000000000000" pitchFamily="2" charset="0"/>
                <a:ea typeface="Source Sans Pro" panose="020B0503030403020204" pitchFamily="34" charset="0"/>
                <a:cs typeface="Poppins" panose="00000500000000000000" pitchFamily="2" charset="0"/>
              </a:rPr>
              <a:t>68%</a:t>
            </a:r>
            <a:r>
              <a:rPr lang="pt-BR" b="1" dirty="0">
                <a:solidFill>
                  <a:srgbClr val="000050"/>
                </a:solidFill>
                <a:latin typeface="Poppins" panose="00000500000000000000" pitchFamily="2" charset="0"/>
                <a:ea typeface="Source Sans Pro" panose="020B0503030403020204" pitchFamily="34" charset="0"/>
                <a:cs typeface="Poppins" panose="00000500000000000000" pitchFamily="2" charset="0"/>
              </a:rPr>
              <a:t> </a:t>
            </a:r>
          </a:p>
          <a:p>
            <a:pPr algn="ctr">
              <a:buClr>
                <a:srgbClr val="000000"/>
              </a:buClr>
            </a:pPr>
            <a:r>
              <a:rPr lang="en-US" b="1" dirty="0">
                <a:solidFill>
                  <a:srgbClr val="000050"/>
                </a:solidFill>
                <a:latin typeface="Poppins" panose="00000500000000000000" pitchFamily="2" charset="0"/>
                <a:ea typeface="Source Sans Pro" panose="020B0503030403020204" pitchFamily="34" charset="0"/>
                <a:cs typeface="Poppins" panose="00000500000000000000" pitchFamily="2" charset="0"/>
              </a:rPr>
              <a:t>Local Investors</a:t>
            </a:r>
            <a:endParaRPr lang="en-US" sz="700" b="1"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sp>
        <p:nvSpPr>
          <p:cNvPr id="23" name="Retângulo Arredondado 22"/>
          <p:cNvSpPr/>
          <p:nvPr/>
        </p:nvSpPr>
        <p:spPr>
          <a:xfrm>
            <a:off x="3323552" y="945694"/>
            <a:ext cx="2379245" cy="357545"/>
          </a:xfrm>
          <a:prstGeom prst="roundRect">
            <a:avLst/>
          </a:prstGeom>
          <a:solidFill>
            <a:srgbClr val="46D9CA"/>
          </a:solidFill>
          <a:ln w="19050">
            <a:solidFill>
              <a:srgbClr val="000050"/>
            </a:solidFill>
          </a:ln>
        </p:spPr>
        <p:txBody>
          <a:bodyPr wrap="square">
            <a:spAutoFit/>
          </a:bodyPr>
          <a:lstStyle/>
          <a:p>
            <a:pPr algn="ctr">
              <a:buClr>
                <a:srgbClr val="000000"/>
              </a:buClr>
            </a:pPr>
            <a:r>
              <a:rPr lang="pt-BR" sz="1500" b="1" dirty="0">
                <a:solidFill>
                  <a:srgbClr val="000050"/>
                </a:solidFill>
                <a:latin typeface="Poppins" panose="00000500000000000000" pitchFamily="2" charset="0"/>
                <a:ea typeface="Source Sans Pro" panose="020B0503030403020204" pitchFamily="34" charset="0"/>
                <a:cs typeface="Poppins" panose="00000500000000000000" pitchFamily="2" charset="0"/>
              </a:rPr>
              <a:t>Estrutura Acionária</a:t>
            </a:r>
            <a:endParaRPr lang="en-US" sz="750" b="1"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sp>
        <p:nvSpPr>
          <p:cNvPr id="24" name="Retângulo 23"/>
          <p:cNvSpPr/>
          <p:nvPr/>
        </p:nvSpPr>
        <p:spPr>
          <a:xfrm>
            <a:off x="1530982" y="3095794"/>
            <a:ext cx="378630" cy="461665"/>
          </a:xfrm>
          <a:prstGeom prst="rect">
            <a:avLst/>
          </a:prstGeom>
        </p:spPr>
        <p:txBody>
          <a:bodyPr wrap="none">
            <a:spAutoFit/>
          </a:bodyPr>
          <a:lstStyle/>
          <a:p>
            <a:r>
              <a:rPr lang="pt-BR" sz="2400" b="1" dirty="0">
                <a:solidFill>
                  <a:srgbClr val="9470FB"/>
                </a:solidFill>
                <a:latin typeface="Poppins" panose="00000500000000000000" pitchFamily="2" charset="0"/>
                <a:ea typeface="Avenir Medium" charset="0"/>
                <a:cs typeface="Poppins" panose="00000500000000000000" pitchFamily="2" charset="0"/>
              </a:rPr>
              <a:t>+</a:t>
            </a:r>
            <a:endParaRPr lang="pt-BR" sz="2400" dirty="0">
              <a:latin typeface="Poppins" panose="00000500000000000000" pitchFamily="2" charset="0"/>
              <a:cs typeface="Poppins" panose="00000500000000000000" pitchFamily="2" charset="0"/>
            </a:endParaRPr>
          </a:p>
        </p:txBody>
      </p:sp>
      <p:sp>
        <p:nvSpPr>
          <p:cNvPr id="25" name="Retângulo 24"/>
          <p:cNvSpPr/>
          <p:nvPr/>
        </p:nvSpPr>
        <p:spPr>
          <a:xfrm>
            <a:off x="195114" y="1986603"/>
            <a:ext cx="1494334" cy="392415"/>
          </a:xfrm>
          <a:prstGeom prst="rect">
            <a:avLst/>
          </a:prstGeom>
        </p:spPr>
        <p:txBody>
          <a:bodyPr wrap="square">
            <a:spAutoFit/>
          </a:bodyPr>
          <a:lstStyle/>
          <a:p>
            <a:pPr algn="ctr"/>
            <a:r>
              <a:rPr lang="pt-BR" sz="1050" b="1" dirty="0">
                <a:solidFill>
                  <a:srgbClr val="000050"/>
                </a:solidFill>
                <a:latin typeface="Poppins" panose="020B0604020202020204" charset="0"/>
                <a:ea typeface="Avenir Medium" charset="0"/>
                <a:cs typeface="Avenir Medium" charset="0"/>
              </a:rPr>
              <a:t>100%</a:t>
            </a:r>
            <a:r>
              <a:rPr lang="pt-BR" sz="900" dirty="0">
                <a:solidFill>
                  <a:srgbClr val="000050"/>
                </a:solidFill>
                <a:latin typeface="Poppins" panose="020B0604020202020204" charset="0"/>
                <a:ea typeface="Avenir Medium" charset="0"/>
                <a:cs typeface="Avenir Medium" charset="0"/>
              </a:rPr>
              <a:t> </a:t>
            </a:r>
            <a:r>
              <a:rPr lang="en-US" sz="900" i="1" dirty="0">
                <a:solidFill>
                  <a:srgbClr val="000050"/>
                </a:solidFill>
                <a:latin typeface="Poppins" panose="020B0604020202020204" charset="0"/>
                <a:ea typeface="Avenir Medium" charset="0"/>
                <a:cs typeface="Avenir Medium" charset="0"/>
              </a:rPr>
              <a:t>tag along in </a:t>
            </a:r>
          </a:p>
          <a:p>
            <a:pPr algn="ctr"/>
            <a:r>
              <a:rPr lang="en-US" sz="900" i="1" dirty="0">
                <a:solidFill>
                  <a:srgbClr val="000050"/>
                </a:solidFill>
                <a:latin typeface="Poppins" panose="020B0604020202020204" charset="0"/>
                <a:ea typeface="Avenir Medium" charset="0"/>
                <a:cs typeface="Avenir Medium" charset="0"/>
              </a:rPr>
              <a:t>all of the shares</a:t>
            </a:r>
            <a:endParaRPr lang="en-US" sz="900" dirty="0">
              <a:solidFill>
                <a:srgbClr val="000050"/>
              </a:solidFill>
              <a:latin typeface="Poppins" panose="020B0604020202020204" charset="0"/>
              <a:ea typeface="Avenir Medium" charset="0"/>
              <a:cs typeface="Avenir Medium" charset="0"/>
            </a:endParaRPr>
          </a:p>
        </p:txBody>
      </p:sp>
      <p:sp>
        <p:nvSpPr>
          <p:cNvPr id="26" name="TextBox 54">
            <a:extLst>
              <a:ext uri="{FF2B5EF4-FFF2-40B4-BE49-F238E27FC236}">
                <a16:creationId xmlns:a16="http://schemas.microsoft.com/office/drawing/2014/main" id="{5C650E0D-154E-477C-8B84-B3F73C3E8E30}"/>
              </a:ext>
            </a:extLst>
          </p:cNvPr>
          <p:cNvSpPr txBox="1"/>
          <p:nvPr/>
        </p:nvSpPr>
        <p:spPr>
          <a:xfrm>
            <a:off x="121166" y="3809533"/>
            <a:ext cx="2916550" cy="753398"/>
          </a:xfrm>
          <a:prstGeom prst="roundRect">
            <a:avLst/>
          </a:prstGeom>
          <a:solidFill>
            <a:srgbClr val="46D9CA"/>
          </a:solidFill>
          <a:ln>
            <a:solidFill>
              <a:srgbClr val="000050"/>
            </a:solidFill>
            <a:prstDash val="sysDot"/>
          </a:ln>
        </p:spPr>
        <p:txBody>
          <a:bodyPr wrap="square" rtlCol="0">
            <a:spAutoFit/>
          </a:bodyPr>
          <a:lstStyle/>
          <a:p>
            <a:pPr algn="ctr"/>
            <a:r>
              <a:rPr lang="pt-BR" sz="2700" b="1" dirty="0">
                <a:solidFill>
                  <a:srgbClr val="000050"/>
                </a:solidFill>
                <a:latin typeface="Poppins" panose="00000500000000000000" pitchFamily="2" charset="0"/>
                <a:ea typeface="Avenir Medium" charset="0"/>
                <a:cs typeface="Poppins" panose="00000500000000000000" pitchFamily="2" charset="0"/>
              </a:rPr>
              <a:t>R$360 mm</a:t>
            </a:r>
            <a:endParaRPr lang="pt-BR" sz="2100" b="1" dirty="0">
              <a:solidFill>
                <a:srgbClr val="000050"/>
              </a:solidFill>
              <a:latin typeface="Poppins" panose="00000500000000000000" pitchFamily="2" charset="0"/>
              <a:ea typeface="Avenir Medium" charset="0"/>
              <a:cs typeface="Poppins" panose="00000500000000000000" pitchFamily="2" charset="0"/>
            </a:endParaRPr>
          </a:p>
          <a:p>
            <a:pPr algn="ctr"/>
            <a:r>
              <a:rPr lang="en-US" sz="1125" b="1" dirty="0">
                <a:solidFill>
                  <a:srgbClr val="000050"/>
                </a:solidFill>
                <a:latin typeface="Poppins" panose="00000500000000000000" pitchFamily="2" charset="0"/>
                <a:ea typeface="Avenir Medium" charset="0"/>
                <a:cs typeface="Poppins" panose="00000500000000000000" pitchFamily="2" charset="0"/>
              </a:rPr>
              <a:t>distributed to shareholders in 1H23</a:t>
            </a:r>
          </a:p>
        </p:txBody>
      </p:sp>
    </p:spTree>
    <p:extLst>
      <p:ext uri="{BB962C8B-B14F-4D97-AF65-F5344CB8AC3E}">
        <p14:creationId xmlns:p14="http://schemas.microsoft.com/office/powerpoint/2010/main" val="3826369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43" name="Google Shape;126;p20"/>
          <p:cNvSpPr txBox="1"/>
          <p:nvPr/>
        </p:nvSpPr>
        <p:spPr>
          <a:xfrm>
            <a:off x="287388" y="125442"/>
            <a:ext cx="6762951" cy="553968"/>
          </a:xfrm>
          <a:prstGeom prst="rect">
            <a:avLst/>
          </a:prstGeom>
          <a:noFill/>
          <a:ln>
            <a:noFill/>
          </a:ln>
        </p:spPr>
        <p:txBody>
          <a:bodyPr spcFirstLastPara="1" wrap="square" lIns="91425" tIns="91425" rIns="91425" bIns="91425" anchor="t" anchorCtr="0">
            <a:spAutoFit/>
          </a:bodyPr>
          <a:lstStyle/>
          <a:p>
            <a:r>
              <a:rPr lang="en-US" sz="2400" b="1" dirty="0">
                <a:solidFill>
                  <a:srgbClr val="000050"/>
                </a:solidFill>
                <a:latin typeface="Poppins" panose="020B0604020202020204" charset="0"/>
                <a:ea typeface="Source Sans Pro" panose="020B0503030403020204" pitchFamily="34" charset="0"/>
              </a:rPr>
              <a:t>Human Resources</a:t>
            </a:r>
          </a:p>
        </p:txBody>
      </p:sp>
      <p:sp>
        <p:nvSpPr>
          <p:cNvPr id="44"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57" name="Retângulo 56"/>
          <p:cNvSpPr/>
          <p:nvPr/>
        </p:nvSpPr>
        <p:spPr>
          <a:xfrm>
            <a:off x="287387" y="538075"/>
            <a:ext cx="5541902" cy="323165"/>
          </a:xfrm>
          <a:prstGeom prst="rect">
            <a:avLst/>
          </a:prstGeom>
        </p:spPr>
        <p:txBody>
          <a:bodyPr wrap="none">
            <a:spAutoFit/>
          </a:bodyPr>
          <a:lstStyle/>
          <a:p>
            <a:r>
              <a:rPr lang="en-US" sz="1500" dirty="0">
                <a:solidFill>
                  <a:srgbClr val="0070C0"/>
                </a:solidFill>
                <a:latin typeface="Poppins" panose="020B0604020202020204" charset="0"/>
                <a:ea typeface="Source Sans Pro" panose="020B0503030403020204" pitchFamily="34" charset="0"/>
                <a:cs typeface="Poppins" panose="020B0604020202020204" charset="0"/>
              </a:rPr>
              <a:t>One of the best companies to develop a career in Brazil¹</a:t>
            </a:r>
          </a:p>
        </p:txBody>
      </p:sp>
      <p:pic>
        <p:nvPicPr>
          <p:cNvPr id="58" name="Imagem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211928">
            <a:off x="365891" y="1787608"/>
            <a:ext cx="635355" cy="635355"/>
          </a:xfrm>
          <a:prstGeom prst="rect">
            <a:avLst/>
          </a:prstGeom>
          <a:noFill/>
        </p:spPr>
      </p:pic>
      <p:pic>
        <p:nvPicPr>
          <p:cNvPr id="59" name="Imagem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527330">
            <a:off x="1713258" y="1140950"/>
            <a:ext cx="635355" cy="635355"/>
          </a:xfrm>
          <a:prstGeom prst="rect">
            <a:avLst/>
          </a:prstGeom>
        </p:spPr>
      </p:pic>
      <p:sp>
        <p:nvSpPr>
          <p:cNvPr id="60" name="CaixaDeTexto 59"/>
          <p:cNvSpPr txBox="1"/>
          <p:nvPr/>
        </p:nvSpPr>
        <p:spPr>
          <a:xfrm>
            <a:off x="287387" y="911951"/>
            <a:ext cx="1407485" cy="638473"/>
          </a:xfrm>
          <a:prstGeom prst="roundRect">
            <a:avLst/>
          </a:prstGeom>
          <a:solidFill>
            <a:srgbClr val="46D9CA"/>
          </a:solidFill>
          <a:ln>
            <a:noFill/>
            <a:prstDash val="sysDot"/>
          </a:ln>
        </p:spPr>
        <p:txBody>
          <a:bodyPr wrap="square" rtlCol="0">
            <a:spAutoFit/>
          </a:bodyPr>
          <a:lstStyle/>
          <a:p>
            <a:pPr algn="ctr"/>
            <a:r>
              <a:rPr lang="en-US" sz="1050" b="1" dirty="0">
                <a:solidFill>
                  <a:srgbClr val="000050"/>
                </a:solidFill>
                <a:latin typeface="Poppins" panose="00000500000000000000" pitchFamily="2" charset="0"/>
                <a:cs typeface="Poppins" panose="00000500000000000000" pitchFamily="2" charset="0"/>
              </a:rPr>
              <a:t>Generate engagement and motivation</a:t>
            </a:r>
          </a:p>
        </p:txBody>
      </p:sp>
      <p:sp>
        <p:nvSpPr>
          <p:cNvPr id="61" name="CaixaDeTexto 60"/>
          <p:cNvSpPr txBox="1"/>
          <p:nvPr/>
        </p:nvSpPr>
        <p:spPr>
          <a:xfrm>
            <a:off x="1066795" y="1835656"/>
            <a:ext cx="1488581" cy="638473"/>
          </a:xfrm>
          <a:prstGeom prst="roundRect">
            <a:avLst/>
          </a:prstGeom>
          <a:solidFill>
            <a:srgbClr val="46D9CA"/>
          </a:solidFill>
          <a:ln>
            <a:noFill/>
            <a:prstDash val="sysDot"/>
          </a:ln>
        </p:spPr>
        <p:txBody>
          <a:bodyPr wrap="square" rtlCol="0">
            <a:spAutoFit/>
          </a:bodyPr>
          <a:lstStyle/>
          <a:p>
            <a:pPr algn="ctr"/>
            <a:r>
              <a:rPr lang="en-US" sz="1050" b="1" dirty="0">
                <a:solidFill>
                  <a:srgbClr val="000050"/>
                </a:solidFill>
                <a:latin typeface="Poppins" panose="00000500000000000000" pitchFamily="2" charset="0"/>
                <a:cs typeface="Poppins" panose="00000500000000000000" pitchFamily="2" charset="0"/>
              </a:rPr>
              <a:t>Transparent and humanized management</a:t>
            </a:r>
          </a:p>
        </p:txBody>
      </p:sp>
      <p:sp>
        <p:nvSpPr>
          <p:cNvPr id="66" name="TextBox 54">
            <a:extLst>
              <a:ext uri="{FF2B5EF4-FFF2-40B4-BE49-F238E27FC236}">
                <a16:creationId xmlns:a16="http://schemas.microsoft.com/office/drawing/2014/main" id="{454036B0-97F1-4538-8507-3D76C6C781A8}"/>
              </a:ext>
            </a:extLst>
          </p:cNvPr>
          <p:cNvSpPr txBox="1"/>
          <p:nvPr/>
        </p:nvSpPr>
        <p:spPr>
          <a:xfrm>
            <a:off x="334319" y="2756777"/>
            <a:ext cx="2221056" cy="308546"/>
          </a:xfrm>
          <a:prstGeom prst="rect">
            <a:avLst/>
          </a:prstGeom>
          <a:noFill/>
        </p:spPr>
        <p:txBody>
          <a:bodyPr wrap="square" rtlCol="0">
            <a:spAutoFit/>
          </a:bodyPr>
          <a:lstStyle/>
          <a:p>
            <a:pPr algn="ctr">
              <a:lnSpc>
                <a:spcPts val="1800"/>
              </a:lnSpc>
            </a:pPr>
            <a:r>
              <a:rPr lang="en-US" sz="1200" b="1" dirty="0">
                <a:solidFill>
                  <a:srgbClr val="000050"/>
                </a:solidFill>
                <a:latin typeface="Poppins" panose="00000500000000000000" pitchFamily="2" charset="0"/>
                <a:cs typeface="Poppins" panose="00000500000000000000" pitchFamily="2" charset="0"/>
              </a:rPr>
              <a:t>Employees</a:t>
            </a:r>
            <a:endParaRPr lang="en-US" sz="700" dirty="0">
              <a:solidFill>
                <a:srgbClr val="000050"/>
              </a:solidFill>
              <a:latin typeface="Poppins" panose="020B0604020202020204" charset="0"/>
              <a:ea typeface="Source Sans Pro" panose="020B0503030403020204" pitchFamily="34" charset="0"/>
            </a:endParaRPr>
          </a:p>
        </p:txBody>
      </p:sp>
      <p:grpSp>
        <p:nvGrpSpPr>
          <p:cNvPr id="67" name="Agrupar 66"/>
          <p:cNvGrpSpPr/>
          <p:nvPr/>
        </p:nvGrpSpPr>
        <p:grpSpPr>
          <a:xfrm>
            <a:off x="643164" y="3291515"/>
            <a:ext cx="1912211" cy="63055"/>
            <a:chOff x="691763" y="1792428"/>
            <a:chExt cx="4105574" cy="151914"/>
          </a:xfrm>
        </p:grpSpPr>
        <p:cxnSp>
          <p:nvCxnSpPr>
            <p:cNvPr id="68" name="Conector de Seta Reta 67"/>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Conector reto 68"/>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81" name="CaixaDeTexto 80"/>
          <p:cNvSpPr txBox="1"/>
          <p:nvPr/>
        </p:nvSpPr>
        <p:spPr>
          <a:xfrm>
            <a:off x="3978287" y="1155661"/>
            <a:ext cx="1153816" cy="408623"/>
          </a:xfrm>
          <a:prstGeom prst="roundRect">
            <a:avLst/>
          </a:prstGeom>
          <a:solidFill>
            <a:srgbClr val="46D9CA"/>
          </a:solidFill>
          <a:ln>
            <a:solidFill>
              <a:srgbClr val="0070C0"/>
            </a:solidFill>
            <a:prstDash val="sysDot"/>
          </a:ln>
        </p:spPr>
        <p:txBody>
          <a:bodyPr wrap="square" rtlCol="0" anchor="ctr">
            <a:spAutoFit/>
          </a:bodyPr>
          <a:lstStyle/>
          <a:p>
            <a:pPr algn="ctr"/>
            <a:r>
              <a:rPr lang="pt-BR" sz="1800" b="1" dirty="0">
                <a:solidFill>
                  <a:srgbClr val="000050"/>
                </a:solidFill>
                <a:latin typeface="Poppins" panose="00000500000000000000" pitchFamily="2" charset="0"/>
                <a:cs typeface="Poppins" panose="00000500000000000000" pitchFamily="2" charset="0"/>
              </a:rPr>
              <a:t>X-Ray</a:t>
            </a:r>
          </a:p>
        </p:txBody>
      </p:sp>
      <p:sp>
        <p:nvSpPr>
          <p:cNvPr id="83" name="CaixaDeTexto 82"/>
          <p:cNvSpPr txBox="1"/>
          <p:nvPr/>
        </p:nvSpPr>
        <p:spPr>
          <a:xfrm>
            <a:off x="3002612" y="2720355"/>
            <a:ext cx="3105169" cy="676781"/>
          </a:xfrm>
          <a:prstGeom prst="roundRect">
            <a:avLst/>
          </a:prstGeom>
          <a:solidFill>
            <a:srgbClr val="000050"/>
          </a:solidFill>
        </p:spPr>
        <p:txBody>
          <a:bodyPr wrap="square" rtlCol="0" anchor="ctr">
            <a:spAutoFit/>
          </a:bodyPr>
          <a:lstStyle/>
          <a:p>
            <a:pPr>
              <a:lnSpc>
                <a:spcPct val="125000"/>
              </a:lnSpc>
            </a:pPr>
            <a:r>
              <a:rPr lang="pt-BR" sz="1500" b="1" dirty="0">
                <a:solidFill>
                  <a:srgbClr val="1CD8CA"/>
                </a:solidFill>
                <a:latin typeface="Poppins" panose="00000500000000000000" pitchFamily="2" charset="0"/>
                <a:cs typeface="Poppins" panose="00000500000000000000" pitchFamily="2" charset="0"/>
              </a:rPr>
              <a:t>78%</a:t>
            </a:r>
            <a:r>
              <a:rPr lang="pt-BR" sz="1050" b="1" dirty="0">
                <a:solidFill>
                  <a:schemeClr val="bg1"/>
                </a:solidFill>
                <a:latin typeface="Poppins" panose="00000500000000000000" pitchFamily="2" charset="0"/>
                <a:cs typeface="Poppins" panose="00000500000000000000" pitchFamily="2" charset="0"/>
              </a:rPr>
              <a:t> </a:t>
            </a:r>
            <a:r>
              <a:rPr lang="en-US" sz="1200" b="1" dirty="0">
                <a:solidFill>
                  <a:schemeClr val="bg1"/>
                </a:solidFill>
                <a:latin typeface="Poppins" panose="00000500000000000000" pitchFamily="2" charset="0"/>
                <a:cs typeface="Poppins" panose="00000500000000000000" pitchFamily="2" charset="0"/>
              </a:rPr>
              <a:t>with college degrees, including masters and PhD</a:t>
            </a:r>
            <a:r>
              <a:rPr lang="pt-BR" sz="1200" b="1" dirty="0">
                <a:solidFill>
                  <a:schemeClr val="bg1"/>
                </a:solidFill>
                <a:latin typeface="Poppins" panose="00000500000000000000" pitchFamily="2" charset="0"/>
                <a:cs typeface="Poppins" panose="00000500000000000000" pitchFamily="2" charset="0"/>
              </a:rPr>
              <a:t>.</a:t>
            </a:r>
          </a:p>
        </p:txBody>
      </p:sp>
      <p:sp>
        <p:nvSpPr>
          <p:cNvPr id="84" name="CaixaDeTexto 83"/>
          <p:cNvSpPr txBox="1"/>
          <p:nvPr/>
        </p:nvSpPr>
        <p:spPr>
          <a:xfrm>
            <a:off x="3002612" y="1807956"/>
            <a:ext cx="3105169" cy="676781"/>
          </a:xfrm>
          <a:prstGeom prst="roundRect">
            <a:avLst/>
          </a:prstGeom>
          <a:solidFill>
            <a:srgbClr val="000050"/>
          </a:solidFill>
        </p:spPr>
        <p:txBody>
          <a:bodyPr wrap="square" rtlCol="0" anchor="ctr">
            <a:spAutoFit/>
          </a:bodyPr>
          <a:lstStyle/>
          <a:p>
            <a:pPr>
              <a:lnSpc>
                <a:spcPct val="125000"/>
              </a:lnSpc>
            </a:pPr>
            <a:r>
              <a:rPr lang="pt-BR" sz="1500" b="1" dirty="0">
                <a:solidFill>
                  <a:srgbClr val="1CD8CA"/>
                </a:solidFill>
                <a:latin typeface="Poppins" panose="00000500000000000000" pitchFamily="2" charset="0"/>
                <a:cs typeface="Poppins" panose="00000500000000000000" pitchFamily="2" charset="0"/>
              </a:rPr>
              <a:t>68%</a:t>
            </a:r>
            <a:r>
              <a:rPr lang="pt-BR" sz="1050" b="1" dirty="0">
                <a:solidFill>
                  <a:schemeClr val="bg1"/>
                </a:solidFill>
                <a:latin typeface="Poppins" panose="00000500000000000000" pitchFamily="2" charset="0"/>
                <a:cs typeface="Poppins" panose="00000500000000000000" pitchFamily="2" charset="0"/>
              </a:rPr>
              <a:t> </a:t>
            </a:r>
            <a:r>
              <a:rPr lang="pt-BR" sz="1200" b="1" dirty="0">
                <a:solidFill>
                  <a:schemeClr val="bg1"/>
                </a:solidFill>
                <a:latin typeface="Poppins" panose="00000500000000000000" pitchFamily="2" charset="0"/>
                <a:cs typeface="Poppins" panose="00000500000000000000" pitchFamily="2" charset="0"/>
              </a:rPr>
              <a:t>are </a:t>
            </a:r>
            <a:r>
              <a:rPr lang="en-US" sz="1200" b="1" dirty="0">
                <a:solidFill>
                  <a:schemeClr val="bg1"/>
                </a:solidFill>
                <a:latin typeface="Poppins" panose="00000500000000000000" pitchFamily="2" charset="0"/>
                <a:cs typeface="Poppins" panose="00000500000000000000" pitchFamily="2" charset="0"/>
              </a:rPr>
              <a:t>between 21 and 50 years old</a:t>
            </a:r>
          </a:p>
        </p:txBody>
      </p:sp>
      <p:sp>
        <p:nvSpPr>
          <p:cNvPr id="86" name="Retângulo 85"/>
          <p:cNvSpPr/>
          <p:nvPr/>
        </p:nvSpPr>
        <p:spPr>
          <a:xfrm>
            <a:off x="6554540" y="1174770"/>
            <a:ext cx="2267335" cy="830997"/>
          </a:xfrm>
          <a:prstGeom prst="rect">
            <a:avLst/>
          </a:prstGeom>
        </p:spPr>
        <p:txBody>
          <a:bodyPr wrap="square">
            <a:spAutoFit/>
          </a:bodyPr>
          <a:lstStyle/>
          <a:p>
            <a:pPr algn="ctr">
              <a:buClr>
                <a:srgbClr val="000000"/>
              </a:buClr>
            </a:pPr>
            <a:r>
              <a:rPr lang="en-US" sz="1800" b="1" dirty="0">
                <a:solidFill>
                  <a:srgbClr val="000050"/>
                </a:solidFill>
                <a:latin typeface="Poppins" panose="00000500000000000000" pitchFamily="2" charset="0"/>
                <a:cs typeface="Poppins" panose="00000500000000000000" pitchFamily="2" charset="0"/>
              </a:rPr>
              <a:t>Employees by gender</a:t>
            </a:r>
          </a:p>
          <a:p>
            <a:pPr algn="ctr">
              <a:buClr>
                <a:srgbClr val="000000"/>
              </a:buClr>
            </a:pPr>
            <a:r>
              <a:rPr lang="pt-BR" sz="600" b="1" dirty="0">
                <a:solidFill>
                  <a:srgbClr val="0094FF"/>
                </a:solidFill>
                <a:latin typeface="Poppins" panose="020B0604020202020204" charset="0"/>
                <a:ea typeface="Source Sans Pro" panose="020B0503030403020204" pitchFamily="34" charset="0"/>
              </a:rPr>
              <a:t>(As of </a:t>
            </a:r>
            <a:r>
              <a:rPr lang="pt-BR" sz="600" b="1" dirty="0" err="1">
                <a:solidFill>
                  <a:srgbClr val="0094FF"/>
                </a:solidFill>
                <a:latin typeface="Poppins" panose="020B0604020202020204" charset="0"/>
                <a:ea typeface="Source Sans Pro" panose="020B0503030403020204" pitchFamily="34" charset="0"/>
              </a:rPr>
              <a:t>Sep</a:t>
            </a:r>
            <a:r>
              <a:rPr lang="pt-BR" sz="600" b="1" dirty="0">
                <a:solidFill>
                  <a:srgbClr val="0094FF"/>
                </a:solidFill>
                <a:latin typeface="Poppins" panose="020B0604020202020204" charset="0"/>
                <a:ea typeface="Source Sans Pro" panose="020B0503030403020204" pitchFamily="34" charset="0"/>
              </a:rPr>
              <a:t>/23)</a:t>
            </a:r>
          </a:p>
          <a:p>
            <a:pPr algn="ctr">
              <a:buClr>
                <a:srgbClr val="000000"/>
              </a:buClr>
            </a:pPr>
            <a:endParaRPr lang="en-US" sz="600" b="1" dirty="0">
              <a:solidFill>
                <a:srgbClr val="4472C4"/>
              </a:solidFill>
              <a:latin typeface="Poppins" panose="020B0604020202020204" charset="0"/>
              <a:ea typeface="Source Sans Pro" panose="020B0503030403020204" pitchFamily="34" charset="0"/>
            </a:endParaRPr>
          </a:p>
        </p:txBody>
      </p:sp>
      <p:graphicFrame>
        <p:nvGraphicFramePr>
          <p:cNvPr id="87" name="Gráfico 86"/>
          <p:cNvGraphicFramePr/>
          <p:nvPr>
            <p:extLst>
              <p:ext uri="{D42A27DB-BD31-4B8C-83A1-F6EECF244321}">
                <p14:modId xmlns:p14="http://schemas.microsoft.com/office/powerpoint/2010/main" val="2670965381"/>
              </p:ext>
            </p:extLst>
          </p:nvPr>
        </p:nvGraphicFramePr>
        <p:xfrm>
          <a:off x="6313828" y="2154892"/>
          <a:ext cx="2911584" cy="1984334"/>
        </p:xfrm>
        <a:graphic>
          <a:graphicData uri="http://schemas.openxmlformats.org/drawingml/2006/chart">
            <c:chart xmlns:c="http://schemas.openxmlformats.org/drawingml/2006/chart" xmlns:r="http://schemas.openxmlformats.org/officeDocument/2006/relationships" r:id="rId4"/>
          </a:graphicData>
        </a:graphic>
      </p:graphicFrame>
      <p:sp>
        <p:nvSpPr>
          <p:cNvPr id="88" name="CaixaDeTexto 87"/>
          <p:cNvSpPr txBox="1"/>
          <p:nvPr/>
        </p:nvSpPr>
        <p:spPr>
          <a:xfrm>
            <a:off x="3002611" y="3833050"/>
            <a:ext cx="3105169" cy="311504"/>
          </a:xfrm>
          <a:prstGeom prst="roundRect">
            <a:avLst/>
          </a:prstGeom>
          <a:solidFill>
            <a:srgbClr val="000050"/>
          </a:solidFill>
        </p:spPr>
        <p:txBody>
          <a:bodyPr wrap="square" rtlCol="0" anchor="ctr">
            <a:spAutoFit/>
          </a:bodyPr>
          <a:lstStyle/>
          <a:p>
            <a:pPr>
              <a:lnSpc>
                <a:spcPct val="125000"/>
              </a:lnSpc>
            </a:pPr>
            <a:r>
              <a:rPr lang="pt-BR" sz="1050" b="1" dirty="0">
                <a:solidFill>
                  <a:srgbClr val="1CD8CA"/>
                </a:solidFill>
                <a:latin typeface="Poppins" panose="00000500000000000000" pitchFamily="2" charset="0"/>
                <a:cs typeface="Poppins" panose="00000500000000000000" pitchFamily="2" charset="0"/>
              </a:rPr>
              <a:t>39.7%</a:t>
            </a:r>
            <a:r>
              <a:rPr lang="pt-BR" sz="1050" b="1" dirty="0">
                <a:solidFill>
                  <a:schemeClr val="bg1"/>
                </a:solidFill>
                <a:latin typeface="Poppins" panose="00000500000000000000" pitchFamily="2" charset="0"/>
                <a:cs typeface="Poppins" panose="00000500000000000000" pitchFamily="2" charset="0"/>
              </a:rPr>
              <a:t> of </a:t>
            </a:r>
            <a:r>
              <a:rPr lang="en-US" sz="1050" b="1" dirty="0">
                <a:solidFill>
                  <a:schemeClr val="bg1"/>
                </a:solidFill>
                <a:latin typeface="Poppins" panose="00000500000000000000" pitchFamily="2" charset="0"/>
                <a:cs typeface="Poppins" panose="00000500000000000000" pitchFamily="2" charset="0"/>
              </a:rPr>
              <a:t>women in leadership positions²</a:t>
            </a:r>
          </a:p>
        </p:txBody>
      </p:sp>
      <p:sp>
        <p:nvSpPr>
          <p:cNvPr id="89" name="CaixaDeTexto 88"/>
          <p:cNvSpPr txBox="1"/>
          <p:nvPr/>
        </p:nvSpPr>
        <p:spPr>
          <a:xfrm>
            <a:off x="899070" y="4965651"/>
            <a:ext cx="3312612" cy="184666"/>
          </a:xfrm>
          <a:prstGeom prst="rect">
            <a:avLst/>
          </a:prstGeom>
          <a:noFill/>
        </p:spPr>
        <p:txBody>
          <a:bodyPr wrap="square" rtlCol="0">
            <a:spAutoFit/>
          </a:bodyPr>
          <a:lstStyle/>
          <a:p>
            <a:r>
              <a:rPr lang="pt-BR" sz="600" dirty="0">
                <a:solidFill>
                  <a:srgbClr val="000050"/>
                </a:solidFill>
                <a:latin typeface="Poppins" panose="00000500000000000000" pitchFamily="2" charset="0"/>
                <a:ea typeface="Avenir Medium" charset="0"/>
                <a:cs typeface="Poppins" panose="00000500000000000000" pitchFamily="2" charset="0"/>
              </a:rPr>
              <a:t>¹ Ranking </a:t>
            </a:r>
            <a:r>
              <a:rPr lang="en-US" sz="600" dirty="0">
                <a:solidFill>
                  <a:srgbClr val="000050"/>
                </a:solidFill>
                <a:latin typeface="Poppins" panose="00000500000000000000" pitchFamily="2" charset="0"/>
                <a:ea typeface="Avenir Medium" charset="0"/>
                <a:cs typeface="Poppins" panose="00000500000000000000" pitchFamily="2" charset="0"/>
              </a:rPr>
              <a:t>LinkedIn Top Companies </a:t>
            </a:r>
            <a:r>
              <a:rPr lang="pt-BR" sz="600" dirty="0">
                <a:solidFill>
                  <a:srgbClr val="000050"/>
                </a:solidFill>
                <a:latin typeface="Poppins" panose="00000500000000000000" pitchFamily="2" charset="0"/>
                <a:ea typeface="Avenir Medium" charset="0"/>
                <a:cs typeface="Poppins" panose="00000500000000000000" pitchFamily="2" charset="0"/>
              </a:rPr>
              <a:t>2022.   ² </a:t>
            </a:r>
            <a:r>
              <a:rPr lang="en-US" sz="600" dirty="0">
                <a:solidFill>
                  <a:srgbClr val="000050"/>
                </a:solidFill>
                <a:latin typeface="Poppins" panose="00000500000000000000" pitchFamily="2" charset="0"/>
                <a:ea typeface="Avenir Medium" charset="0"/>
                <a:cs typeface="Poppins" panose="00000500000000000000" pitchFamily="2" charset="0"/>
              </a:rPr>
              <a:t>As a percentage of total leaders. </a:t>
            </a:r>
            <a:endParaRPr lang="pt-BR" sz="600" dirty="0">
              <a:solidFill>
                <a:srgbClr val="000050"/>
              </a:solidFill>
              <a:latin typeface="Poppins" panose="00000500000000000000" pitchFamily="2" charset="0"/>
              <a:ea typeface="Avenir Medium" charset="0"/>
              <a:cs typeface="Poppins" panose="00000500000000000000" pitchFamily="2" charset="0"/>
            </a:endParaRPr>
          </a:p>
        </p:txBody>
      </p:sp>
      <p:sp>
        <p:nvSpPr>
          <p:cNvPr id="22" name="Meio-quadro 21"/>
          <p:cNvSpPr/>
          <p:nvPr/>
        </p:nvSpPr>
        <p:spPr>
          <a:xfrm rot="8184888">
            <a:off x="5953973" y="2778373"/>
            <a:ext cx="546082" cy="560744"/>
          </a:xfrm>
          <a:prstGeom prst="halfFrame">
            <a:avLst/>
          </a:prstGeom>
          <a:solidFill>
            <a:srgbClr val="000050"/>
          </a:solidFill>
          <a:ln>
            <a:solidFill>
              <a:srgbClr val="46D9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a:solidFill>
                <a:schemeClr val="accent5">
                  <a:lumMod val="60000"/>
                  <a:lumOff val="40000"/>
                </a:schemeClr>
              </a:solidFill>
            </a:endParaRPr>
          </a:p>
        </p:txBody>
      </p:sp>
      <p:graphicFrame>
        <p:nvGraphicFramePr>
          <p:cNvPr id="23" name="Gráfico 22">
            <a:extLst>
              <a:ext uri="{FF2B5EF4-FFF2-40B4-BE49-F238E27FC236}">
                <a16:creationId xmlns:a16="http://schemas.microsoft.com/office/drawing/2014/main" id="{7DC04120-9F78-4181-94F2-18448462FEA1}"/>
              </a:ext>
            </a:extLst>
          </p:cNvPr>
          <p:cNvGraphicFramePr/>
          <p:nvPr>
            <p:extLst>
              <p:ext uri="{D42A27DB-BD31-4B8C-83A1-F6EECF244321}">
                <p14:modId xmlns:p14="http://schemas.microsoft.com/office/powerpoint/2010/main" val="3135524787"/>
              </p:ext>
            </p:extLst>
          </p:nvPr>
        </p:nvGraphicFramePr>
        <p:xfrm>
          <a:off x="365227" y="3186125"/>
          <a:ext cx="2398440" cy="1689099"/>
        </p:xfrm>
        <a:graphic>
          <a:graphicData uri="http://schemas.openxmlformats.org/drawingml/2006/chart">
            <c:chart xmlns:c="http://schemas.openxmlformats.org/drawingml/2006/chart" xmlns:r="http://schemas.openxmlformats.org/officeDocument/2006/relationships" r:id="rId5"/>
          </a:graphicData>
        </a:graphic>
      </p:graphicFrame>
      <p:sp>
        <p:nvSpPr>
          <p:cNvPr id="24" name="Retângulo 23"/>
          <p:cNvSpPr/>
          <p:nvPr/>
        </p:nvSpPr>
        <p:spPr>
          <a:xfrm>
            <a:off x="1048743" y="3080730"/>
            <a:ext cx="899676" cy="3562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b="1" dirty="0">
                <a:solidFill>
                  <a:srgbClr val="00B050"/>
                </a:solidFill>
                <a:latin typeface="Poppins" panose="00000500000000000000" pitchFamily="2" charset="0"/>
              </a:rPr>
              <a:t>▼ </a:t>
            </a:r>
            <a:r>
              <a:rPr lang="pt-BR" dirty="0">
                <a:solidFill>
                  <a:srgbClr val="000050"/>
                </a:solidFill>
                <a:latin typeface="Poppins" panose="00000500000000000000" pitchFamily="2" charset="0"/>
                <a:ea typeface="Avenir Black" charset="0"/>
                <a:cs typeface="Poppins" panose="00000500000000000000" pitchFamily="2" charset="0"/>
              </a:rPr>
              <a:t>1,229</a:t>
            </a:r>
          </a:p>
        </p:txBody>
      </p:sp>
      <p:sp>
        <p:nvSpPr>
          <p:cNvPr id="25" name="Espaço Reservado para Número de Slide 2">
            <a:extLst>
              <a:ext uri="{FF2B5EF4-FFF2-40B4-BE49-F238E27FC236}">
                <a16:creationId xmlns:a16="http://schemas.microsoft.com/office/drawing/2014/main" id="{08B2A609-1033-4FEC-9F53-CDDE9A150FF2}"/>
              </a:ext>
            </a:extLst>
          </p:cNvPr>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Source Sans Pro" panose="020B0503030403020204" pitchFamily="34" charset="0"/>
                <a:ea typeface="Source Sans Pro" panose="020B0503030403020204" pitchFamily="34" charset="0"/>
              </a:rPr>
              <a:pPr/>
              <a:t>11</a:t>
            </a:fld>
            <a:endParaRPr lang="pt-BR" sz="6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449767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Imagem 58"/>
          <p:cNvPicPr>
            <a:picLocks noChangeAspect="1"/>
          </p:cNvPicPr>
          <p:nvPr/>
        </p:nvPicPr>
        <p:blipFill rotWithShape="1">
          <a:blip r:embed="rId2"/>
          <a:srcRect l="33977" t="22407" r="35339" b="54652"/>
          <a:stretch/>
        </p:blipFill>
        <p:spPr>
          <a:xfrm>
            <a:off x="5463858" y="3582073"/>
            <a:ext cx="2981441" cy="1145963"/>
          </a:xfrm>
          <a:prstGeom prst="rect">
            <a:avLst/>
          </a:prstGeom>
        </p:spPr>
      </p:pic>
      <p:grpSp>
        <p:nvGrpSpPr>
          <p:cNvPr id="42" name="Agrupar 41"/>
          <p:cNvGrpSpPr/>
          <p:nvPr/>
        </p:nvGrpSpPr>
        <p:grpSpPr>
          <a:xfrm>
            <a:off x="54437" y="828631"/>
            <a:ext cx="1871994" cy="1871994"/>
            <a:chOff x="406806" y="724175"/>
            <a:chExt cx="1871994" cy="1871994"/>
          </a:xfrm>
        </p:grpSpPr>
        <p:pic>
          <p:nvPicPr>
            <p:cNvPr id="8" name="Imagem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06" y="724175"/>
              <a:ext cx="1871994" cy="1871994"/>
            </a:xfrm>
            <a:prstGeom prst="rect">
              <a:avLst/>
            </a:prstGeom>
          </p:spPr>
        </p:pic>
        <p:pic>
          <p:nvPicPr>
            <p:cNvPr id="9" name="Imagem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735" y="858391"/>
              <a:ext cx="1580481" cy="1580481"/>
            </a:xfrm>
            <a:prstGeom prst="rect">
              <a:avLst/>
            </a:prstGeom>
          </p:spPr>
        </p:pic>
        <p:sp>
          <p:nvSpPr>
            <p:cNvPr id="12" name="CaixaDeTexto 11"/>
            <p:cNvSpPr txBox="1"/>
            <p:nvPr/>
          </p:nvSpPr>
          <p:spPr>
            <a:xfrm>
              <a:off x="406806" y="1327318"/>
              <a:ext cx="1871994" cy="523220"/>
            </a:xfrm>
            <a:prstGeom prst="rect">
              <a:avLst/>
            </a:prstGeom>
            <a:noFill/>
          </p:spPr>
          <p:txBody>
            <a:bodyPr wrap="square" rtlCol="0">
              <a:spAutoFit/>
            </a:bodyPr>
            <a:lstStyle/>
            <a:p>
              <a:pPr algn="ctr"/>
              <a:r>
                <a:rPr lang="en-US" dirty="0">
                  <a:solidFill>
                    <a:srgbClr val="000050"/>
                  </a:solidFill>
                  <a:latin typeface="Poppins" panose="020B0604020202020204" charset="0"/>
                </a:rPr>
                <a:t>Voluntary Commitments</a:t>
              </a:r>
            </a:p>
          </p:txBody>
        </p:sp>
      </p:grpSp>
      <p:grpSp>
        <p:nvGrpSpPr>
          <p:cNvPr id="4" name="Agrupar 3"/>
          <p:cNvGrpSpPr/>
          <p:nvPr/>
        </p:nvGrpSpPr>
        <p:grpSpPr>
          <a:xfrm>
            <a:off x="1481907" y="3415758"/>
            <a:ext cx="1793750" cy="1793750"/>
            <a:chOff x="1943804" y="2736306"/>
            <a:chExt cx="1793750" cy="1793750"/>
          </a:xfrm>
        </p:grpSpPr>
        <p:pic>
          <p:nvPicPr>
            <p:cNvPr id="19" name="Imagem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3804" y="2736306"/>
              <a:ext cx="1793750" cy="1793750"/>
            </a:xfrm>
            <a:prstGeom prst="rect">
              <a:avLst/>
            </a:prstGeom>
          </p:spPr>
        </p:pic>
        <p:pic>
          <p:nvPicPr>
            <p:cNvPr id="20" name="Imagem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2417" y="2796664"/>
              <a:ext cx="1650100" cy="1650100"/>
            </a:xfrm>
            <a:prstGeom prst="rect">
              <a:avLst/>
            </a:prstGeom>
          </p:spPr>
        </p:pic>
      </p:grpSp>
      <p:sp>
        <p:nvSpPr>
          <p:cNvPr id="25" name="Espaço Reservado para Número de Slide 2"/>
          <p:cNvSpPr txBox="1">
            <a:spLocks/>
          </p:cNvSpPr>
          <p:nvPr/>
        </p:nvSpPr>
        <p:spPr>
          <a:xfrm>
            <a:off x="8595300" y="4849826"/>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Source Sans Pro" panose="020B0503030403020204" pitchFamily="34" charset="0"/>
                <a:ea typeface="Source Sans Pro" panose="020B0503030403020204" pitchFamily="34" charset="0"/>
              </a:rPr>
              <a:pPr/>
              <a:t>12</a:t>
            </a:fld>
            <a:endParaRPr lang="pt-BR" sz="600" dirty="0">
              <a:latin typeface="Source Sans Pro" panose="020B0503030403020204" pitchFamily="34" charset="0"/>
              <a:ea typeface="Source Sans Pro" panose="020B0503030403020204" pitchFamily="34" charset="0"/>
            </a:endParaRPr>
          </a:p>
        </p:txBody>
      </p:sp>
      <p:sp>
        <p:nvSpPr>
          <p:cNvPr id="26" name="Google Shape;126;p20"/>
          <p:cNvSpPr txBox="1"/>
          <p:nvPr/>
        </p:nvSpPr>
        <p:spPr>
          <a:xfrm>
            <a:off x="240669" y="165486"/>
            <a:ext cx="4762405" cy="553968"/>
          </a:xfrm>
          <a:prstGeom prst="rect">
            <a:avLst/>
          </a:prstGeom>
          <a:noFill/>
          <a:ln>
            <a:noFill/>
          </a:ln>
        </p:spPr>
        <p:txBody>
          <a:bodyPr spcFirstLastPara="1" wrap="square" lIns="91425" tIns="91425" rIns="91425" bIns="91425" anchor="t" anchorCtr="0">
            <a:spAutoFit/>
          </a:bodyPr>
          <a:lstStyle/>
          <a:p>
            <a:r>
              <a:rPr lang="en-US" sz="2400" b="1" dirty="0">
                <a:solidFill>
                  <a:srgbClr val="000050"/>
                </a:solidFill>
                <a:latin typeface="Poppins" panose="020B0604020202020204" charset="0"/>
                <a:ea typeface="Source Sans Pro" panose="020B0503030403020204" pitchFamily="34" charset="0"/>
              </a:rPr>
              <a:t>Sustainability </a:t>
            </a:r>
            <a:r>
              <a:rPr lang="pt-BR" sz="2400" b="1" dirty="0">
                <a:solidFill>
                  <a:srgbClr val="000050"/>
                </a:solidFill>
                <a:latin typeface="Poppins" panose="020B0604020202020204" charset="0"/>
                <a:ea typeface="Source Sans Pro" panose="020B0503030403020204" pitchFamily="34" charset="0"/>
              </a:rPr>
              <a:t>Agenda</a:t>
            </a:r>
          </a:p>
        </p:txBody>
      </p:sp>
      <p:sp>
        <p:nvSpPr>
          <p:cNvPr id="33" name="TextBox 54">
            <a:extLst>
              <a:ext uri="{FF2B5EF4-FFF2-40B4-BE49-F238E27FC236}">
                <a16:creationId xmlns:a16="http://schemas.microsoft.com/office/drawing/2014/main" id="{5C650E0D-154E-477C-8B84-B3F73C3E8E30}"/>
              </a:ext>
            </a:extLst>
          </p:cNvPr>
          <p:cNvSpPr txBox="1"/>
          <p:nvPr/>
        </p:nvSpPr>
        <p:spPr>
          <a:xfrm>
            <a:off x="7819983" y="-56583"/>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grpSp>
        <p:nvGrpSpPr>
          <p:cNvPr id="39" name="Agrupar 38"/>
          <p:cNvGrpSpPr/>
          <p:nvPr/>
        </p:nvGrpSpPr>
        <p:grpSpPr>
          <a:xfrm>
            <a:off x="54437" y="2567800"/>
            <a:ext cx="1793750" cy="1793750"/>
            <a:chOff x="1943804" y="2736306"/>
            <a:chExt cx="1793750" cy="1793750"/>
          </a:xfrm>
        </p:grpSpPr>
        <p:pic>
          <p:nvPicPr>
            <p:cNvPr id="40" name="Imagem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3804" y="2736306"/>
              <a:ext cx="1793750" cy="1793750"/>
            </a:xfrm>
            <a:prstGeom prst="rect">
              <a:avLst/>
            </a:prstGeom>
          </p:spPr>
        </p:pic>
        <p:pic>
          <p:nvPicPr>
            <p:cNvPr id="41" name="Imagem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2417" y="2796664"/>
              <a:ext cx="1650100" cy="1650100"/>
            </a:xfrm>
            <a:prstGeom prst="rect">
              <a:avLst/>
            </a:prstGeom>
          </p:spPr>
        </p:pic>
      </p:grpSp>
      <p:sp>
        <p:nvSpPr>
          <p:cNvPr id="18" name="CaixaDeTexto 17"/>
          <p:cNvSpPr txBox="1"/>
          <p:nvPr/>
        </p:nvSpPr>
        <p:spPr>
          <a:xfrm>
            <a:off x="1436769" y="4312353"/>
            <a:ext cx="1904535" cy="754053"/>
          </a:xfrm>
          <a:prstGeom prst="rect">
            <a:avLst/>
          </a:prstGeom>
          <a:noFill/>
        </p:spPr>
        <p:txBody>
          <a:bodyPr wrap="square" rtlCol="0">
            <a:spAutoFit/>
          </a:bodyPr>
          <a:lstStyle/>
          <a:p>
            <a:pPr algn="ctr"/>
            <a:r>
              <a:rPr lang="en-US" sz="900" dirty="0">
                <a:solidFill>
                  <a:schemeClr val="bg1"/>
                </a:solidFill>
                <a:latin typeface="Poppins" panose="020B0604020202020204" charset="0"/>
              </a:rPr>
              <a:t>Signatory to the </a:t>
            </a:r>
          </a:p>
          <a:p>
            <a:pPr algn="ctr"/>
            <a:r>
              <a:rPr lang="en-US" sz="900" dirty="0">
                <a:solidFill>
                  <a:schemeClr val="bg1"/>
                </a:solidFill>
                <a:latin typeface="Poppins" panose="020B0604020202020204" charset="0"/>
              </a:rPr>
              <a:t>Global Compact of  </a:t>
            </a:r>
          </a:p>
          <a:p>
            <a:pPr algn="ctr"/>
            <a:r>
              <a:rPr lang="en-US" sz="900" dirty="0">
                <a:solidFill>
                  <a:schemeClr val="bg1"/>
                </a:solidFill>
                <a:latin typeface="Poppins" panose="020B0604020202020204" charset="0"/>
              </a:rPr>
              <a:t>United Nations</a:t>
            </a:r>
          </a:p>
          <a:p>
            <a:pPr algn="ctr"/>
            <a:r>
              <a:rPr lang="en-US" sz="900" dirty="0">
                <a:solidFill>
                  <a:schemeClr val="bg1"/>
                </a:solidFill>
                <a:latin typeface="Poppins" panose="020B0604020202020204" charset="0"/>
              </a:rPr>
              <a:t>Since 2013</a:t>
            </a:r>
          </a:p>
          <a:p>
            <a:pPr algn="ctr"/>
            <a:endParaRPr lang="pt-BR" sz="700" dirty="0">
              <a:solidFill>
                <a:schemeClr val="bg1"/>
              </a:solidFill>
              <a:latin typeface="Poppins" panose="020B0604020202020204" charset="0"/>
              <a:ea typeface="Source Sans Pro" panose="020B0503030403020204" pitchFamily="34" charset="0"/>
            </a:endParaRPr>
          </a:p>
        </p:txBody>
      </p:sp>
      <p:pic>
        <p:nvPicPr>
          <p:cNvPr id="17" name="Imagem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08806" y="3941799"/>
            <a:ext cx="1333528" cy="336459"/>
          </a:xfrm>
          <a:prstGeom prst="rect">
            <a:avLst/>
          </a:prstGeom>
        </p:spPr>
      </p:pic>
      <p:grpSp>
        <p:nvGrpSpPr>
          <p:cNvPr id="43" name="Agrupar 42"/>
          <p:cNvGrpSpPr/>
          <p:nvPr/>
        </p:nvGrpSpPr>
        <p:grpSpPr>
          <a:xfrm>
            <a:off x="1502472" y="1776128"/>
            <a:ext cx="1793750" cy="1793750"/>
            <a:chOff x="1943804" y="2736306"/>
            <a:chExt cx="1793750" cy="1793750"/>
          </a:xfrm>
        </p:grpSpPr>
        <p:pic>
          <p:nvPicPr>
            <p:cNvPr id="44" name="Imagem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3804" y="2736306"/>
              <a:ext cx="1793750" cy="1793750"/>
            </a:xfrm>
            <a:prstGeom prst="rect">
              <a:avLst/>
            </a:prstGeom>
          </p:spPr>
        </p:pic>
        <p:pic>
          <p:nvPicPr>
            <p:cNvPr id="45" name="Imagem 4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2417" y="2796664"/>
              <a:ext cx="1650100" cy="1650100"/>
            </a:xfrm>
            <a:prstGeom prst="rect">
              <a:avLst/>
            </a:prstGeom>
          </p:spPr>
        </p:pic>
      </p:grpSp>
      <p:pic>
        <p:nvPicPr>
          <p:cNvPr id="21" name="Imagem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7819" y="3160885"/>
            <a:ext cx="1234577" cy="509747"/>
          </a:xfrm>
          <a:prstGeom prst="rect">
            <a:avLst/>
          </a:prstGeom>
        </p:spPr>
      </p:pic>
      <p:pic>
        <p:nvPicPr>
          <p:cNvPr id="24" name="Imagem 2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73950" y="2311805"/>
            <a:ext cx="1230172" cy="413292"/>
          </a:xfrm>
          <a:prstGeom prst="rect">
            <a:avLst/>
          </a:prstGeom>
        </p:spPr>
      </p:pic>
      <p:grpSp>
        <p:nvGrpSpPr>
          <p:cNvPr id="46" name="Agrupar 45"/>
          <p:cNvGrpSpPr/>
          <p:nvPr/>
        </p:nvGrpSpPr>
        <p:grpSpPr>
          <a:xfrm>
            <a:off x="2920214" y="2619616"/>
            <a:ext cx="1793750" cy="1793750"/>
            <a:chOff x="1943804" y="2736306"/>
            <a:chExt cx="1793750" cy="1793750"/>
          </a:xfrm>
        </p:grpSpPr>
        <p:pic>
          <p:nvPicPr>
            <p:cNvPr id="47" name="Imagem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43804" y="2736306"/>
              <a:ext cx="1793750" cy="1793750"/>
            </a:xfrm>
            <a:prstGeom prst="rect">
              <a:avLst/>
            </a:prstGeom>
          </p:spPr>
        </p:pic>
        <p:pic>
          <p:nvPicPr>
            <p:cNvPr id="48" name="Imagem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12417" y="2796664"/>
              <a:ext cx="1650100" cy="1650100"/>
            </a:xfrm>
            <a:prstGeom prst="rect">
              <a:avLst/>
            </a:prstGeom>
          </p:spPr>
        </p:pic>
      </p:grpSp>
      <p:pic>
        <p:nvPicPr>
          <p:cNvPr id="49" name="Picture 6" descr="UFPB/NPDS - Objetivos do Desenvolvimento Sustentável"/>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77921" y="2896894"/>
            <a:ext cx="526586" cy="527982"/>
          </a:xfrm>
          <a:prstGeom prst="rect">
            <a:avLst/>
          </a:prstGeom>
          <a:noFill/>
          <a:extLst>
            <a:ext uri="{909E8E84-426E-40DD-AFC4-6F175D3DCCD1}">
              <a14:hiddenFill xmlns:a14="http://schemas.microsoft.com/office/drawing/2010/main">
                <a:solidFill>
                  <a:srgbClr val="FFFFFF"/>
                </a:solidFill>
              </a14:hiddenFill>
            </a:ext>
          </a:extLst>
        </p:spPr>
      </p:pic>
      <p:sp>
        <p:nvSpPr>
          <p:cNvPr id="50" name="CaixaDeTexto 49"/>
          <p:cNvSpPr txBox="1"/>
          <p:nvPr/>
        </p:nvSpPr>
        <p:spPr>
          <a:xfrm>
            <a:off x="3001875" y="3493833"/>
            <a:ext cx="1678679" cy="584775"/>
          </a:xfrm>
          <a:prstGeom prst="rect">
            <a:avLst/>
          </a:prstGeom>
          <a:noFill/>
        </p:spPr>
        <p:txBody>
          <a:bodyPr wrap="square" rtlCol="0">
            <a:spAutoFit/>
          </a:bodyPr>
          <a:lstStyle/>
          <a:p>
            <a:pPr algn="ctr"/>
            <a:r>
              <a:rPr lang="en-US" sz="800" dirty="0">
                <a:solidFill>
                  <a:schemeClr val="bg1"/>
                </a:solidFill>
                <a:latin typeface="Poppins" panose="020B0604020202020204" charset="0"/>
                <a:ea typeface="Source Sans Pro" panose="020B0503030403020204" pitchFamily="34" charset="0"/>
              </a:rPr>
              <a:t>Actions aligned with  Sustainable </a:t>
            </a:r>
          </a:p>
          <a:p>
            <a:pPr algn="ctr"/>
            <a:r>
              <a:rPr lang="en-US" sz="800" dirty="0">
                <a:solidFill>
                  <a:schemeClr val="bg1"/>
                </a:solidFill>
                <a:latin typeface="Poppins" panose="020B0604020202020204" charset="0"/>
                <a:ea typeface="Source Sans Pro" panose="020B0503030403020204" pitchFamily="34" charset="0"/>
              </a:rPr>
              <a:t>Development Goals</a:t>
            </a:r>
          </a:p>
          <a:p>
            <a:pPr algn="ctr"/>
            <a:r>
              <a:rPr lang="en-US" sz="800" dirty="0">
                <a:solidFill>
                  <a:schemeClr val="bg1"/>
                </a:solidFill>
                <a:latin typeface="Poppins" panose="020B0604020202020204" charset="0"/>
                <a:ea typeface="Source Sans Pro" panose="020B0503030403020204" pitchFamily="34" charset="0"/>
              </a:rPr>
              <a:t> of the UN</a:t>
            </a:r>
            <a:endParaRPr lang="pt-BR" sz="800" dirty="0">
              <a:solidFill>
                <a:schemeClr val="bg1"/>
              </a:solidFill>
              <a:latin typeface="Poppins" panose="020B0604020202020204" charset="0"/>
              <a:ea typeface="Source Sans Pro" panose="020B0503030403020204" pitchFamily="34" charset="0"/>
            </a:endParaRPr>
          </a:p>
        </p:txBody>
      </p:sp>
      <p:sp>
        <p:nvSpPr>
          <p:cNvPr id="51" name="CaixaDeTexto 50"/>
          <p:cNvSpPr txBox="1"/>
          <p:nvPr/>
        </p:nvSpPr>
        <p:spPr>
          <a:xfrm>
            <a:off x="1471055" y="2819609"/>
            <a:ext cx="1904535" cy="369332"/>
          </a:xfrm>
          <a:prstGeom prst="rect">
            <a:avLst/>
          </a:prstGeom>
          <a:noFill/>
        </p:spPr>
        <p:txBody>
          <a:bodyPr wrap="square" rtlCol="0">
            <a:spAutoFit/>
          </a:bodyPr>
          <a:lstStyle/>
          <a:p>
            <a:pPr algn="ctr"/>
            <a:r>
              <a:rPr lang="en-US" sz="900" dirty="0">
                <a:solidFill>
                  <a:schemeClr val="bg1"/>
                </a:solidFill>
                <a:latin typeface="Poppins" panose="020B0604020202020204" charset="0"/>
                <a:ea typeface="Source Sans Pro" panose="020B0503030403020204" pitchFamily="34" charset="0"/>
              </a:rPr>
              <a:t>Golden Stamp</a:t>
            </a:r>
          </a:p>
          <a:p>
            <a:pPr algn="ctr"/>
            <a:r>
              <a:rPr lang="en-US" sz="900" dirty="0">
                <a:solidFill>
                  <a:schemeClr val="bg1"/>
                </a:solidFill>
                <a:latin typeface="Poppins" panose="020B0604020202020204" charset="0"/>
                <a:ea typeface="Source Sans Pro" panose="020B0503030403020204" pitchFamily="34" charset="0"/>
              </a:rPr>
              <a:t>Inventory GEE </a:t>
            </a:r>
            <a:endParaRPr lang="en-US" sz="700" dirty="0">
              <a:solidFill>
                <a:schemeClr val="bg1"/>
              </a:solidFill>
              <a:latin typeface="Poppins" panose="020B0604020202020204" charset="0"/>
              <a:ea typeface="Source Sans Pro" panose="020B0503030403020204" pitchFamily="34" charset="0"/>
            </a:endParaRPr>
          </a:p>
        </p:txBody>
      </p:sp>
      <p:pic>
        <p:nvPicPr>
          <p:cNvPr id="52" name="Imagem 51"/>
          <p:cNvPicPr>
            <a:picLocks noChangeAspect="1"/>
          </p:cNvPicPr>
          <p:nvPr/>
        </p:nvPicPr>
        <p:blipFill rotWithShape="1">
          <a:blip r:embed="rId2"/>
          <a:srcRect l="33977" t="22407" r="35339" b="54652"/>
          <a:stretch/>
        </p:blipFill>
        <p:spPr>
          <a:xfrm>
            <a:off x="5111866" y="2011765"/>
            <a:ext cx="3584399" cy="1377719"/>
          </a:xfrm>
          <a:prstGeom prst="rect">
            <a:avLst/>
          </a:prstGeom>
        </p:spPr>
      </p:pic>
      <p:pic>
        <p:nvPicPr>
          <p:cNvPr id="53" name="Imagem 52"/>
          <p:cNvPicPr>
            <a:picLocks noChangeAspect="1"/>
          </p:cNvPicPr>
          <p:nvPr/>
        </p:nvPicPr>
        <p:blipFill rotWithShape="1">
          <a:blip r:embed="rId2"/>
          <a:srcRect l="33229" t="22407" r="34479" b="53148"/>
          <a:stretch/>
        </p:blipFill>
        <p:spPr>
          <a:xfrm>
            <a:off x="3694124" y="881722"/>
            <a:ext cx="2804426" cy="1194143"/>
          </a:xfrm>
          <a:prstGeom prst="rect">
            <a:avLst/>
          </a:prstGeom>
        </p:spPr>
      </p:pic>
      <p:sp>
        <p:nvSpPr>
          <p:cNvPr id="54" name="TextBox 91">
            <a:extLst>
              <a:ext uri="{FF2B5EF4-FFF2-40B4-BE49-F238E27FC236}">
                <a16:creationId xmlns:a16="http://schemas.microsoft.com/office/drawing/2014/main" id="{A4F1ABAC-CF02-4D86-BE50-3AF7C8BAB51C}"/>
              </a:ext>
            </a:extLst>
          </p:cNvPr>
          <p:cNvSpPr txBox="1"/>
          <p:nvPr/>
        </p:nvSpPr>
        <p:spPr>
          <a:xfrm>
            <a:off x="4510328" y="2222270"/>
            <a:ext cx="4879182" cy="415498"/>
          </a:xfrm>
          <a:prstGeom prst="rect">
            <a:avLst/>
          </a:prstGeom>
          <a:noFill/>
          <a:ln w="3175">
            <a:noFill/>
            <a:beve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pPr lvl="0">
              <a:buClrTx/>
              <a:defRPr/>
            </a:pPr>
            <a:r>
              <a:rPr lang="en-US" sz="1000" dirty="0">
                <a:solidFill>
                  <a:srgbClr val="040050"/>
                </a:solidFill>
                <a:latin typeface="Poppins" panose="020B0604020202020204" charset="0"/>
              </a:rPr>
              <a:t>100% neutralization </a:t>
            </a:r>
          </a:p>
          <a:p>
            <a:pPr lvl="0">
              <a:buClrTx/>
              <a:defRPr/>
            </a:pPr>
            <a:r>
              <a:rPr lang="en-US" sz="1000" b="0" dirty="0">
                <a:solidFill>
                  <a:srgbClr val="9470FB"/>
                </a:solidFill>
                <a:latin typeface="Poppins" panose="020B0604020202020204" charset="0"/>
              </a:rPr>
              <a:t>of direct and energy emissions of 2022</a:t>
            </a:r>
            <a:endParaRPr lang="pt-BR" sz="1000" b="0" dirty="0">
              <a:solidFill>
                <a:srgbClr val="9470FB"/>
              </a:solidFill>
              <a:latin typeface="Poppins" panose="020B0604020202020204" charset="0"/>
            </a:endParaRPr>
          </a:p>
        </p:txBody>
      </p:sp>
      <p:sp>
        <p:nvSpPr>
          <p:cNvPr id="55" name="TextBox 91">
            <a:extLst>
              <a:ext uri="{FF2B5EF4-FFF2-40B4-BE49-F238E27FC236}">
                <a16:creationId xmlns:a16="http://schemas.microsoft.com/office/drawing/2014/main" id="{93E1A8A1-1044-4C7F-A00A-A0708AD8DFF3}"/>
              </a:ext>
            </a:extLst>
          </p:cNvPr>
          <p:cNvSpPr txBox="1"/>
          <p:nvPr/>
        </p:nvSpPr>
        <p:spPr>
          <a:xfrm>
            <a:off x="7002307" y="2588777"/>
            <a:ext cx="1446802" cy="507831"/>
          </a:xfrm>
          <a:prstGeom prst="rect">
            <a:avLst/>
          </a:prstGeom>
          <a:noFill/>
          <a:ln w="3175">
            <a:noFill/>
            <a:beve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pPr lvl="0">
              <a:buClrTx/>
              <a:defRPr/>
            </a:pPr>
            <a:r>
              <a:rPr lang="en-US" sz="1000" dirty="0">
                <a:solidFill>
                  <a:srgbClr val="040050"/>
                </a:solidFill>
                <a:latin typeface="Poppins" panose="020B0604020202020204" charset="0"/>
              </a:rPr>
              <a:t>Renewable Energy </a:t>
            </a:r>
          </a:p>
          <a:p>
            <a:pPr lvl="0">
              <a:buClrTx/>
              <a:defRPr/>
            </a:pPr>
            <a:r>
              <a:rPr lang="en-US" sz="1000" dirty="0">
                <a:solidFill>
                  <a:srgbClr val="040050"/>
                </a:solidFill>
                <a:latin typeface="Poppins" panose="020B0604020202020204" charset="0"/>
              </a:rPr>
              <a:t>Certificates</a:t>
            </a:r>
          </a:p>
          <a:p>
            <a:pPr lvl="0">
              <a:buClrTx/>
              <a:defRPr/>
            </a:pPr>
            <a:r>
              <a:rPr lang="pt-BR" sz="700" dirty="0">
                <a:solidFill>
                  <a:srgbClr val="9470FB"/>
                </a:solidFill>
                <a:latin typeface="Poppins" panose="020B0604020202020204" charset="0"/>
              </a:rPr>
              <a:t>IREC</a:t>
            </a:r>
          </a:p>
        </p:txBody>
      </p:sp>
      <p:sp>
        <p:nvSpPr>
          <p:cNvPr id="56" name="TextBox 91">
            <a:extLst>
              <a:ext uri="{FF2B5EF4-FFF2-40B4-BE49-F238E27FC236}">
                <a16:creationId xmlns:a16="http://schemas.microsoft.com/office/drawing/2014/main" id="{605E40DC-7529-4BC1-9C59-E0B3AFB40A06}"/>
              </a:ext>
            </a:extLst>
          </p:cNvPr>
          <p:cNvSpPr txBox="1"/>
          <p:nvPr/>
        </p:nvSpPr>
        <p:spPr>
          <a:xfrm>
            <a:off x="5146387" y="2627765"/>
            <a:ext cx="1777190" cy="407804"/>
          </a:xfrm>
          <a:prstGeom prst="rect">
            <a:avLst/>
          </a:prstGeom>
          <a:noFill/>
          <a:ln w="3175">
            <a:noFill/>
            <a:beve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pPr lvl="0">
              <a:buClrTx/>
              <a:defRPr/>
            </a:pPr>
            <a:r>
              <a:rPr lang="en-US" sz="1000" b="0" dirty="0">
                <a:solidFill>
                  <a:srgbClr val="9470FB"/>
                </a:solidFill>
                <a:latin typeface="Poppins" panose="020B0604020202020204" charset="0"/>
              </a:rPr>
              <a:t>Purchase of </a:t>
            </a:r>
          </a:p>
          <a:p>
            <a:pPr lvl="0">
              <a:buClrTx/>
              <a:defRPr/>
            </a:pPr>
            <a:r>
              <a:rPr lang="en-US" sz="1050" dirty="0">
                <a:solidFill>
                  <a:srgbClr val="040050"/>
                </a:solidFill>
                <a:latin typeface="Poppins" panose="020B0604020202020204" charset="0"/>
              </a:rPr>
              <a:t>Carbon Credits</a:t>
            </a:r>
          </a:p>
        </p:txBody>
      </p:sp>
      <p:sp>
        <p:nvSpPr>
          <p:cNvPr id="57" name="TextBox 91">
            <a:extLst>
              <a:ext uri="{FF2B5EF4-FFF2-40B4-BE49-F238E27FC236}">
                <a16:creationId xmlns:a16="http://schemas.microsoft.com/office/drawing/2014/main" id="{A4F1ABAC-CF02-4D86-BE50-3AF7C8BAB51C}"/>
              </a:ext>
            </a:extLst>
          </p:cNvPr>
          <p:cNvSpPr txBox="1"/>
          <p:nvPr/>
        </p:nvSpPr>
        <p:spPr>
          <a:xfrm>
            <a:off x="3788723" y="1049339"/>
            <a:ext cx="2646285" cy="761747"/>
          </a:xfrm>
          <a:prstGeom prst="rect">
            <a:avLst/>
          </a:prstGeom>
          <a:noFill/>
          <a:ln w="3175">
            <a:noFill/>
            <a:beve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r>
              <a:rPr lang="en-US" sz="1000" dirty="0">
                <a:solidFill>
                  <a:srgbClr val="000050"/>
                </a:solidFill>
                <a:latin typeface="Poppins" panose="020B0604020202020204" charset="0"/>
                <a:ea typeface="Avenir Black" charset="0"/>
                <a:cs typeface="Poppins" panose="020B0604020202020204" charset="0"/>
              </a:rPr>
              <a:t>Transition to the use of</a:t>
            </a:r>
          </a:p>
          <a:p>
            <a:r>
              <a:rPr lang="en-US" sz="1100" dirty="0">
                <a:solidFill>
                  <a:srgbClr val="1CD8CA"/>
                </a:solidFill>
                <a:latin typeface="Poppins" panose="020B0604020202020204" charset="0"/>
                <a:ea typeface="Avenir Black" charset="0"/>
                <a:cs typeface="Poppins" panose="020B0604020202020204" charset="0"/>
              </a:rPr>
              <a:t>Clean energy</a:t>
            </a:r>
          </a:p>
          <a:p>
            <a:r>
              <a:rPr lang="en-US" sz="1000" dirty="0">
                <a:solidFill>
                  <a:srgbClr val="000050"/>
                </a:solidFill>
                <a:latin typeface="Poppins" panose="020B0604020202020204" charset="0"/>
                <a:ea typeface="Avenir Black" charset="0"/>
                <a:cs typeface="Poppins" panose="020B0604020202020204" charset="0"/>
              </a:rPr>
              <a:t>covering </a:t>
            </a:r>
          </a:p>
          <a:p>
            <a:r>
              <a:rPr lang="en-US" sz="1100" dirty="0">
                <a:solidFill>
                  <a:srgbClr val="1CD8CA"/>
                </a:solidFill>
                <a:latin typeface="Poppins" panose="020B0604020202020204" charset="0"/>
              </a:rPr>
              <a:t>100 branches in 2023</a:t>
            </a:r>
          </a:p>
        </p:txBody>
      </p:sp>
      <p:sp>
        <p:nvSpPr>
          <p:cNvPr id="58" name="Retângulo 57"/>
          <p:cNvSpPr/>
          <p:nvPr/>
        </p:nvSpPr>
        <p:spPr>
          <a:xfrm>
            <a:off x="5575483" y="3624974"/>
            <a:ext cx="2950127" cy="969496"/>
          </a:xfrm>
          <a:prstGeom prst="rect">
            <a:avLst/>
          </a:prstGeom>
        </p:spPr>
        <p:txBody>
          <a:bodyPr wrap="square">
            <a:spAutoFit/>
          </a:bodyPr>
          <a:lstStyle/>
          <a:p>
            <a:pPr algn="ctr"/>
            <a:r>
              <a:rPr lang="pt-BR" sz="1000" b="1" dirty="0">
                <a:solidFill>
                  <a:srgbClr val="040050"/>
                </a:solidFill>
                <a:latin typeface="Poppins" panose="020B0604020202020204" charset="0"/>
                <a:ea typeface="Avenir Medium" charset="0"/>
                <a:cs typeface="Avenir Medium" charset="0"/>
              </a:rPr>
              <a:t>+  </a:t>
            </a:r>
            <a:r>
              <a:rPr lang="en-US" sz="1000" b="1" dirty="0">
                <a:solidFill>
                  <a:srgbClr val="040050"/>
                </a:solidFill>
                <a:latin typeface="Poppins" panose="020B0604020202020204" charset="0"/>
                <a:ea typeface="Avenir Medium" charset="0"/>
                <a:cs typeface="Avenir Medium" charset="0"/>
              </a:rPr>
              <a:t>Governance Structure for </a:t>
            </a:r>
          </a:p>
          <a:p>
            <a:pPr algn="ctr"/>
            <a:r>
              <a:rPr lang="en-US" sz="1000" b="1" dirty="0">
                <a:solidFill>
                  <a:srgbClr val="040050"/>
                </a:solidFill>
                <a:latin typeface="Poppins" panose="020B0604020202020204" charset="0"/>
                <a:ea typeface="Avenir Medium" charset="0"/>
                <a:cs typeface="Avenir Medium" charset="0"/>
              </a:rPr>
              <a:t>Sustainability</a:t>
            </a:r>
          </a:p>
          <a:p>
            <a:pPr algn="ctr"/>
            <a:r>
              <a:rPr lang="pt-BR" sz="800" b="1" dirty="0">
                <a:solidFill>
                  <a:srgbClr val="040050"/>
                </a:solidFill>
                <a:latin typeface="Poppins" panose="020B0604020202020204" charset="0"/>
                <a:ea typeface="Avenir Medium" charset="0"/>
                <a:cs typeface="Avenir Medium" charset="0"/>
              </a:rPr>
              <a:t> </a:t>
            </a:r>
            <a:r>
              <a:rPr lang="en-US" sz="800" b="1" dirty="0">
                <a:solidFill>
                  <a:srgbClr val="040050"/>
                </a:solidFill>
                <a:latin typeface="Poppins" panose="020B0604020202020204" charset="0"/>
                <a:ea typeface="Avenir Medium" charset="0"/>
                <a:cs typeface="Avenir Medium" charset="0"/>
              </a:rPr>
              <a:t>Executive and Statutory Committee</a:t>
            </a:r>
          </a:p>
          <a:p>
            <a:pPr algn="ctr"/>
            <a:endParaRPr lang="pt-BR" sz="800" b="1" dirty="0">
              <a:solidFill>
                <a:srgbClr val="040050"/>
              </a:solidFill>
              <a:latin typeface="Poppins" panose="020B0604020202020204" charset="0"/>
              <a:ea typeface="Avenir Medium" charset="0"/>
              <a:cs typeface="Avenir Medium" charset="0"/>
            </a:endParaRPr>
          </a:p>
          <a:p>
            <a:pPr algn="ctr"/>
            <a:r>
              <a:rPr lang="pt-BR" sz="1050" b="1" dirty="0">
                <a:solidFill>
                  <a:srgbClr val="0094FF"/>
                </a:solidFill>
                <a:latin typeface="Poppins" panose="020B0604020202020204" charset="0"/>
                <a:ea typeface="Avenir Medium" charset="0"/>
                <a:cs typeface="Avenir Medium" charset="0"/>
              </a:rPr>
              <a:t>+ </a:t>
            </a:r>
            <a:r>
              <a:rPr lang="en-US" sz="1050" b="1" dirty="0">
                <a:solidFill>
                  <a:srgbClr val="0094FF"/>
                </a:solidFill>
                <a:latin typeface="Poppins" panose="020B0604020202020204" charset="0"/>
                <a:ea typeface="Avenir Medium" charset="0"/>
                <a:cs typeface="Avenir Medium" charset="0"/>
              </a:rPr>
              <a:t>GRI Standard Report</a:t>
            </a:r>
          </a:p>
          <a:p>
            <a:pPr algn="ctr"/>
            <a:r>
              <a:rPr lang="en-US" sz="1050" b="1" dirty="0">
                <a:solidFill>
                  <a:srgbClr val="0094FF"/>
                </a:solidFill>
                <a:latin typeface="Poppins" panose="020B0604020202020204" charset="0"/>
                <a:ea typeface="Avenir Medium" charset="0"/>
                <a:cs typeface="Avenir Medium" charset="0"/>
              </a:rPr>
              <a:t>+ ESG Strategic Pillar</a:t>
            </a:r>
          </a:p>
        </p:txBody>
      </p:sp>
      <p:sp>
        <p:nvSpPr>
          <p:cNvPr id="60" name="TextBox 91">
            <a:extLst>
              <a:ext uri="{FF2B5EF4-FFF2-40B4-BE49-F238E27FC236}">
                <a16:creationId xmlns:a16="http://schemas.microsoft.com/office/drawing/2014/main" id="{CDE69CCA-EBB2-4A2C-91D9-C913212E44EF}"/>
              </a:ext>
            </a:extLst>
          </p:cNvPr>
          <p:cNvSpPr txBox="1"/>
          <p:nvPr/>
        </p:nvSpPr>
        <p:spPr>
          <a:xfrm>
            <a:off x="6743853" y="2528536"/>
            <a:ext cx="320423" cy="523220"/>
          </a:xfrm>
          <a:prstGeom prst="rect">
            <a:avLst/>
          </a:prstGeom>
          <a:noFill/>
          <a:ln w="3175">
            <a:noFill/>
            <a:beve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pPr defTabSz="685800">
              <a:buClrTx/>
              <a:defRPr/>
            </a:pPr>
            <a:r>
              <a:rPr lang="pt-BR" sz="2800" dirty="0">
                <a:solidFill>
                  <a:srgbClr val="936FFA"/>
                </a:solidFill>
                <a:latin typeface="Poppins" panose="020B0604020202020204" charset="0"/>
                <a:ea typeface="Source Sans Pro" panose="020B0503030403020204" pitchFamily="34" charset="0"/>
              </a:rPr>
              <a:t>+</a:t>
            </a:r>
            <a:endParaRPr lang="pt-BR" sz="1600" b="0" dirty="0">
              <a:solidFill>
                <a:srgbClr val="936FFA"/>
              </a:solidFill>
              <a:latin typeface="Poppins" panose="020B0604020202020204" charset="0"/>
              <a:ea typeface="Source Sans Pro" panose="020B0503030403020204" pitchFamily="34" charset="0"/>
            </a:endParaRPr>
          </a:p>
        </p:txBody>
      </p:sp>
      <p:pic>
        <p:nvPicPr>
          <p:cNvPr id="61" name="Imagem 60"/>
          <p:cNvPicPr>
            <a:picLocks noChangeAspect="1"/>
          </p:cNvPicPr>
          <p:nvPr/>
        </p:nvPicPr>
        <p:blipFill rotWithShape="1">
          <a:blip r:embed="rId2"/>
          <a:srcRect l="33229" t="22407" r="34479" b="53148"/>
          <a:stretch/>
        </p:blipFill>
        <p:spPr>
          <a:xfrm>
            <a:off x="6498550" y="1068389"/>
            <a:ext cx="1969954" cy="838819"/>
          </a:xfrm>
          <a:prstGeom prst="rect">
            <a:avLst/>
          </a:prstGeom>
        </p:spPr>
      </p:pic>
      <p:sp>
        <p:nvSpPr>
          <p:cNvPr id="62" name="Retângulo 61"/>
          <p:cNvSpPr/>
          <p:nvPr/>
        </p:nvSpPr>
        <p:spPr>
          <a:xfrm>
            <a:off x="6924457" y="1174657"/>
            <a:ext cx="1120820" cy="553998"/>
          </a:xfrm>
          <a:prstGeom prst="rect">
            <a:avLst/>
          </a:prstGeom>
        </p:spPr>
        <p:txBody>
          <a:bodyPr wrap="none">
            <a:spAutoFit/>
          </a:bodyPr>
          <a:lstStyle/>
          <a:p>
            <a:pPr algn="ctr"/>
            <a:r>
              <a:rPr lang="en-US" sz="1000" b="1" dirty="0">
                <a:solidFill>
                  <a:srgbClr val="000050"/>
                </a:solidFill>
                <a:latin typeface="Poppins" panose="020B0604020202020204" charset="0"/>
                <a:ea typeface="Avenir Medium" charset="0"/>
                <a:cs typeface="Avenir Medium" charset="0"/>
              </a:rPr>
              <a:t>Full transition </a:t>
            </a:r>
          </a:p>
          <a:p>
            <a:pPr algn="ctr"/>
            <a:r>
              <a:rPr lang="en-US" sz="1000" b="1" dirty="0">
                <a:solidFill>
                  <a:srgbClr val="000050"/>
                </a:solidFill>
                <a:latin typeface="Poppins" panose="020B0604020202020204" charset="0"/>
                <a:ea typeface="Avenir Medium" charset="0"/>
                <a:cs typeface="Avenir Medium" charset="0"/>
              </a:rPr>
              <a:t>forecasted</a:t>
            </a:r>
          </a:p>
          <a:p>
            <a:pPr algn="ctr"/>
            <a:r>
              <a:rPr lang="en-US" sz="1000" b="1" dirty="0">
                <a:solidFill>
                  <a:srgbClr val="0094FF"/>
                </a:solidFill>
                <a:latin typeface="Poppins" panose="020B0604020202020204" charset="0"/>
                <a:ea typeface="Avenir Medium" charset="0"/>
                <a:cs typeface="Avenir Medium" charset="0"/>
              </a:rPr>
              <a:t>by 2024</a:t>
            </a:r>
            <a:endParaRPr lang="pt-BR" b="1" dirty="0">
              <a:solidFill>
                <a:srgbClr val="0094FF"/>
              </a:solidFill>
              <a:latin typeface="Poppins" panose="020B0604020202020204" charset="0"/>
              <a:ea typeface="Avenir Medium" charset="0"/>
              <a:cs typeface="Avenir Medium" charset="0"/>
            </a:endParaRPr>
          </a:p>
        </p:txBody>
      </p:sp>
    </p:spTree>
    <p:extLst>
      <p:ext uri="{BB962C8B-B14F-4D97-AF65-F5344CB8AC3E}">
        <p14:creationId xmlns:p14="http://schemas.microsoft.com/office/powerpoint/2010/main" val="29645063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37"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41"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Source Sans Pro" panose="020B0503030403020204" pitchFamily="34" charset="0"/>
                <a:ea typeface="Source Sans Pro" panose="020B0503030403020204" pitchFamily="34" charset="0"/>
              </a:rPr>
              <a:pPr/>
              <a:t>13</a:t>
            </a:fld>
            <a:endParaRPr lang="pt-BR" sz="600" dirty="0">
              <a:latin typeface="Source Sans Pro" panose="020B0503030403020204" pitchFamily="34" charset="0"/>
              <a:ea typeface="Source Sans Pro" panose="020B0503030403020204" pitchFamily="34" charset="0"/>
            </a:endParaRPr>
          </a:p>
        </p:txBody>
      </p:sp>
      <p:sp>
        <p:nvSpPr>
          <p:cNvPr id="44" name="Google Shape;126;p20"/>
          <p:cNvSpPr txBox="1"/>
          <p:nvPr/>
        </p:nvSpPr>
        <p:spPr>
          <a:xfrm>
            <a:off x="287388" y="165486"/>
            <a:ext cx="5013841" cy="553968"/>
          </a:xfrm>
          <a:prstGeom prst="rect">
            <a:avLst/>
          </a:prstGeom>
          <a:noFill/>
          <a:ln>
            <a:noFill/>
          </a:ln>
        </p:spPr>
        <p:txBody>
          <a:bodyPr spcFirstLastPara="1" wrap="square" lIns="91425" tIns="91425" rIns="91425" bIns="91425" anchor="t" anchorCtr="0">
            <a:spAutoFit/>
          </a:bodyPr>
          <a:lstStyle/>
          <a:p>
            <a:r>
              <a:rPr lang="en-US" sz="2400" b="1" dirty="0">
                <a:solidFill>
                  <a:srgbClr val="000050"/>
                </a:solidFill>
                <a:latin typeface="Poppins" panose="020B0604020202020204" charset="0"/>
              </a:rPr>
              <a:t>Investment in Innovation</a:t>
            </a:r>
          </a:p>
        </p:txBody>
      </p:sp>
      <p:grpSp>
        <p:nvGrpSpPr>
          <p:cNvPr id="2" name="Agrupar 1"/>
          <p:cNvGrpSpPr/>
          <p:nvPr/>
        </p:nvGrpSpPr>
        <p:grpSpPr>
          <a:xfrm>
            <a:off x="142474" y="925529"/>
            <a:ext cx="2483432" cy="813589"/>
            <a:chOff x="142474" y="925529"/>
            <a:chExt cx="2483432" cy="813589"/>
          </a:xfrm>
        </p:grpSpPr>
        <p:sp>
          <p:nvSpPr>
            <p:cNvPr id="54" name="Retângulo Arredondado 53"/>
            <p:cNvSpPr/>
            <p:nvPr/>
          </p:nvSpPr>
          <p:spPr>
            <a:xfrm>
              <a:off x="267915" y="925529"/>
              <a:ext cx="2103120" cy="813589"/>
            </a:xfrm>
            <a:prstGeom prst="roundRect">
              <a:avLst/>
            </a:prstGeom>
            <a:solidFill>
              <a:schemeClr val="bg1">
                <a:lumMod val="9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Source Sans Pro" panose="020B0503030403020204" pitchFamily="34" charset="0"/>
              </a:endParaRPr>
            </a:p>
          </p:txBody>
        </p:sp>
        <p:sp>
          <p:nvSpPr>
            <p:cNvPr id="56" name="TextBox 54">
              <a:extLst>
                <a:ext uri="{FF2B5EF4-FFF2-40B4-BE49-F238E27FC236}">
                  <a16:creationId xmlns:a16="http://schemas.microsoft.com/office/drawing/2014/main" id="{5C650E0D-154E-477C-8B84-B3F73C3E8E30}"/>
                </a:ext>
              </a:extLst>
            </p:cNvPr>
            <p:cNvSpPr txBox="1"/>
            <p:nvPr/>
          </p:nvSpPr>
          <p:spPr>
            <a:xfrm>
              <a:off x="142474" y="985000"/>
              <a:ext cx="2483432" cy="661720"/>
            </a:xfrm>
            <a:prstGeom prst="rect">
              <a:avLst/>
            </a:prstGeom>
            <a:noFill/>
          </p:spPr>
          <p:txBody>
            <a:bodyPr wrap="square" rtlCol="0">
              <a:spAutoFit/>
            </a:bodyPr>
            <a:lstStyle/>
            <a:p>
              <a:pPr algn="ctr"/>
              <a:r>
                <a:rPr lang="pt-BR" sz="1600" b="1" dirty="0">
                  <a:solidFill>
                    <a:srgbClr val="0070C0"/>
                  </a:solidFill>
                  <a:latin typeface="Poppins" panose="020B0604020202020204" charset="0"/>
                  <a:ea typeface="Avenir Black" charset="0"/>
                  <a:cs typeface="Avenir Black" charset="0"/>
                </a:rPr>
                <a:t>R$254.1 </a:t>
              </a:r>
              <a:r>
                <a:rPr lang="en-US" sz="1600" b="1" dirty="0">
                  <a:solidFill>
                    <a:srgbClr val="0070C0"/>
                  </a:solidFill>
                  <a:latin typeface="Poppins" panose="020B0604020202020204" charset="0"/>
                  <a:ea typeface="Avenir Black" charset="0"/>
                  <a:cs typeface="Avenir Black" charset="0"/>
                </a:rPr>
                <a:t>million</a:t>
              </a:r>
              <a:r>
                <a:rPr lang="pt-BR" sz="1600" b="1" dirty="0">
                  <a:solidFill>
                    <a:srgbClr val="0070C0"/>
                  </a:solidFill>
                  <a:latin typeface="Poppins" panose="020B0604020202020204" charset="0"/>
                  <a:ea typeface="Avenir Black" charset="0"/>
                  <a:cs typeface="Avenir Black" charset="0"/>
                </a:rPr>
                <a:t> </a:t>
              </a:r>
            </a:p>
            <a:p>
              <a:pPr algn="ctr"/>
              <a:r>
                <a:rPr lang="en-US" sz="1050" dirty="0">
                  <a:solidFill>
                    <a:srgbClr val="040050"/>
                  </a:solidFill>
                  <a:latin typeface="Poppins" panose="020B0604020202020204" charset="0"/>
                  <a:ea typeface="Avenir Black" charset="0"/>
                  <a:cs typeface="Avenir Black" charset="0"/>
                </a:rPr>
                <a:t>Invested in digital transformation and IT infrastructure</a:t>
              </a:r>
              <a:endParaRPr lang="pt-BR" sz="1050" dirty="0">
                <a:solidFill>
                  <a:srgbClr val="040050"/>
                </a:solidFill>
                <a:latin typeface="Poppins" panose="020B0604020202020204" charset="0"/>
                <a:ea typeface="Avenir Black" charset="0"/>
                <a:cs typeface="Avenir Black" charset="0"/>
              </a:endParaRPr>
            </a:p>
          </p:txBody>
        </p:sp>
      </p:grpSp>
      <p:pic>
        <p:nvPicPr>
          <p:cNvPr id="4" name="Imagem 3"/>
          <p:cNvPicPr>
            <a:picLocks noChangeAspect="1"/>
          </p:cNvPicPr>
          <p:nvPr/>
        </p:nvPicPr>
        <p:blipFill rotWithShape="1">
          <a:blip r:embed="rId3">
            <a:extLst>
              <a:ext uri="{28A0092B-C50C-407E-A947-70E740481C1C}">
                <a14:useLocalDpi xmlns:a14="http://schemas.microsoft.com/office/drawing/2010/main" val="0"/>
              </a:ext>
            </a:extLst>
          </a:blip>
          <a:srcRect l="25732" t="34198" r="25490" b="33912"/>
          <a:stretch/>
        </p:blipFill>
        <p:spPr>
          <a:xfrm>
            <a:off x="308247" y="1890144"/>
            <a:ext cx="1787835" cy="657462"/>
          </a:xfrm>
          <a:prstGeom prst="rect">
            <a:avLst/>
          </a:prstGeom>
        </p:spPr>
      </p:pic>
      <p:sp>
        <p:nvSpPr>
          <p:cNvPr id="48" name="CaixaDeTexto 47"/>
          <p:cNvSpPr txBox="1"/>
          <p:nvPr/>
        </p:nvSpPr>
        <p:spPr>
          <a:xfrm>
            <a:off x="172851" y="3209669"/>
            <a:ext cx="2058626" cy="615553"/>
          </a:xfrm>
          <a:prstGeom prst="rect">
            <a:avLst/>
          </a:prstGeom>
          <a:noFill/>
        </p:spPr>
        <p:txBody>
          <a:bodyPr wrap="square" rtlCol="0">
            <a:spAutoFit/>
          </a:bodyPr>
          <a:lstStyle/>
          <a:p>
            <a:pPr algn="ctr"/>
            <a:r>
              <a:rPr lang="pt-BR" sz="2000" dirty="0">
                <a:solidFill>
                  <a:srgbClr val="0070C0"/>
                </a:solidFill>
                <a:latin typeface="Poppins" panose="020B0604020202020204" charset="0"/>
                <a:ea typeface="Avenir Medium" charset="0"/>
                <a:cs typeface="Avenir Medium" charset="0"/>
              </a:rPr>
              <a:t>+ </a:t>
            </a:r>
            <a:r>
              <a:rPr lang="pt-BR" sz="2000" dirty="0">
                <a:solidFill>
                  <a:srgbClr val="9470FB"/>
                </a:solidFill>
                <a:latin typeface="Poppins" panose="020B0604020202020204" charset="0"/>
                <a:ea typeface="Avenir Medium" charset="0"/>
                <a:cs typeface="Avenir Medium" charset="0"/>
              </a:rPr>
              <a:t>4.000</a:t>
            </a:r>
            <a:r>
              <a:rPr lang="pt-BR" sz="2000" dirty="0">
                <a:solidFill>
                  <a:srgbClr val="0070C0"/>
                </a:solidFill>
                <a:latin typeface="Poppins" panose="020B0604020202020204" charset="0"/>
                <a:ea typeface="Avenir Medium" charset="0"/>
                <a:cs typeface="Avenir Medium" charset="0"/>
              </a:rPr>
              <a:t> </a:t>
            </a:r>
          </a:p>
          <a:p>
            <a:pPr algn="ctr"/>
            <a:r>
              <a:rPr lang="en-US" dirty="0">
                <a:solidFill>
                  <a:srgbClr val="040050"/>
                </a:solidFill>
                <a:latin typeface="Poppins" panose="020B0604020202020204" charset="0"/>
                <a:ea typeface="Avenir Medium" charset="0"/>
                <a:cs typeface="Avenir Medium" charset="0"/>
              </a:rPr>
              <a:t>Customer Services</a:t>
            </a:r>
            <a:endParaRPr lang="en-US" dirty="0">
              <a:solidFill>
                <a:schemeClr val="accent5">
                  <a:lumMod val="50000"/>
                </a:schemeClr>
              </a:solidFill>
              <a:latin typeface="Poppins" panose="020B0604020202020204" charset="0"/>
              <a:ea typeface="Avenir Medium" charset="0"/>
              <a:cs typeface="Avenir Medium" charset="0"/>
            </a:endParaRPr>
          </a:p>
        </p:txBody>
      </p:sp>
      <p:sp>
        <p:nvSpPr>
          <p:cNvPr id="49" name="CaixaDeTexto 48"/>
          <p:cNvSpPr txBox="1"/>
          <p:nvPr/>
        </p:nvSpPr>
        <p:spPr>
          <a:xfrm>
            <a:off x="1870823" y="3175461"/>
            <a:ext cx="2058626" cy="646331"/>
          </a:xfrm>
          <a:prstGeom prst="rect">
            <a:avLst/>
          </a:prstGeom>
          <a:noFill/>
        </p:spPr>
        <p:txBody>
          <a:bodyPr wrap="square" rtlCol="0">
            <a:spAutoFit/>
          </a:bodyPr>
          <a:lstStyle/>
          <a:p>
            <a:pPr algn="ctr"/>
            <a:r>
              <a:rPr lang="pt-BR" sz="2400" dirty="0">
                <a:solidFill>
                  <a:srgbClr val="0070C0"/>
                </a:solidFill>
                <a:latin typeface="Poppins" panose="020B0604020202020204" charset="0"/>
                <a:ea typeface="Avenir Medium" charset="0"/>
                <a:cs typeface="Avenir Medium" charset="0"/>
              </a:rPr>
              <a:t>88%</a:t>
            </a:r>
          </a:p>
          <a:p>
            <a:pPr algn="ctr"/>
            <a:r>
              <a:rPr lang="en-US" sz="1200" dirty="0">
                <a:solidFill>
                  <a:srgbClr val="040050"/>
                </a:solidFill>
                <a:latin typeface="Poppins" panose="020B0604020202020204" charset="0"/>
                <a:ea typeface="Avenir Medium" charset="0"/>
                <a:cs typeface="Avenir Medium" charset="0"/>
              </a:rPr>
              <a:t>Solving</a:t>
            </a:r>
            <a:r>
              <a:rPr lang="pt-BR" sz="1200" dirty="0">
                <a:solidFill>
                  <a:srgbClr val="040050"/>
                </a:solidFill>
                <a:latin typeface="Poppins" panose="020B0604020202020204" charset="0"/>
                <a:ea typeface="Avenir Medium" charset="0"/>
                <a:cs typeface="Avenir Medium" charset="0"/>
              </a:rPr>
              <a:t> Index</a:t>
            </a:r>
            <a:endParaRPr lang="pt-BR" sz="1100" dirty="0">
              <a:solidFill>
                <a:schemeClr val="accent5">
                  <a:lumMod val="50000"/>
                </a:schemeClr>
              </a:solidFill>
              <a:latin typeface="Poppins" panose="020B0604020202020204" charset="0"/>
              <a:ea typeface="Avenir Medium" charset="0"/>
              <a:cs typeface="Avenir Medium" charset="0"/>
            </a:endParaRPr>
          </a:p>
        </p:txBody>
      </p:sp>
      <p:pic>
        <p:nvPicPr>
          <p:cNvPr id="55" name="Imagem 54"/>
          <p:cNvPicPr>
            <a:picLocks noChangeAspect="1"/>
          </p:cNvPicPr>
          <p:nvPr/>
        </p:nvPicPr>
        <p:blipFill rotWithShape="1">
          <a:blip r:embed="rId4"/>
          <a:srcRect l="8946" t="30261" r="66716" b="26079"/>
          <a:stretch/>
        </p:blipFill>
        <p:spPr>
          <a:xfrm>
            <a:off x="7586938" y="3361383"/>
            <a:ext cx="744257" cy="751003"/>
          </a:xfrm>
          <a:prstGeom prst="rect">
            <a:avLst/>
          </a:prstGeom>
        </p:spPr>
      </p:pic>
      <p:pic>
        <p:nvPicPr>
          <p:cNvPr id="61" name="Imagem 60"/>
          <p:cNvPicPr>
            <a:picLocks noChangeAspect="1"/>
          </p:cNvPicPr>
          <p:nvPr/>
        </p:nvPicPr>
        <p:blipFill rotWithShape="1">
          <a:blip r:embed="rId4"/>
          <a:srcRect l="8946" t="30261" r="66716" b="26079"/>
          <a:stretch/>
        </p:blipFill>
        <p:spPr>
          <a:xfrm>
            <a:off x="6400444" y="3361383"/>
            <a:ext cx="744257" cy="751003"/>
          </a:xfrm>
          <a:prstGeom prst="rect">
            <a:avLst/>
          </a:prstGeom>
        </p:spPr>
      </p:pic>
      <p:pic>
        <p:nvPicPr>
          <p:cNvPr id="62" name="Imagem 61"/>
          <p:cNvPicPr>
            <a:picLocks noChangeAspect="1"/>
          </p:cNvPicPr>
          <p:nvPr/>
        </p:nvPicPr>
        <p:blipFill rotWithShape="1">
          <a:blip r:embed="rId4"/>
          <a:srcRect l="8946" t="30261" r="66716" b="26079"/>
          <a:stretch/>
        </p:blipFill>
        <p:spPr>
          <a:xfrm>
            <a:off x="5181202" y="3380885"/>
            <a:ext cx="744257" cy="751003"/>
          </a:xfrm>
          <a:prstGeom prst="rect">
            <a:avLst/>
          </a:prstGeom>
        </p:spPr>
      </p:pic>
      <p:pic>
        <p:nvPicPr>
          <p:cNvPr id="63" name="Imagem 6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76966" y="3538053"/>
            <a:ext cx="436666" cy="436666"/>
          </a:xfrm>
          <a:prstGeom prst="rect">
            <a:avLst/>
          </a:prstGeom>
        </p:spPr>
      </p:pic>
      <p:pic>
        <p:nvPicPr>
          <p:cNvPr id="64" name="Imagem 6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64208" y="3568092"/>
            <a:ext cx="399059" cy="399059"/>
          </a:xfrm>
          <a:prstGeom prst="rect">
            <a:avLst/>
          </a:prstGeom>
        </p:spPr>
      </p:pic>
      <p:pic>
        <p:nvPicPr>
          <p:cNvPr id="78" name="Imagem 7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55958" y="3546193"/>
            <a:ext cx="420203" cy="420203"/>
          </a:xfrm>
          <a:prstGeom prst="rect">
            <a:avLst/>
          </a:prstGeom>
        </p:spPr>
      </p:pic>
      <p:sp>
        <p:nvSpPr>
          <p:cNvPr id="80" name="Retângulo 79"/>
          <p:cNvSpPr/>
          <p:nvPr/>
        </p:nvSpPr>
        <p:spPr>
          <a:xfrm>
            <a:off x="5234973" y="4145311"/>
            <a:ext cx="548548" cy="430887"/>
          </a:xfrm>
          <a:prstGeom prst="rect">
            <a:avLst/>
          </a:prstGeom>
        </p:spPr>
        <p:txBody>
          <a:bodyPr wrap="none">
            <a:spAutoFit/>
          </a:bodyPr>
          <a:lstStyle/>
          <a:p>
            <a:r>
              <a:rPr lang="pt-BR" sz="2200" b="1" dirty="0">
                <a:solidFill>
                  <a:srgbClr val="936FFA"/>
                </a:solidFill>
                <a:latin typeface="Poppins" panose="020B0604020202020204" charset="0"/>
                <a:ea typeface="Source Sans Pro" panose="020B0503030403020204" pitchFamily="34" charset="0"/>
              </a:rPr>
              <a:t>60</a:t>
            </a:r>
            <a:endParaRPr lang="en-US" sz="2200" b="1" dirty="0">
              <a:solidFill>
                <a:srgbClr val="936FFA"/>
              </a:solidFill>
              <a:latin typeface="Poppins" panose="020B0604020202020204" charset="0"/>
              <a:ea typeface="Source Sans Pro" panose="020B0503030403020204" pitchFamily="34" charset="0"/>
            </a:endParaRPr>
          </a:p>
        </p:txBody>
      </p:sp>
      <p:sp>
        <p:nvSpPr>
          <p:cNvPr id="81" name="Retângulo 80"/>
          <p:cNvSpPr/>
          <p:nvPr/>
        </p:nvSpPr>
        <p:spPr>
          <a:xfrm>
            <a:off x="6517833" y="4151706"/>
            <a:ext cx="631904" cy="430887"/>
          </a:xfrm>
          <a:prstGeom prst="rect">
            <a:avLst/>
          </a:prstGeom>
        </p:spPr>
        <p:txBody>
          <a:bodyPr wrap="none">
            <a:spAutoFit/>
          </a:bodyPr>
          <a:lstStyle/>
          <a:p>
            <a:r>
              <a:rPr lang="pt-BR" sz="2200" b="1" dirty="0">
                <a:solidFill>
                  <a:srgbClr val="936FFA"/>
                </a:solidFill>
                <a:latin typeface="Poppins" panose="020B0604020202020204" charset="0"/>
                <a:ea typeface="Source Sans Pro" panose="020B0503030403020204" pitchFamily="34" charset="0"/>
              </a:rPr>
              <a:t>147</a:t>
            </a:r>
            <a:endParaRPr lang="en-US" sz="2200" b="1" dirty="0">
              <a:solidFill>
                <a:srgbClr val="936FFA"/>
              </a:solidFill>
              <a:latin typeface="Poppins" panose="020B0604020202020204" charset="0"/>
              <a:ea typeface="Source Sans Pro" panose="020B0503030403020204" pitchFamily="34" charset="0"/>
            </a:endParaRPr>
          </a:p>
        </p:txBody>
      </p:sp>
      <p:sp>
        <p:nvSpPr>
          <p:cNvPr id="82" name="Retângulo 81"/>
          <p:cNvSpPr/>
          <p:nvPr/>
        </p:nvSpPr>
        <p:spPr>
          <a:xfrm>
            <a:off x="7706838" y="4145311"/>
            <a:ext cx="527709" cy="430887"/>
          </a:xfrm>
          <a:prstGeom prst="rect">
            <a:avLst/>
          </a:prstGeom>
        </p:spPr>
        <p:txBody>
          <a:bodyPr wrap="none">
            <a:spAutoFit/>
          </a:bodyPr>
          <a:lstStyle/>
          <a:p>
            <a:r>
              <a:rPr lang="pt-BR" sz="2200" b="1" dirty="0">
                <a:solidFill>
                  <a:srgbClr val="936FFA"/>
                </a:solidFill>
                <a:latin typeface="Poppins" panose="020B0604020202020204" charset="0"/>
                <a:ea typeface="Source Sans Pro" panose="020B0503030403020204" pitchFamily="34" charset="0"/>
              </a:rPr>
              <a:t>93</a:t>
            </a:r>
            <a:endParaRPr lang="en-US" sz="2200" b="1" dirty="0">
              <a:solidFill>
                <a:srgbClr val="936FFA"/>
              </a:solidFill>
              <a:latin typeface="Poppins" panose="020B0604020202020204" charset="0"/>
              <a:ea typeface="Source Sans Pro" panose="020B0503030403020204" pitchFamily="34" charset="0"/>
            </a:endParaRPr>
          </a:p>
        </p:txBody>
      </p:sp>
      <p:sp>
        <p:nvSpPr>
          <p:cNvPr id="84" name="Retângulo 83"/>
          <p:cNvSpPr/>
          <p:nvPr/>
        </p:nvSpPr>
        <p:spPr>
          <a:xfrm>
            <a:off x="5089099" y="4451121"/>
            <a:ext cx="830677" cy="276999"/>
          </a:xfrm>
          <a:prstGeom prst="rect">
            <a:avLst/>
          </a:prstGeom>
        </p:spPr>
        <p:txBody>
          <a:bodyPr wrap="none">
            <a:spAutoFit/>
          </a:bodyPr>
          <a:lstStyle/>
          <a:p>
            <a:r>
              <a:rPr lang="pt-BR" sz="1200" dirty="0">
                <a:solidFill>
                  <a:srgbClr val="936FFA"/>
                </a:solidFill>
                <a:latin typeface="Poppins" panose="020B0604020202020204" charset="0"/>
                <a:ea typeface="Source Sans Pro" panose="020B0503030403020204" pitchFamily="34" charset="0"/>
              </a:rPr>
              <a:t>Startups</a:t>
            </a:r>
            <a:endParaRPr lang="en-US" sz="800" b="1" dirty="0">
              <a:solidFill>
                <a:srgbClr val="936FFA"/>
              </a:solidFill>
              <a:latin typeface="Poppins" panose="020B0604020202020204" charset="0"/>
              <a:ea typeface="Source Sans Pro" panose="020B0503030403020204" pitchFamily="34" charset="0"/>
            </a:endParaRPr>
          </a:p>
        </p:txBody>
      </p:sp>
      <p:sp>
        <p:nvSpPr>
          <p:cNvPr id="85" name="Retângulo 84"/>
          <p:cNvSpPr/>
          <p:nvPr/>
        </p:nvSpPr>
        <p:spPr>
          <a:xfrm>
            <a:off x="6273039" y="4485061"/>
            <a:ext cx="1258678" cy="276999"/>
          </a:xfrm>
          <a:prstGeom prst="rect">
            <a:avLst/>
          </a:prstGeom>
        </p:spPr>
        <p:txBody>
          <a:bodyPr wrap="none">
            <a:spAutoFit/>
          </a:bodyPr>
          <a:lstStyle/>
          <a:p>
            <a:r>
              <a:rPr lang="en-US" sz="1200" dirty="0">
                <a:solidFill>
                  <a:srgbClr val="936FFA"/>
                </a:solidFill>
                <a:latin typeface="Poppins" panose="020B0604020202020204" charset="0"/>
              </a:rPr>
              <a:t>Entrepreneurs</a:t>
            </a:r>
            <a:endParaRPr lang="en-US" sz="1200" b="1" dirty="0">
              <a:solidFill>
                <a:srgbClr val="936FFA"/>
              </a:solidFill>
              <a:latin typeface="Poppins" panose="020B0604020202020204" charset="0"/>
            </a:endParaRPr>
          </a:p>
        </p:txBody>
      </p:sp>
      <p:sp>
        <p:nvSpPr>
          <p:cNvPr id="86" name="Retângulo 85"/>
          <p:cNvSpPr/>
          <p:nvPr/>
        </p:nvSpPr>
        <p:spPr>
          <a:xfrm>
            <a:off x="7611241" y="4485061"/>
            <a:ext cx="833883" cy="276999"/>
          </a:xfrm>
          <a:prstGeom prst="rect">
            <a:avLst/>
          </a:prstGeom>
        </p:spPr>
        <p:txBody>
          <a:bodyPr wrap="none">
            <a:spAutoFit/>
          </a:bodyPr>
          <a:lstStyle/>
          <a:p>
            <a:r>
              <a:rPr lang="pt-BR" sz="1200" dirty="0">
                <a:solidFill>
                  <a:srgbClr val="936FFA"/>
                </a:solidFill>
                <a:latin typeface="Poppins" panose="020B0604020202020204" charset="0"/>
                <a:ea typeface="Source Sans Pro" panose="020B0503030403020204" pitchFamily="34" charset="0"/>
              </a:rPr>
              <a:t>Advisors</a:t>
            </a:r>
            <a:endParaRPr lang="en-US" sz="600" b="1" dirty="0">
              <a:solidFill>
                <a:srgbClr val="936FFA"/>
              </a:solidFill>
              <a:latin typeface="Poppins" panose="020B0604020202020204" charset="0"/>
              <a:ea typeface="Source Sans Pro" panose="020B0503030403020204" pitchFamily="34" charset="0"/>
            </a:endParaRPr>
          </a:p>
        </p:txBody>
      </p:sp>
      <p:grpSp>
        <p:nvGrpSpPr>
          <p:cNvPr id="5" name="Agrupar 4"/>
          <p:cNvGrpSpPr/>
          <p:nvPr/>
        </p:nvGrpSpPr>
        <p:grpSpPr>
          <a:xfrm>
            <a:off x="2579328" y="939952"/>
            <a:ext cx="1784489" cy="813589"/>
            <a:chOff x="2633730" y="804740"/>
            <a:chExt cx="1784489" cy="813589"/>
          </a:xfrm>
        </p:grpSpPr>
        <p:sp>
          <p:nvSpPr>
            <p:cNvPr id="34" name="Retângulo Arredondado 33"/>
            <p:cNvSpPr/>
            <p:nvPr/>
          </p:nvSpPr>
          <p:spPr>
            <a:xfrm>
              <a:off x="2680308" y="804740"/>
              <a:ext cx="1561944" cy="813589"/>
            </a:xfrm>
            <a:prstGeom prst="roundRect">
              <a:avLst/>
            </a:prstGeom>
            <a:solidFill>
              <a:schemeClr val="bg1">
                <a:lumMod val="9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Source Sans Pro" panose="020B0503030403020204" pitchFamily="34" charset="0"/>
              </a:endParaRPr>
            </a:p>
          </p:txBody>
        </p:sp>
        <p:sp>
          <p:nvSpPr>
            <p:cNvPr id="32" name="CaixaDeTexto 31"/>
            <p:cNvSpPr txBox="1"/>
            <p:nvPr/>
          </p:nvSpPr>
          <p:spPr>
            <a:xfrm>
              <a:off x="2633730" y="826813"/>
              <a:ext cx="1784489" cy="769441"/>
            </a:xfrm>
            <a:prstGeom prst="rect">
              <a:avLst/>
            </a:prstGeom>
            <a:noFill/>
          </p:spPr>
          <p:txBody>
            <a:bodyPr wrap="square" rtlCol="0">
              <a:spAutoFit/>
            </a:bodyPr>
            <a:lstStyle/>
            <a:p>
              <a:pPr algn="ctr"/>
              <a:r>
                <a:rPr lang="en-US" sz="1100" dirty="0">
                  <a:solidFill>
                    <a:srgbClr val="040050"/>
                  </a:solidFill>
                  <a:latin typeface="Poppins" panose="020B0604020202020204" charset="0"/>
                  <a:ea typeface="Avenir Medium" charset="0"/>
                  <a:cs typeface="Avenir Medium" charset="0"/>
                </a:rPr>
                <a:t>Continuous improvement in the customer experience on Digital</a:t>
              </a:r>
              <a:endParaRPr lang="pt-BR" sz="1100" dirty="0">
                <a:solidFill>
                  <a:srgbClr val="040050"/>
                </a:solidFill>
                <a:latin typeface="Poppins" panose="020B0604020202020204" charset="0"/>
                <a:ea typeface="Avenir Medium" charset="0"/>
                <a:cs typeface="Avenir Medium" charset="0"/>
              </a:endParaRPr>
            </a:p>
          </p:txBody>
        </p:sp>
      </p:grpSp>
      <p:pic>
        <p:nvPicPr>
          <p:cNvPr id="36" name="Imagem 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73263" y="2547467"/>
            <a:ext cx="3591308" cy="774596"/>
          </a:xfrm>
          <a:prstGeom prst="rect">
            <a:avLst/>
          </a:prstGeom>
        </p:spPr>
      </p:pic>
      <p:pic>
        <p:nvPicPr>
          <p:cNvPr id="38" name="Imagem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19776" y="387579"/>
            <a:ext cx="1852149" cy="1033388"/>
          </a:xfrm>
          <a:prstGeom prst="rect">
            <a:avLst/>
          </a:prstGeom>
        </p:spPr>
      </p:pic>
      <p:sp>
        <p:nvSpPr>
          <p:cNvPr id="39" name="Retângulo Arredondado 38"/>
          <p:cNvSpPr/>
          <p:nvPr/>
        </p:nvSpPr>
        <p:spPr>
          <a:xfrm>
            <a:off x="5364208" y="1586886"/>
            <a:ext cx="3223353" cy="675292"/>
          </a:xfrm>
          <a:prstGeom prst="roundRect">
            <a:avLst/>
          </a:prstGeom>
          <a:solidFill>
            <a:srgbClr val="46D9CA"/>
          </a:solidFill>
        </p:spPr>
        <p:txBody>
          <a:bodyPr wrap="square" anchor="ctr">
            <a:spAutoFit/>
          </a:bodyPr>
          <a:lstStyle/>
          <a:p>
            <a:pPr algn="ctr">
              <a:lnSpc>
                <a:spcPct val="125000"/>
              </a:lnSpc>
            </a:pPr>
            <a:r>
              <a:rPr lang="pt-BR" b="1" i="1" dirty="0">
                <a:solidFill>
                  <a:srgbClr val="002060"/>
                </a:solidFill>
                <a:latin typeface="Poppins" panose="020B0604020202020204" charset="0"/>
                <a:cs typeface="Poppins" panose="020B0604020202020204" charset="0"/>
              </a:rPr>
              <a:t>Marketplace</a:t>
            </a:r>
            <a:r>
              <a:rPr lang="pt-BR" b="1" dirty="0">
                <a:solidFill>
                  <a:srgbClr val="002060"/>
                </a:solidFill>
                <a:latin typeface="Poppins" panose="020B0604020202020204" charset="0"/>
                <a:cs typeface="Poppins" panose="020B0604020202020204" charset="0"/>
              </a:rPr>
              <a:t> </a:t>
            </a:r>
          </a:p>
          <a:p>
            <a:pPr algn="ctr">
              <a:lnSpc>
                <a:spcPct val="125000"/>
              </a:lnSpc>
            </a:pPr>
            <a:r>
              <a:rPr lang="pt-BR" b="1" dirty="0">
                <a:solidFill>
                  <a:srgbClr val="936FFA"/>
                </a:solidFill>
                <a:latin typeface="Poppins" panose="020B0604020202020204" charset="0"/>
                <a:cs typeface="Poppins" panose="020B0604020202020204" charset="0"/>
              </a:rPr>
              <a:t>+</a:t>
            </a:r>
            <a:r>
              <a:rPr lang="pt-BR" b="1" dirty="0">
                <a:solidFill>
                  <a:srgbClr val="002060"/>
                </a:solidFill>
                <a:latin typeface="Poppins" panose="020B0604020202020204" charset="0"/>
                <a:cs typeface="Poppins" panose="020B0604020202020204" charset="0"/>
              </a:rPr>
              <a:t> 40 suppliers</a:t>
            </a:r>
          </a:p>
        </p:txBody>
      </p:sp>
      <p:sp>
        <p:nvSpPr>
          <p:cNvPr id="33" name="CaixaDeTexto 32">
            <a:extLst>
              <a:ext uri="{FF2B5EF4-FFF2-40B4-BE49-F238E27FC236}">
                <a16:creationId xmlns:a16="http://schemas.microsoft.com/office/drawing/2014/main" id="{AF2DFD70-6098-4522-9CF7-AFCAFE9375AF}"/>
              </a:ext>
            </a:extLst>
          </p:cNvPr>
          <p:cNvSpPr txBox="1"/>
          <p:nvPr/>
        </p:nvSpPr>
        <p:spPr>
          <a:xfrm>
            <a:off x="1901512" y="3958679"/>
            <a:ext cx="2058626" cy="769441"/>
          </a:xfrm>
          <a:prstGeom prst="rect">
            <a:avLst/>
          </a:prstGeom>
          <a:noFill/>
        </p:spPr>
        <p:txBody>
          <a:bodyPr wrap="square" rtlCol="0">
            <a:spAutoFit/>
          </a:bodyPr>
          <a:lstStyle/>
          <a:p>
            <a:pPr algn="ctr"/>
            <a:r>
              <a:rPr lang="pt-BR" sz="2000" dirty="0">
                <a:solidFill>
                  <a:srgbClr val="0070C0"/>
                </a:solidFill>
                <a:latin typeface="Poppins" panose="020B0604020202020204" charset="0"/>
                <a:ea typeface="Avenir Medium" charset="0"/>
                <a:cs typeface="Avenir Medium" charset="0"/>
              </a:rPr>
              <a:t>81%</a:t>
            </a:r>
          </a:p>
          <a:p>
            <a:pPr algn="ctr"/>
            <a:r>
              <a:rPr lang="en-US" sz="1200" dirty="0">
                <a:solidFill>
                  <a:srgbClr val="040050"/>
                </a:solidFill>
                <a:latin typeface="Poppins" panose="020B0604020202020204" charset="0"/>
                <a:ea typeface="Avenir Medium" charset="0"/>
                <a:cs typeface="Avenir Medium" charset="0"/>
              </a:rPr>
              <a:t>Satisfaction </a:t>
            </a:r>
          </a:p>
          <a:p>
            <a:pPr algn="ctr"/>
            <a:r>
              <a:rPr lang="en-US" sz="1200" dirty="0">
                <a:solidFill>
                  <a:srgbClr val="040050"/>
                </a:solidFill>
                <a:latin typeface="Poppins" panose="020B0604020202020204" charset="0"/>
                <a:ea typeface="Avenir Medium" charset="0"/>
                <a:cs typeface="Avenir Medium" charset="0"/>
              </a:rPr>
              <a:t>Index</a:t>
            </a:r>
            <a:endParaRPr lang="en-US" dirty="0">
              <a:solidFill>
                <a:schemeClr val="accent5">
                  <a:lumMod val="50000"/>
                </a:schemeClr>
              </a:solidFill>
              <a:latin typeface="Poppins" panose="020B0604020202020204" charset="0"/>
              <a:ea typeface="Avenir Medium" charset="0"/>
              <a:cs typeface="Avenir Medium" charset="0"/>
            </a:endParaRPr>
          </a:p>
        </p:txBody>
      </p:sp>
      <p:sp>
        <p:nvSpPr>
          <p:cNvPr id="35" name="CaixaDeTexto 34">
            <a:extLst>
              <a:ext uri="{FF2B5EF4-FFF2-40B4-BE49-F238E27FC236}">
                <a16:creationId xmlns:a16="http://schemas.microsoft.com/office/drawing/2014/main" id="{E3AB1F76-DEF0-4A29-B79D-3219648D4BA6}"/>
              </a:ext>
            </a:extLst>
          </p:cNvPr>
          <p:cNvSpPr txBox="1"/>
          <p:nvPr/>
        </p:nvSpPr>
        <p:spPr>
          <a:xfrm>
            <a:off x="172851" y="4003149"/>
            <a:ext cx="2058626" cy="738664"/>
          </a:xfrm>
          <a:prstGeom prst="rect">
            <a:avLst/>
          </a:prstGeom>
          <a:noFill/>
        </p:spPr>
        <p:txBody>
          <a:bodyPr wrap="square" rtlCol="0">
            <a:spAutoFit/>
          </a:bodyPr>
          <a:lstStyle/>
          <a:p>
            <a:pPr algn="ctr"/>
            <a:r>
              <a:rPr lang="pt-BR" sz="2000" dirty="0">
                <a:solidFill>
                  <a:srgbClr val="0070C0"/>
                </a:solidFill>
                <a:latin typeface="Poppins" panose="020B0604020202020204" charset="0"/>
                <a:ea typeface="Avenir Medium" charset="0"/>
                <a:cs typeface="Avenir Medium" charset="0"/>
              </a:rPr>
              <a:t>+ </a:t>
            </a:r>
            <a:r>
              <a:rPr lang="pt-BR" sz="2800" dirty="0">
                <a:solidFill>
                  <a:srgbClr val="9470FB"/>
                </a:solidFill>
                <a:latin typeface="Poppins" panose="020B0604020202020204" charset="0"/>
                <a:ea typeface="Avenir Medium" charset="0"/>
                <a:cs typeface="Avenir Medium" charset="0"/>
              </a:rPr>
              <a:t>33</a:t>
            </a:r>
            <a:r>
              <a:rPr lang="pt-BR" sz="2000" dirty="0">
                <a:solidFill>
                  <a:srgbClr val="0070C0"/>
                </a:solidFill>
                <a:latin typeface="Poppins" panose="020B0604020202020204" charset="0"/>
                <a:ea typeface="Avenir Medium" charset="0"/>
                <a:cs typeface="Avenir Medium" charset="0"/>
              </a:rPr>
              <a:t> </a:t>
            </a:r>
            <a:r>
              <a:rPr lang="pt-BR" sz="2000" dirty="0">
                <a:solidFill>
                  <a:srgbClr val="9470FB"/>
                </a:solidFill>
                <a:latin typeface="Poppins" panose="020B0604020202020204" charset="0"/>
                <a:ea typeface="Avenir Medium" charset="0"/>
                <a:cs typeface="Avenir Medium" charset="0"/>
              </a:rPr>
              <a:t>k</a:t>
            </a:r>
          </a:p>
          <a:p>
            <a:pPr algn="ctr"/>
            <a:r>
              <a:rPr lang="en-US" dirty="0">
                <a:solidFill>
                  <a:srgbClr val="040050"/>
                </a:solidFill>
                <a:latin typeface="Poppins" panose="020B0604020202020204" charset="0"/>
                <a:ea typeface="Avenir Medium" charset="0"/>
                <a:cs typeface="Avenir Medium" charset="0"/>
              </a:rPr>
              <a:t>Interactions</a:t>
            </a:r>
            <a:endParaRPr lang="en-US" dirty="0">
              <a:solidFill>
                <a:schemeClr val="accent5">
                  <a:lumMod val="50000"/>
                </a:schemeClr>
              </a:solidFill>
              <a:latin typeface="Poppins" panose="020B0604020202020204" charset="0"/>
              <a:ea typeface="Avenir Medium" charset="0"/>
              <a:cs typeface="Avenir Medium" charset="0"/>
            </a:endParaRPr>
          </a:p>
        </p:txBody>
      </p:sp>
      <p:sp>
        <p:nvSpPr>
          <p:cNvPr id="40" name="Retângulo Arredondado 29">
            <a:extLst>
              <a:ext uri="{FF2B5EF4-FFF2-40B4-BE49-F238E27FC236}">
                <a16:creationId xmlns:a16="http://schemas.microsoft.com/office/drawing/2014/main" id="{9450C93D-99D1-4A79-9B73-F39F41EB9826}"/>
              </a:ext>
            </a:extLst>
          </p:cNvPr>
          <p:cNvSpPr/>
          <p:nvPr/>
        </p:nvSpPr>
        <p:spPr>
          <a:xfrm>
            <a:off x="2893689" y="1800360"/>
            <a:ext cx="1266544" cy="914648"/>
          </a:xfrm>
          <a:prstGeom prst="roundRect">
            <a:avLst/>
          </a:prstGeom>
          <a:solidFill>
            <a:srgbClr val="46D9CA"/>
          </a:solidFill>
        </p:spPr>
        <p:txBody>
          <a:bodyPr wrap="square" anchor="ctr">
            <a:spAutoFit/>
          </a:bodyPr>
          <a:lstStyle/>
          <a:p>
            <a:pPr algn="ctr">
              <a:lnSpc>
                <a:spcPct val="125000"/>
              </a:lnSpc>
            </a:pPr>
            <a:r>
              <a:rPr lang="en-US" sz="1300" b="1" dirty="0">
                <a:solidFill>
                  <a:srgbClr val="002060"/>
                </a:solidFill>
                <a:latin typeface="Poppins" panose="00000500000000000000" pitchFamily="2" charset="0"/>
                <a:cs typeface="Poppins" panose="00000500000000000000" pitchFamily="2" charset="0"/>
              </a:rPr>
              <a:t>Smart Virtual Assistant</a:t>
            </a:r>
          </a:p>
        </p:txBody>
      </p:sp>
      <p:sp>
        <p:nvSpPr>
          <p:cNvPr id="42" name="Retângulo 41">
            <a:extLst>
              <a:ext uri="{FF2B5EF4-FFF2-40B4-BE49-F238E27FC236}">
                <a16:creationId xmlns:a16="http://schemas.microsoft.com/office/drawing/2014/main" id="{FC5B46E1-6DD3-4AAD-BBF6-8419927B6004}"/>
              </a:ext>
            </a:extLst>
          </p:cNvPr>
          <p:cNvSpPr/>
          <p:nvPr/>
        </p:nvSpPr>
        <p:spPr>
          <a:xfrm>
            <a:off x="339906" y="2712145"/>
            <a:ext cx="2286000" cy="307777"/>
          </a:xfrm>
          <a:prstGeom prst="rect">
            <a:avLst/>
          </a:prstGeom>
        </p:spPr>
        <p:txBody>
          <a:bodyPr wrap="square">
            <a:spAutoFit/>
          </a:bodyPr>
          <a:lstStyle/>
          <a:p>
            <a:r>
              <a:rPr lang="pt-BR" sz="1100" dirty="0">
                <a:latin typeface="Verdana" panose="020B0604030504040204" pitchFamily="34" charset="0"/>
              </a:rPr>
              <a:t> </a:t>
            </a:r>
            <a:r>
              <a:rPr lang="pt-BR" b="1" dirty="0">
                <a:solidFill>
                  <a:srgbClr val="040050"/>
                </a:solidFill>
                <a:latin typeface="Poppins" panose="020B0604020202020204" charset="0"/>
                <a:ea typeface="Avenir Black" charset="0"/>
                <a:cs typeface="Avenir Black" charset="0"/>
              </a:rPr>
              <a:t>Bah</a:t>
            </a:r>
            <a:r>
              <a:rPr lang="pt-BR" dirty="0">
                <a:solidFill>
                  <a:srgbClr val="040050"/>
                </a:solidFill>
                <a:latin typeface="Poppins" panose="020B0604020202020204" charset="0"/>
                <a:ea typeface="Avenir Black" charset="0"/>
                <a:cs typeface="Avenir Black" charset="0"/>
              </a:rPr>
              <a:t> </a:t>
            </a:r>
            <a:r>
              <a:rPr lang="en-US" dirty="0">
                <a:solidFill>
                  <a:srgbClr val="040050"/>
                </a:solidFill>
                <a:latin typeface="Poppins" panose="020B0604020202020204" charset="0"/>
                <a:ea typeface="Avenir Black" charset="0"/>
                <a:cs typeface="Avenir Black" charset="0"/>
              </a:rPr>
              <a:t>is</a:t>
            </a:r>
            <a:r>
              <a:rPr lang="pt-BR" dirty="0">
                <a:solidFill>
                  <a:srgbClr val="040050"/>
                </a:solidFill>
                <a:latin typeface="Poppins" panose="020B0604020202020204" charset="0"/>
                <a:ea typeface="Avenir Black" charset="0"/>
                <a:cs typeface="Avenir Black" charset="0"/>
              </a:rPr>
              <a:t> </a:t>
            </a:r>
            <a:r>
              <a:rPr lang="en-US" dirty="0">
                <a:solidFill>
                  <a:srgbClr val="040050"/>
                </a:solidFill>
                <a:latin typeface="Poppins" panose="020B0604020202020204" charset="0"/>
                <a:ea typeface="Avenir Black" charset="0"/>
                <a:cs typeface="Avenir Black" charset="0"/>
              </a:rPr>
              <a:t>on since Feb/23</a:t>
            </a:r>
            <a:endParaRPr lang="pt-BR" sz="2800" dirty="0"/>
          </a:p>
        </p:txBody>
      </p:sp>
    </p:spTree>
    <p:extLst>
      <p:ext uri="{BB962C8B-B14F-4D97-AF65-F5344CB8AC3E}">
        <p14:creationId xmlns:p14="http://schemas.microsoft.com/office/powerpoint/2010/main" val="36146233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49" name="Google Shape;68;p14"/>
          <p:cNvPicPr preferRelativeResize="0"/>
          <p:nvPr/>
        </p:nvPicPr>
        <p:blipFill rotWithShape="1">
          <a:blip r:embed="rId3">
            <a:alphaModFix/>
          </a:blip>
          <a:srcRect l="1" t="13792" r="42984" b="30681"/>
          <a:stretch/>
        </p:blipFill>
        <p:spPr>
          <a:xfrm>
            <a:off x="0" y="0"/>
            <a:ext cx="9144000" cy="5143500"/>
          </a:xfrm>
          <a:prstGeom prst="rect">
            <a:avLst/>
          </a:prstGeom>
          <a:noFill/>
          <a:ln>
            <a:noFill/>
          </a:ln>
        </p:spPr>
      </p:pic>
      <p:sp>
        <p:nvSpPr>
          <p:cNvPr id="50" name="CaixaDeTexto 49"/>
          <p:cNvSpPr txBox="1"/>
          <p:nvPr/>
        </p:nvSpPr>
        <p:spPr>
          <a:xfrm>
            <a:off x="2258307" y="1996936"/>
            <a:ext cx="4431474" cy="954107"/>
          </a:xfrm>
          <a:prstGeom prst="rect">
            <a:avLst/>
          </a:prstGeom>
          <a:noFill/>
        </p:spPr>
        <p:txBody>
          <a:bodyPr wrap="square" rtlCol="0">
            <a:spAutoFit/>
          </a:bodyPr>
          <a:lstStyle/>
          <a:p>
            <a:r>
              <a:rPr lang="pt-BR" sz="2800" b="1" dirty="0">
                <a:solidFill>
                  <a:schemeClr val="bg1"/>
                </a:solidFill>
                <a:latin typeface="Poppins" panose="020B0604020202020204" charset="0"/>
                <a:cs typeface="Poppins" panose="020B0604020202020204" charset="0"/>
              </a:rPr>
              <a:t>Business</a:t>
            </a:r>
          </a:p>
          <a:p>
            <a:r>
              <a:rPr lang="pt-BR" sz="2800" b="1" dirty="0">
                <a:solidFill>
                  <a:schemeClr val="bg1"/>
                </a:solidFill>
                <a:latin typeface="Poppins" panose="020B0604020202020204" charset="0"/>
                <a:cs typeface="Poppins" panose="020B0604020202020204" charset="0"/>
              </a:rPr>
              <a:t>Strategy</a:t>
            </a:r>
          </a:p>
        </p:txBody>
      </p:sp>
      <p:pic>
        <p:nvPicPr>
          <p:cNvPr id="52" name="Imagem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246" y="1714312"/>
            <a:ext cx="1567750" cy="1567750"/>
          </a:xfrm>
          <a:prstGeom prst="rect">
            <a:avLst/>
          </a:prstGeom>
        </p:spPr>
      </p:pic>
      <p:sp>
        <p:nvSpPr>
          <p:cNvPr id="53" name="CaixaDeTexto 52"/>
          <p:cNvSpPr txBox="1"/>
          <p:nvPr/>
        </p:nvSpPr>
        <p:spPr>
          <a:xfrm>
            <a:off x="983040" y="2086553"/>
            <a:ext cx="720371" cy="923330"/>
          </a:xfrm>
          <a:prstGeom prst="rect">
            <a:avLst/>
          </a:prstGeom>
          <a:noFill/>
        </p:spPr>
        <p:txBody>
          <a:bodyPr wrap="square" rtlCol="0">
            <a:spAutoFit/>
          </a:bodyPr>
          <a:lstStyle/>
          <a:p>
            <a:r>
              <a:rPr lang="pt-BR" sz="5400" b="1" dirty="0">
                <a:solidFill>
                  <a:schemeClr val="bg1"/>
                </a:solidFill>
                <a:latin typeface="Poppins" panose="020B0604020202020204" charset="0"/>
              </a:rPr>
              <a:t>2</a:t>
            </a:r>
          </a:p>
        </p:txBody>
      </p:sp>
      <p:pic>
        <p:nvPicPr>
          <p:cNvPr id="54" name="Imagem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834" y="1558769"/>
            <a:ext cx="1873599" cy="1873599"/>
          </a:xfrm>
          <a:prstGeom prst="rect">
            <a:avLst/>
          </a:prstGeom>
        </p:spPr>
      </p:pic>
    </p:spTree>
    <p:extLst>
      <p:ext uri="{BB962C8B-B14F-4D97-AF65-F5344CB8AC3E}">
        <p14:creationId xmlns:p14="http://schemas.microsoft.com/office/powerpoint/2010/main" val="2113979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90" name="Imagem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7467" y="3776164"/>
            <a:ext cx="860330" cy="860330"/>
          </a:xfrm>
          <a:prstGeom prst="rect">
            <a:avLst/>
          </a:prstGeom>
        </p:spPr>
      </p:pic>
      <p:sp>
        <p:nvSpPr>
          <p:cNvPr id="7" name="Google Shape;126;p20"/>
          <p:cNvSpPr txBox="1"/>
          <p:nvPr/>
        </p:nvSpPr>
        <p:spPr>
          <a:xfrm>
            <a:off x="287388" y="165486"/>
            <a:ext cx="2783735"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ea typeface="Source Sans Pro" panose="020B0503030403020204" pitchFamily="34" charset="0"/>
              </a:rPr>
              <a:t>Strategy</a:t>
            </a:r>
          </a:p>
        </p:txBody>
      </p:sp>
      <p:sp>
        <p:nvSpPr>
          <p:cNvPr id="40"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Source Sans Pro" panose="020B0503030403020204" pitchFamily="34" charset="0"/>
                <a:cs typeface="Avenir Medium" charset="0"/>
              </a:rPr>
              <a:t>3Q23</a:t>
            </a:r>
          </a:p>
        </p:txBody>
      </p:sp>
      <p:sp>
        <p:nvSpPr>
          <p:cNvPr id="41"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ea typeface="Source Sans Pro" panose="020B0503030403020204" pitchFamily="34" charset="0"/>
              </a:rPr>
              <a:pPr/>
              <a:t>15</a:t>
            </a:fld>
            <a:endParaRPr lang="pt-BR" sz="600" dirty="0">
              <a:latin typeface="Poppins" panose="020B0604020202020204" charset="0"/>
              <a:ea typeface="Source Sans Pro" panose="020B0503030403020204" pitchFamily="34" charset="0"/>
            </a:endParaRPr>
          </a:p>
        </p:txBody>
      </p:sp>
      <p:pic>
        <p:nvPicPr>
          <p:cNvPr id="39" name="Imagem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77620" y="286400"/>
            <a:ext cx="775670" cy="775670"/>
          </a:xfrm>
          <a:prstGeom prst="rect">
            <a:avLst/>
          </a:prstGeom>
        </p:spPr>
      </p:pic>
      <p:pic>
        <p:nvPicPr>
          <p:cNvPr id="42" name="Imagem 4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97597" y="873031"/>
            <a:ext cx="777335" cy="777335"/>
          </a:xfrm>
          <a:prstGeom prst="rect">
            <a:avLst/>
          </a:prstGeom>
        </p:spPr>
      </p:pic>
      <p:pic>
        <p:nvPicPr>
          <p:cNvPr id="43" name="Imagem 4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07282" y="903831"/>
            <a:ext cx="775670" cy="775670"/>
          </a:xfrm>
          <a:prstGeom prst="rect">
            <a:avLst/>
          </a:prstGeom>
        </p:spPr>
      </p:pic>
      <p:pic>
        <p:nvPicPr>
          <p:cNvPr id="44" name="Imagem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9434" y="3192452"/>
            <a:ext cx="860330" cy="860330"/>
          </a:xfrm>
          <a:prstGeom prst="rect">
            <a:avLst/>
          </a:prstGeom>
        </p:spPr>
      </p:pic>
      <p:pic>
        <p:nvPicPr>
          <p:cNvPr id="49" name="Imagem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114568" y="3789921"/>
            <a:ext cx="777335" cy="777335"/>
          </a:xfrm>
          <a:prstGeom prst="rect">
            <a:avLst/>
          </a:prstGeom>
        </p:spPr>
      </p:pic>
      <p:pic>
        <p:nvPicPr>
          <p:cNvPr id="50" name="Imagem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37233" y="1622085"/>
            <a:ext cx="777335" cy="777335"/>
          </a:xfrm>
          <a:prstGeom prst="rect">
            <a:avLst/>
          </a:prstGeom>
        </p:spPr>
      </p:pic>
      <p:pic>
        <p:nvPicPr>
          <p:cNvPr id="51" name="Imagem 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25683" y="2399420"/>
            <a:ext cx="777335" cy="777335"/>
          </a:xfrm>
          <a:prstGeom prst="rect">
            <a:avLst/>
          </a:prstGeom>
        </p:spPr>
      </p:pic>
      <p:pic>
        <p:nvPicPr>
          <p:cNvPr id="52" name="Imagem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87607" y="4221156"/>
            <a:ext cx="777335" cy="777335"/>
          </a:xfrm>
          <a:prstGeom prst="rect">
            <a:avLst/>
          </a:prstGeom>
        </p:spPr>
      </p:pic>
      <p:pic>
        <p:nvPicPr>
          <p:cNvPr id="53" name="Imagem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29935" y="3196911"/>
            <a:ext cx="777335" cy="777335"/>
          </a:xfrm>
          <a:prstGeom prst="rect">
            <a:avLst/>
          </a:prstGeom>
        </p:spPr>
      </p:pic>
      <p:pic>
        <p:nvPicPr>
          <p:cNvPr id="55" name="Imagem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10495" y="4114507"/>
            <a:ext cx="851272" cy="851272"/>
          </a:xfrm>
          <a:prstGeom prst="rect">
            <a:avLst/>
          </a:prstGeom>
        </p:spPr>
      </p:pic>
      <p:pic>
        <p:nvPicPr>
          <p:cNvPr id="56" name="Imagem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92563" y="1609703"/>
            <a:ext cx="775670" cy="775670"/>
          </a:xfrm>
          <a:prstGeom prst="rect">
            <a:avLst/>
          </a:prstGeom>
        </p:spPr>
      </p:pic>
      <p:pic>
        <p:nvPicPr>
          <p:cNvPr id="57" name="Imagem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75769" y="2401085"/>
            <a:ext cx="775670" cy="775670"/>
          </a:xfrm>
          <a:prstGeom prst="rect">
            <a:avLst/>
          </a:prstGeom>
        </p:spPr>
      </p:pic>
      <p:pic>
        <p:nvPicPr>
          <p:cNvPr id="58" name="Imagem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49089" y="448380"/>
            <a:ext cx="775670" cy="775670"/>
          </a:xfrm>
          <a:prstGeom prst="rect">
            <a:avLst/>
          </a:prstGeom>
        </p:spPr>
      </p:pic>
      <p:pic>
        <p:nvPicPr>
          <p:cNvPr id="59" name="Imagem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2159" y="475171"/>
            <a:ext cx="775670" cy="775670"/>
          </a:xfrm>
          <a:prstGeom prst="rect">
            <a:avLst/>
          </a:prstGeom>
        </p:spPr>
      </p:pic>
      <p:sp>
        <p:nvSpPr>
          <p:cNvPr id="65" name="CaixaDeTexto 64"/>
          <p:cNvSpPr txBox="1"/>
          <p:nvPr/>
        </p:nvSpPr>
        <p:spPr>
          <a:xfrm>
            <a:off x="3104805" y="2179836"/>
            <a:ext cx="1923705" cy="230832"/>
          </a:xfrm>
          <a:prstGeom prst="rect">
            <a:avLst/>
          </a:prstGeom>
          <a:noFill/>
        </p:spPr>
        <p:txBody>
          <a:bodyPr wrap="square" rtlCol="0">
            <a:spAutoFit/>
          </a:bodyPr>
          <a:lstStyle/>
          <a:p>
            <a:r>
              <a:rPr lang="en-US" sz="900" b="1" dirty="0">
                <a:solidFill>
                  <a:srgbClr val="936FFA"/>
                </a:solidFill>
              </a:rPr>
              <a:t>TRANSFORMATION</a:t>
            </a:r>
            <a:endParaRPr lang="en-US" b="1" dirty="0">
              <a:solidFill>
                <a:srgbClr val="936FFA"/>
              </a:solidFill>
            </a:endParaRPr>
          </a:p>
        </p:txBody>
      </p:sp>
      <p:sp>
        <p:nvSpPr>
          <p:cNvPr id="66" name="CaixaDeTexto 65"/>
          <p:cNvSpPr txBox="1"/>
          <p:nvPr/>
        </p:nvSpPr>
        <p:spPr>
          <a:xfrm>
            <a:off x="4288090" y="2864566"/>
            <a:ext cx="838614" cy="230832"/>
          </a:xfrm>
          <a:prstGeom prst="rect">
            <a:avLst/>
          </a:prstGeom>
          <a:noFill/>
        </p:spPr>
        <p:txBody>
          <a:bodyPr wrap="square" rtlCol="0">
            <a:spAutoFit/>
          </a:bodyPr>
          <a:lstStyle/>
          <a:p>
            <a:r>
              <a:rPr lang="en-US" sz="900" b="1" dirty="0">
                <a:solidFill>
                  <a:srgbClr val="0094FF"/>
                </a:solidFill>
              </a:rPr>
              <a:t>CUSTOMER</a:t>
            </a:r>
            <a:endParaRPr lang="en-US" b="1" dirty="0">
              <a:solidFill>
                <a:srgbClr val="0094FF"/>
              </a:solidFill>
            </a:endParaRPr>
          </a:p>
        </p:txBody>
      </p:sp>
      <p:sp>
        <p:nvSpPr>
          <p:cNvPr id="67" name="CaixaDeTexto 66"/>
          <p:cNvSpPr txBox="1"/>
          <p:nvPr/>
        </p:nvSpPr>
        <p:spPr>
          <a:xfrm>
            <a:off x="5130869" y="2215463"/>
            <a:ext cx="767389" cy="230832"/>
          </a:xfrm>
          <a:prstGeom prst="rect">
            <a:avLst/>
          </a:prstGeom>
          <a:noFill/>
        </p:spPr>
        <p:txBody>
          <a:bodyPr wrap="square" rtlCol="0">
            <a:spAutoFit/>
          </a:bodyPr>
          <a:lstStyle/>
          <a:p>
            <a:r>
              <a:rPr lang="en-US" sz="900" b="1" dirty="0">
                <a:solidFill>
                  <a:srgbClr val="000050"/>
                </a:solidFill>
              </a:rPr>
              <a:t>PEOPLE</a:t>
            </a:r>
            <a:endParaRPr lang="en-US" b="1" dirty="0">
              <a:solidFill>
                <a:srgbClr val="000050"/>
              </a:solidFill>
            </a:endParaRPr>
          </a:p>
        </p:txBody>
      </p:sp>
      <p:sp>
        <p:nvSpPr>
          <p:cNvPr id="68" name="CaixaDeTexto 67"/>
          <p:cNvSpPr txBox="1"/>
          <p:nvPr/>
        </p:nvSpPr>
        <p:spPr>
          <a:xfrm>
            <a:off x="3486529" y="3501941"/>
            <a:ext cx="980216" cy="230832"/>
          </a:xfrm>
          <a:prstGeom prst="rect">
            <a:avLst/>
          </a:prstGeom>
          <a:noFill/>
        </p:spPr>
        <p:txBody>
          <a:bodyPr wrap="square" rtlCol="0">
            <a:spAutoFit/>
          </a:bodyPr>
          <a:lstStyle/>
          <a:p>
            <a:r>
              <a:rPr lang="en-US" sz="900" b="1" dirty="0">
                <a:solidFill>
                  <a:srgbClr val="7059B1"/>
                </a:solidFill>
              </a:rPr>
              <a:t>EFICIENCY</a:t>
            </a:r>
            <a:endParaRPr lang="en-US" b="1" dirty="0">
              <a:solidFill>
                <a:srgbClr val="7059B1"/>
              </a:solidFill>
            </a:endParaRPr>
          </a:p>
        </p:txBody>
      </p:sp>
      <p:sp>
        <p:nvSpPr>
          <p:cNvPr id="69" name="CaixaDeTexto 68"/>
          <p:cNvSpPr txBox="1"/>
          <p:nvPr/>
        </p:nvSpPr>
        <p:spPr>
          <a:xfrm>
            <a:off x="5301885" y="3496649"/>
            <a:ext cx="619214" cy="230832"/>
          </a:xfrm>
          <a:prstGeom prst="rect">
            <a:avLst/>
          </a:prstGeom>
          <a:noFill/>
        </p:spPr>
        <p:txBody>
          <a:bodyPr wrap="square" rtlCol="0">
            <a:spAutoFit/>
          </a:bodyPr>
          <a:lstStyle/>
          <a:p>
            <a:r>
              <a:rPr lang="en-US" sz="900" b="1" dirty="0">
                <a:solidFill>
                  <a:srgbClr val="1CD8CA"/>
                </a:solidFill>
              </a:rPr>
              <a:t>ESG</a:t>
            </a:r>
            <a:endParaRPr lang="en-US" b="1" dirty="0">
              <a:solidFill>
                <a:srgbClr val="1CD8CA"/>
              </a:solidFill>
            </a:endParaRPr>
          </a:p>
        </p:txBody>
      </p:sp>
      <p:sp>
        <p:nvSpPr>
          <p:cNvPr id="70" name="CaixaDeTexto 69"/>
          <p:cNvSpPr txBox="1"/>
          <p:nvPr/>
        </p:nvSpPr>
        <p:spPr>
          <a:xfrm>
            <a:off x="3421478" y="588132"/>
            <a:ext cx="824118" cy="553998"/>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Provide  the best customer experience by raising the level of satisfaction and results</a:t>
            </a:r>
            <a:endParaRPr lang="en-US" sz="1200" b="1" dirty="0">
              <a:solidFill>
                <a:schemeClr val="bg1"/>
              </a:solidFill>
              <a:latin typeface="Poppins" panose="020B0604020202020204" charset="0"/>
              <a:ea typeface="Source Sans Pro" panose="020B0503030403020204" pitchFamily="34" charset="0"/>
            </a:endParaRPr>
          </a:p>
        </p:txBody>
      </p:sp>
      <p:sp>
        <p:nvSpPr>
          <p:cNvPr id="71" name="CaixaDeTexto 70"/>
          <p:cNvSpPr txBox="1"/>
          <p:nvPr/>
        </p:nvSpPr>
        <p:spPr>
          <a:xfrm>
            <a:off x="4293833" y="359849"/>
            <a:ext cx="721161" cy="630942"/>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To transform  our relationship, evolving in connection with new customers and generation of business</a:t>
            </a:r>
            <a:endParaRPr lang="en-US" sz="1200" b="1" dirty="0">
              <a:solidFill>
                <a:schemeClr val="bg1"/>
              </a:solidFill>
              <a:latin typeface="Poppins" panose="020B0604020202020204" charset="0"/>
              <a:ea typeface="Source Sans Pro" panose="020B0503030403020204" pitchFamily="34" charset="0"/>
            </a:endParaRPr>
          </a:p>
        </p:txBody>
      </p:sp>
      <p:sp>
        <p:nvSpPr>
          <p:cNvPr id="72" name="CaixaDeTexto 71"/>
          <p:cNvSpPr txBox="1"/>
          <p:nvPr/>
        </p:nvSpPr>
        <p:spPr>
          <a:xfrm>
            <a:off x="5092355" y="533551"/>
            <a:ext cx="715277" cy="630942"/>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Provide excellent service with agile, simple and personalized solutions</a:t>
            </a:r>
            <a:endParaRPr lang="en-US" sz="1200" b="1" dirty="0">
              <a:solidFill>
                <a:schemeClr val="bg1"/>
              </a:solidFill>
              <a:latin typeface="Poppins" panose="020B0604020202020204" charset="0"/>
              <a:ea typeface="Source Sans Pro" panose="020B0503030403020204" pitchFamily="34" charset="0"/>
            </a:endParaRPr>
          </a:p>
        </p:txBody>
      </p:sp>
      <p:sp>
        <p:nvSpPr>
          <p:cNvPr id="73" name="CaixaDeTexto 72"/>
          <p:cNvSpPr txBox="1"/>
          <p:nvPr/>
        </p:nvSpPr>
        <p:spPr>
          <a:xfrm>
            <a:off x="5725708" y="1112988"/>
            <a:ext cx="747950" cy="400110"/>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Improve the processes of people management</a:t>
            </a:r>
            <a:endParaRPr lang="en-US" sz="1200" b="1" dirty="0">
              <a:solidFill>
                <a:schemeClr val="bg1"/>
              </a:solidFill>
              <a:latin typeface="Poppins" panose="020B0604020202020204" charset="0"/>
              <a:ea typeface="Source Sans Pro" panose="020B0503030403020204" pitchFamily="34" charset="0"/>
            </a:endParaRPr>
          </a:p>
        </p:txBody>
      </p:sp>
      <p:sp>
        <p:nvSpPr>
          <p:cNvPr id="74" name="CaixaDeTexto 73"/>
          <p:cNvSpPr txBox="1"/>
          <p:nvPr/>
        </p:nvSpPr>
        <p:spPr>
          <a:xfrm>
            <a:off x="6206423" y="1782820"/>
            <a:ext cx="747950" cy="400110"/>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Promote health, well-being and employee development</a:t>
            </a:r>
            <a:endParaRPr lang="en-US" sz="1200" b="1" dirty="0">
              <a:solidFill>
                <a:schemeClr val="bg1"/>
              </a:solidFill>
              <a:latin typeface="Poppins" panose="020B0604020202020204" charset="0"/>
              <a:ea typeface="Source Sans Pro" panose="020B0503030403020204" pitchFamily="34" charset="0"/>
            </a:endParaRPr>
          </a:p>
        </p:txBody>
      </p:sp>
      <p:sp>
        <p:nvSpPr>
          <p:cNvPr id="75" name="CaixaDeTexto 74"/>
          <p:cNvSpPr txBox="1"/>
          <p:nvPr/>
        </p:nvSpPr>
        <p:spPr>
          <a:xfrm>
            <a:off x="6178000" y="2594604"/>
            <a:ext cx="971207" cy="400110"/>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To develop  agile and engaged teams  with the institutional strategy</a:t>
            </a:r>
            <a:endParaRPr lang="en-US" sz="1200" b="1" dirty="0">
              <a:solidFill>
                <a:schemeClr val="bg1"/>
              </a:solidFill>
              <a:latin typeface="Poppins" panose="020B0604020202020204" charset="0"/>
              <a:ea typeface="Source Sans Pro" panose="020B0503030403020204" pitchFamily="34" charset="0"/>
            </a:endParaRPr>
          </a:p>
        </p:txBody>
      </p:sp>
      <p:sp>
        <p:nvSpPr>
          <p:cNvPr id="76" name="CaixaDeTexto 75"/>
          <p:cNvSpPr txBox="1"/>
          <p:nvPr/>
        </p:nvSpPr>
        <p:spPr>
          <a:xfrm>
            <a:off x="5938559" y="3271841"/>
            <a:ext cx="912907" cy="707886"/>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Promote socio-environmental impact actions for social and economic development and generation of shared value in </a:t>
            </a:r>
          </a:p>
          <a:p>
            <a:pPr algn="ctr"/>
            <a:r>
              <a:rPr lang="en-US" sz="500" b="1" dirty="0">
                <a:solidFill>
                  <a:schemeClr val="bg1"/>
                </a:solidFill>
                <a:latin typeface="Poppins" panose="020B0604020202020204" charset="0"/>
                <a:ea typeface="Source Sans Pro" panose="020B0503030403020204" pitchFamily="34" charset="0"/>
              </a:rPr>
              <a:t>communities</a:t>
            </a:r>
            <a:endParaRPr lang="pt-BR" sz="1200" b="1" dirty="0">
              <a:solidFill>
                <a:schemeClr val="bg1"/>
              </a:solidFill>
              <a:latin typeface="Poppins" panose="020B0604020202020204" charset="0"/>
              <a:ea typeface="Source Sans Pro" panose="020B0503030403020204" pitchFamily="34" charset="0"/>
            </a:endParaRPr>
          </a:p>
        </p:txBody>
      </p:sp>
      <p:sp>
        <p:nvSpPr>
          <p:cNvPr id="77" name="CaixaDeTexto 76"/>
          <p:cNvSpPr txBox="1"/>
          <p:nvPr/>
        </p:nvSpPr>
        <p:spPr>
          <a:xfrm>
            <a:off x="5406713" y="3775270"/>
            <a:ext cx="806469" cy="861774"/>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Boost  </a:t>
            </a:r>
          </a:p>
          <a:p>
            <a:pPr algn="ctr"/>
            <a:r>
              <a:rPr lang="en-US" sz="500" b="1" dirty="0">
                <a:solidFill>
                  <a:schemeClr val="bg1"/>
                </a:solidFill>
                <a:latin typeface="Poppins" panose="020B0604020202020204" charset="0"/>
                <a:ea typeface="Source Sans Pro" panose="020B0503030403020204" pitchFamily="34" charset="0"/>
              </a:rPr>
              <a:t>processes and sustainable business  and considering risks  and opportunities with environmental bias,  Social  and climate</a:t>
            </a:r>
            <a:endParaRPr lang="en-US" sz="1200" b="1" dirty="0">
              <a:solidFill>
                <a:schemeClr val="bg1"/>
              </a:solidFill>
              <a:latin typeface="Poppins" panose="020B0604020202020204" charset="0"/>
              <a:ea typeface="Source Sans Pro" panose="020B0503030403020204" pitchFamily="34" charset="0"/>
            </a:endParaRPr>
          </a:p>
        </p:txBody>
      </p:sp>
      <p:sp>
        <p:nvSpPr>
          <p:cNvPr id="78" name="CaixaDeTexto 77"/>
          <p:cNvSpPr txBox="1"/>
          <p:nvPr/>
        </p:nvSpPr>
        <p:spPr>
          <a:xfrm>
            <a:off x="4625963" y="4186200"/>
            <a:ext cx="822527" cy="707886"/>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Raise the level</a:t>
            </a:r>
          </a:p>
          <a:p>
            <a:pPr algn="ctr"/>
            <a:r>
              <a:rPr lang="en-US" sz="500" b="1" dirty="0">
                <a:solidFill>
                  <a:schemeClr val="bg1"/>
                </a:solidFill>
                <a:latin typeface="Poppins" panose="020B0604020202020204" charset="0"/>
                <a:ea typeface="Source Sans Pro" panose="020B0503030403020204" pitchFamily="34" charset="0"/>
              </a:rPr>
              <a:t> of governance by applying best practices in climate  management, eco-efficiency, diversity and education</a:t>
            </a:r>
            <a:endParaRPr lang="en-US" sz="1200" b="1" dirty="0">
              <a:solidFill>
                <a:schemeClr val="bg1"/>
              </a:solidFill>
              <a:latin typeface="Poppins" panose="020B0604020202020204" charset="0"/>
              <a:ea typeface="Source Sans Pro" panose="020B0503030403020204" pitchFamily="34" charset="0"/>
            </a:endParaRPr>
          </a:p>
        </p:txBody>
      </p:sp>
      <p:sp>
        <p:nvSpPr>
          <p:cNvPr id="79" name="CaixaDeTexto 78"/>
          <p:cNvSpPr txBox="1"/>
          <p:nvPr/>
        </p:nvSpPr>
        <p:spPr>
          <a:xfrm>
            <a:off x="3740706" y="4323202"/>
            <a:ext cx="876828" cy="630942"/>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To exercise the improvement continues communication with customers, employees  and partners</a:t>
            </a:r>
            <a:endParaRPr lang="en-US" sz="1200" b="1" dirty="0">
              <a:solidFill>
                <a:schemeClr val="bg1"/>
              </a:solidFill>
              <a:latin typeface="Poppins" panose="020B0604020202020204" charset="0"/>
              <a:ea typeface="Source Sans Pro" panose="020B0503030403020204" pitchFamily="34" charset="0"/>
            </a:endParaRPr>
          </a:p>
        </p:txBody>
      </p:sp>
      <p:sp>
        <p:nvSpPr>
          <p:cNvPr id="80" name="CaixaDeTexto 79"/>
          <p:cNvSpPr txBox="1"/>
          <p:nvPr/>
        </p:nvSpPr>
        <p:spPr>
          <a:xfrm>
            <a:off x="3121162" y="3906457"/>
            <a:ext cx="748829" cy="477054"/>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Optimize  processes to ensure efficiency of resources and increase results</a:t>
            </a:r>
            <a:endParaRPr lang="en-US" sz="1200" b="1" dirty="0">
              <a:solidFill>
                <a:schemeClr val="bg1"/>
              </a:solidFill>
              <a:latin typeface="Poppins" panose="020B0604020202020204" charset="0"/>
              <a:ea typeface="Source Sans Pro" panose="020B0503030403020204" pitchFamily="34" charset="0"/>
            </a:endParaRPr>
          </a:p>
        </p:txBody>
      </p:sp>
      <p:sp>
        <p:nvSpPr>
          <p:cNvPr id="81" name="CaixaDeTexto 80"/>
          <p:cNvSpPr txBox="1"/>
          <p:nvPr/>
        </p:nvSpPr>
        <p:spPr>
          <a:xfrm>
            <a:off x="2484343" y="3402840"/>
            <a:ext cx="876828" cy="323165"/>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Expand synergy between business and IT areas</a:t>
            </a:r>
            <a:endParaRPr lang="en-US" sz="1200" b="1" dirty="0">
              <a:solidFill>
                <a:schemeClr val="bg1"/>
              </a:solidFill>
              <a:latin typeface="Poppins" panose="020B0604020202020204" charset="0"/>
              <a:ea typeface="Source Sans Pro" panose="020B0503030403020204" pitchFamily="34" charset="0"/>
            </a:endParaRPr>
          </a:p>
        </p:txBody>
      </p:sp>
      <p:sp>
        <p:nvSpPr>
          <p:cNvPr id="82" name="CaixaDeTexto 81"/>
          <p:cNvSpPr txBox="1"/>
          <p:nvPr/>
        </p:nvSpPr>
        <p:spPr>
          <a:xfrm>
            <a:off x="2175018" y="2597483"/>
            <a:ext cx="876828" cy="400110"/>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Explore Strategic Partnerships and the use of new </a:t>
            </a:r>
          </a:p>
          <a:p>
            <a:pPr algn="ctr"/>
            <a:r>
              <a:rPr lang="en-US" sz="500" b="1" dirty="0">
                <a:solidFill>
                  <a:schemeClr val="bg1"/>
                </a:solidFill>
                <a:latin typeface="Poppins" panose="020B0604020202020204" charset="0"/>
                <a:ea typeface="Source Sans Pro" panose="020B0503030403020204" pitchFamily="34" charset="0"/>
              </a:rPr>
              <a:t>technologies </a:t>
            </a:r>
            <a:endParaRPr lang="en-US" sz="1200" b="1" dirty="0">
              <a:solidFill>
                <a:schemeClr val="bg1"/>
              </a:solidFill>
              <a:latin typeface="Poppins" panose="020B0604020202020204" charset="0"/>
              <a:ea typeface="Source Sans Pro" panose="020B0503030403020204" pitchFamily="34" charset="0"/>
            </a:endParaRPr>
          </a:p>
        </p:txBody>
      </p:sp>
      <p:sp>
        <p:nvSpPr>
          <p:cNvPr id="83" name="CaixaDeTexto 82"/>
          <p:cNvSpPr txBox="1"/>
          <p:nvPr/>
        </p:nvSpPr>
        <p:spPr>
          <a:xfrm>
            <a:off x="2286395" y="1814136"/>
            <a:ext cx="876828" cy="400110"/>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Enlarge solutions in digital channels and implement new models of business</a:t>
            </a:r>
            <a:endParaRPr lang="en-US" sz="1200" b="1" dirty="0">
              <a:solidFill>
                <a:schemeClr val="bg1"/>
              </a:solidFill>
              <a:latin typeface="Poppins" panose="020B0604020202020204" charset="0"/>
              <a:ea typeface="Source Sans Pro" panose="020B0503030403020204" pitchFamily="34" charset="0"/>
            </a:endParaRPr>
          </a:p>
        </p:txBody>
      </p:sp>
      <p:sp>
        <p:nvSpPr>
          <p:cNvPr id="84" name="CaixaDeTexto 83"/>
          <p:cNvSpPr txBox="1"/>
          <p:nvPr/>
        </p:nvSpPr>
        <p:spPr>
          <a:xfrm>
            <a:off x="2797596" y="1043708"/>
            <a:ext cx="777335" cy="400110"/>
          </a:xfrm>
          <a:prstGeom prst="rect">
            <a:avLst/>
          </a:prstGeom>
          <a:noFill/>
        </p:spPr>
        <p:txBody>
          <a:bodyPr wrap="square" rtlCol="0">
            <a:spAutoFit/>
          </a:bodyPr>
          <a:lstStyle/>
          <a:p>
            <a:pPr algn="ctr"/>
            <a:r>
              <a:rPr lang="en-US" sz="500" b="1" dirty="0">
                <a:solidFill>
                  <a:schemeClr val="bg1"/>
                </a:solidFill>
                <a:latin typeface="Poppins" panose="020B0604020202020204" charset="0"/>
                <a:ea typeface="Source Sans Pro" panose="020B0503030403020204" pitchFamily="34" charset="0"/>
              </a:rPr>
              <a:t>Enlarge the portfolio of digital journeys focused in innovation</a:t>
            </a:r>
            <a:endParaRPr lang="en-US" sz="1200" b="1" dirty="0">
              <a:solidFill>
                <a:schemeClr val="bg1"/>
              </a:solidFill>
              <a:latin typeface="Poppins" panose="020B0604020202020204" charset="0"/>
              <a:ea typeface="Source Sans Pro" panose="020B0503030403020204" pitchFamily="34" charset="0"/>
            </a:endParaRPr>
          </a:p>
        </p:txBody>
      </p:sp>
      <p:pic>
        <p:nvPicPr>
          <p:cNvPr id="45" name="Imagem 44">
            <a:extLst>
              <a:ext uri="{FF2B5EF4-FFF2-40B4-BE49-F238E27FC236}">
                <a16:creationId xmlns:a16="http://schemas.microsoft.com/office/drawing/2014/main" id="{A38C80E9-7121-4A8E-8BC5-2985F8745088}"/>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flipH="1">
            <a:off x="665469" y="956808"/>
            <a:ext cx="1236371" cy="1105789"/>
          </a:xfrm>
          <a:prstGeom prst="rect">
            <a:avLst/>
          </a:prstGeom>
        </p:spPr>
      </p:pic>
      <p:pic>
        <p:nvPicPr>
          <p:cNvPr id="46" name="Imagem 45">
            <a:extLst>
              <a:ext uri="{FF2B5EF4-FFF2-40B4-BE49-F238E27FC236}">
                <a16:creationId xmlns:a16="http://schemas.microsoft.com/office/drawing/2014/main" id="{6B41FB4C-454F-4FBA-9A89-501CE46FE733}"/>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flipH="1">
            <a:off x="640404" y="2302472"/>
            <a:ext cx="1285116" cy="1149387"/>
          </a:xfrm>
          <a:prstGeom prst="rect">
            <a:avLst/>
          </a:prstGeom>
        </p:spPr>
      </p:pic>
      <p:pic>
        <p:nvPicPr>
          <p:cNvPr id="47" name="Imagem 46">
            <a:extLst>
              <a:ext uri="{FF2B5EF4-FFF2-40B4-BE49-F238E27FC236}">
                <a16:creationId xmlns:a16="http://schemas.microsoft.com/office/drawing/2014/main" id="{DD9E8339-23C3-4DCE-B38B-DE29038ED306}"/>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flipH="1">
            <a:off x="692782" y="3709604"/>
            <a:ext cx="1242677" cy="1111429"/>
          </a:xfrm>
          <a:prstGeom prst="rect">
            <a:avLst/>
          </a:prstGeom>
        </p:spPr>
      </p:pic>
      <p:sp>
        <p:nvSpPr>
          <p:cNvPr id="48" name="TextBox 91">
            <a:extLst>
              <a:ext uri="{FF2B5EF4-FFF2-40B4-BE49-F238E27FC236}">
                <a16:creationId xmlns:a16="http://schemas.microsoft.com/office/drawing/2014/main" id="{56A39E3A-0673-4204-882E-A3A01D3C2291}"/>
              </a:ext>
            </a:extLst>
          </p:cNvPr>
          <p:cNvSpPr txBox="1"/>
          <p:nvPr/>
        </p:nvSpPr>
        <p:spPr>
          <a:xfrm>
            <a:off x="721614" y="1062540"/>
            <a:ext cx="1110801" cy="954107"/>
          </a:xfrm>
          <a:prstGeom prst="rect">
            <a:avLst/>
          </a:prstGeom>
          <a:noFill/>
          <a:ln w="3175">
            <a:noFil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r>
              <a:rPr lang="en-US" sz="700" dirty="0">
                <a:solidFill>
                  <a:schemeClr val="bg1"/>
                </a:solidFill>
                <a:latin typeface="Poppins" panose="020B0604020202020204" charset="0"/>
              </a:rPr>
              <a:t>Promote the economic and social development of Rio Grande do Sul by being the financial agent and transformer of the  life of people</a:t>
            </a:r>
            <a:endParaRPr lang="pt-BR" sz="400" dirty="0">
              <a:solidFill>
                <a:schemeClr val="bg1"/>
              </a:solidFill>
              <a:latin typeface="Poppins" panose="020B0604020202020204" charset="0"/>
            </a:endParaRPr>
          </a:p>
        </p:txBody>
      </p:sp>
      <p:sp>
        <p:nvSpPr>
          <p:cNvPr id="85" name="TextBox 91">
            <a:extLst>
              <a:ext uri="{FF2B5EF4-FFF2-40B4-BE49-F238E27FC236}">
                <a16:creationId xmlns:a16="http://schemas.microsoft.com/office/drawing/2014/main" id="{8AEF0D54-683B-43A8-9534-795AF712F1FE}"/>
              </a:ext>
            </a:extLst>
          </p:cNvPr>
          <p:cNvSpPr txBox="1"/>
          <p:nvPr/>
        </p:nvSpPr>
        <p:spPr>
          <a:xfrm>
            <a:off x="744779" y="674647"/>
            <a:ext cx="1104073" cy="261610"/>
          </a:xfrm>
          <a:prstGeom prst="rect">
            <a:avLst/>
          </a:prstGeom>
          <a:noFill/>
          <a:ln w="3175">
            <a:noFil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r>
              <a:rPr lang="en-US" sz="1100" dirty="0">
                <a:solidFill>
                  <a:srgbClr val="0094FF"/>
                </a:solidFill>
                <a:latin typeface="Poppins" panose="020B0604020202020204" charset="0"/>
              </a:rPr>
              <a:t>Purpose</a:t>
            </a:r>
            <a:endParaRPr lang="en-US" sz="600" b="0" dirty="0">
              <a:solidFill>
                <a:srgbClr val="0094FF"/>
              </a:solidFill>
              <a:latin typeface="Poppins" panose="020B0604020202020204" charset="0"/>
            </a:endParaRPr>
          </a:p>
        </p:txBody>
      </p:sp>
      <p:sp>
        <p:nvSpPr>
          <p:cNvPr id="86" name="TextBox 91">
            <a:extLst>
              <a:ext uri="{FF2B5EF4-FFF2-40B4-BE49-F238E27FC236}">
                <a16:creationId xmlns:a16="http://schemas.microsoft.com/office/drawing/2014/main" id="{EEADFADB-852C-4666-9BF2-9CBC2B4EDDC5}"/>
              </a:ext>
            </a:extLst>
          </p:cNvPr>
          <p:cNvSpPr txBox="1"/>
          <p:nvPr/>
        </p:nvSpPr>
        <p:spPr>
          <a:xfrm>
            <a:off x="727177" y="2459404"/>
            <a:ext cx="1139276" cy="846386"/>
          </a:xfrm>
          <a:prstGeom prst="rect">
            <a:avLst/>
          </a:prstGeom>
          <a:noFill/>
          <a:ln w="3175">
            <a:noFil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r>
              <a:rPr lang="en-US" sz="700" dirty="0">
                <a:solidFill>
                  <a:schemeClr val="bg1"/>
                </a:solidFill>
                <a:latin typeface="Poppins" panose="020B0604020202020204" charset="0"/>
              </a:rPr>
              <a:t>To be a solid, profitable and competitive public bank, connected to communities and offering  solutions with excellence</a:t>
            </a:r>
            <a:endParaRPr lang="pt-BR" sz="400" dirty="0">
              <a:solidFill>
                <a:schemeClr val="bg1"/>
              </a:solidFill>
              <a:latin typeface="Poppins" panose="020B0604020202020204" charset="0"/>
            </a:endParaRPr>
          </a:p>
        </p:txBody>
      </p:sp>
      <p:sp>
        <p:nvSpPr>
          <p:cNvPr id="87" name="TextBox 91">
            <a:extLst>
              <a:ext uri="{FF2B5EF4-FFF2-40B4-BE49-F238E27FC236}">
                <a16:creationId xmlns:a16="http://schemas.microsoft.com/office/drawing/2014/main" id="{DCC62643-2867-4FED-9ECD-A3F1EB897E42}"/>
              </a:ext>
            </a:extLst>
          </p:cNvPr>
          <p:cNvSpPr txBox="1"/>
          <p:nvPr/>
        </p:nvSpPr>
        <p:spPr>
          <a:xfrm>
            <a:off x="744310" y="2065971"/>
            <a:ext cx="1104073" cy="261610"/>
          </a:xfrm>
          <a:prstGeom prst="rect">
            <a:avLst/>
          </a:prstGeom>
          <a:noFill/>
          <a:ln w="3175">
            <a:noFil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r>
              <a:rPr lang="pt-BR" sz="1100" dirty="0">
                <a:solidFill>
                  <a:srgbClr val="1CD8CA"/>
                </a:solidFill>
                <a:latin typeface="Poppins" panose="020B0604020202020204" charset="0"/>
              </a:rPr>
              <a:t>Vision</a:t>
            </a:r>
            <a:endParaRPr lang="pt-BR" sz="1050" b="0" dirty="0">
              <a:solidFill>
                <a:srgbClr val="1CD8CA"/>
              </a:solidFill>
              <a:latin typeface="Poppins" panose="020B0604020202020204" charset="0"/>
            </a:endParaRPr>
          </a:p>
        </p:txBody>
      </p:sp>
      <p:sp>
        <p:nvSpPr>
          <p:cNvPr id="88" name="TextBox 91">
            <a:extLst>
              <a:ext uri="{FF2B5EF4-FFF2-40B4-BE49-F238E27FC236}">
                <a16:creationId xmlns:a16="http://schemas.microsoft.com/office/drawing/2014/main" id="{BD6A1BD6-8484-498F-9C41-6447125F5CBF}"/>
              </a:ext>
            </a:extLst>
          </p:cNvPr>
          <p:cNvSpPr txBox="1"/>
          <p:nvPr/>
        </p:nvSpPr>
        <p:spPr>
          <a:xfrm>
            <a:off x="756333" y="3909364"/>
            <a:ext cx="1115574" cy="630942"/>
          </a:xfrm>
          <a:prstGeom prst="rect">
            <a:avLst/>
          </a:prstGeom>
          <a:noFill/>
          <a:ln w="3175">
            <a:noFil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r>
              <a:rPr lang="en-US" sz="700" dirty="0">
                <a:solidFill>
                  <a:schemeClr val="bg1"/>
                </a:solidFill>
                <a:latin typeface="Poppins" panose="020B0604020202020204" charset="0"/>
              </a:rPr>
              <a:t>Transparency, ethics, commitment, integration and effectiveness</a:t>
            </a:r>
            <a:endParaRPr lang="pt-BR" sz="700" dirty="0">
              <a:solidFill>
                <a:schemeClr val="bg1"/>
              </a:solidFill>
              <a:latin typeface="Poppins" panose="020B0604020202020204" charset="0"/>
            </a:endParaRPr>
          </a:p>
        </p:txBody>
      </p:sp>
      <p:sp>
        <p:nvSpPr>
          <p:cNvPr id="89" name="TextBox 91">
            <a:extLst>
              <a:ext uri="{FF2B5EF4-FFF2-40B4-BE49-F238E27FC236}">
                <a16:creationId xmlns:a16="http://schemas.microsoft.com/office/drawing/2014/main" id="{5EEDBD4D-6256-454D-A8A0-42FC696AC7E3}"/>
              </a:ext>
            </a:extLst>
          </p:cNvPr>
          <p:cNvSpPr txBox="1"/>
          <p:nvPr/>
        </p:nvSpPr>
        <p:spPr>
          <a:xfrm>
            <a:off x="747468" y="3466192"/>
            <a:ext cx="1104073" cy="261610"/>
          </a:xfrm>
          <a:prstGeom prst="rect">
            <a:avLst/>
          </a:prstGeom>
          <a:noFill/>
          <a:ln w="3175">
            <a:noFil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r>
              <a:rPr lang="en-US" sz="1100" dirty="0">
                <a:solidFill>
                  <a:srgbClr val="936FFA"/>
                </a:solidFill>
                <a:latin typeface="Poppins" panose="020B0604020202020204" charset="0"/>
              </a:rPr>
              <a:t>Values</a:t>
            </a:r>
            <a:endParaRPr lang="en-US" sz="600" b="0" dirty="0">
              <a:solidFill>
                <a:srgbClr val="936FFA"/>
              </a:solidFill>
              <a:latin typeface="Poppins" panose="020B0604020202020204" charset="0"/>
            </a:endParaRPr>
          </a:p>
        </p:txBody>
      </p:sp>
      <p:pic>
        <p:nvPicPr>
          <p:cNvPr id="54" name="Imagem 53"/>
          <p:cNvPicPr>
            <a:picLocks noChangeAspect="1"/>
          </p:cNvPicPr>
          <p:nvPr/>
        </p:nvPicPr>
        <p:blipFill rotWithShape="1">
          <a:blip r:embed="rId11">
            <a:extLst>
              <a:ext uri="{28A0092B-C50C-407E-A947-70E740481C1C}">
                <a14:useLocalDpi xmlns:a14="http://schemas.microsoft.com/office/drawing/2010/main" val="0"/>
              </a:ext>
            </a:extLst>
          </a:blip>
          <a:srcRect l="39931" r="38402" b="16410"/>
          <a:stretch/>
        </p:blipFill>
        <p:spPr>
          <a:xfrm>
            <a:off x="4333546" y="2077315"/>
            <a:ext cx="743259" cy="923077"/>
          </a:xfrm>
          <a:prstGeom prst="rect">
            <a:avLst/>
          </a:prstGeom>
        </p:spPr>
      </p:pic>
      <p:pic>
        <p:nvPicPr>
          <p:cNvPr id="91" name="Imagem 90"/>
          <p:cNvPicPr>
            <a:picLocks noChangeAspect="1"/>
          </p:cNvPicPr>
          <p:nvPr/>
        </p:nvPicPr>
        <p:blipFill rotWithShape="1">
          <a:blip r:embed="rId12">
            <a:extLst>
              <a:ext uri="{28A0092B-C50C-407E-A947-70E740481C1C}">
                <a14:useLocalDpi xmlns:a14="http://schemas.microsoft.com/office/drawing/2010/main" val="0"/>
              </a:ext>
            </a:extLst>
          </a:blip>
          <a:srcRect l="39138" r="33937" b="18249"/>
          <a:stretch/>
        </p:blipFill>
        <p:spPr>
          <a:xfrm>
            <a:off x="3492013" y="2887574"/>
            <a:ext cx="886769" cy="713270"/>
          </a:xfrm>
          <a:prstGeom prst="rect">
            <a:avLst/>
          </a:prstGeom>
        </p:spPr>
      </p:pic>
      <p:pic>
        <p:nvPicPr>
          <p:cNvPr id="92" name="Imagem 91"/>
          <p:cNvPicPr>
            <a:picLocks noChangeAspect="1"/>
          </p:cNvPicPr>
          <p:nvPr/>
        </p:nvPicPr>
        <p:blipFill rotWithShape="1">
          <a:blip r:embed="rId13">
            <a:extLst>
              <a:ext uri="{28A0092B-C50C-407E-A947-70E740481C1C}">
                <a14:useLocalDpi xmlns:a14="http://schemas.microsoft.com/office/drawing/2010/main" val="0"/>
              </a:ext>
            </a:extLst>
          </a:blip>
          <a:srcRect l="41084" r="38872" b="21868"/>
          <a:stretch/>
        </p:blipFill>
        <p:spPr>
          <a:xfrm>
            <a:off x="5251602" y="2811775"/>
            <a:ext cx="668947" cy="738619"/>
          </a:xfrm>
          <a:prstGeom prst="rect">
            <a:avLst/>
          </a:prstGeom>
        </p:spPr>
      </p:pic>
      <p:pic>
        <p:nvPicPr>
          <p:cNvPr id="93" name="Imagem 92"/>
          <p:cNvPicPr>
            <a:picLocks noChangeAspect="1"/>
          </p:cNvPicPr>
          <p:nvPr/>
        </p:nvPicPr>
        <p:blipFill rotWithShape="1">
          <a:blip r:embed="rId14">
            <a:extLst>
              <a:ext uri="{28A0092B-C50C-407E-A947-70E740481C1C}">
                <a14:useLocalDpi xmlns:a14="http://schemas.microsoft.com/office/drawing/2010/main" val="0"/>
              </a:ext>
            </a:extLst>
          </a:blip>
          <a:srcRect l="37990" r="38675" b="18747"/>
          <a:stretch/>
        </p:blipFill>
        <p:spPr>
          <a:xfrm>
            <a:off x="5083587" y="1512635"/>
            <a:ext cx="825076" cy="795669"/>
          </a:xfrm>
          <a:prstGeom prst="rect">
            <a:avLst/>
          </a:prstGeom>
        </p:spPr>
      </p:pic>
      <p:pic>
        <p:nvPicPr>
          <p:cNvPr id="94" name="Imagem 93"/>
          <p:cNvPicPr>
            <a:picLocks noChangeAspect="1"/>
          </p:cNvPicPr>
          <p:nvPr/>
        </p:nvPicPr>
        <p:blipFill rotWithShape="1">
          <a:blip r:embed="rId15">
            <a:extLst>
              <a:ext uri="{28A0092B-C50C-407E-A947-70E740481C1C}">
                <a14:useLocalDpi xmlns:a14="http://schemas.microsoft.com/office/drawing/2010/main" val="0"/>
              </a:ext>
            </a:extLst>
          </a:blip>
          <a:srcRect l="33294" r="29428" b="15072"/>
          <a:stretch/>
        </p:blipFill>
        <p:spPr>
          <a:xfrm>
            <a:off x="3289879" y="1475350"/>
            <a:ext cx="1041621" cy="820515"/>
          </a:xfrm>
          <a:prstGeom prst="rect">
            <a:avLst/>
          </a:prstGeom>
        </p:spPr>
      </p:pic>
    </p:spTree>
    <p:extLst>
      <p:ext uri="{BB962C8B-B14F-4D97-AF65-F5344CB8AC3E}">
        <p14:creationId xmlns:p14="http://schemas.microsoft.com/office/powerpoint/2010/main" val="316484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04" name="TextBox 54">
            <a:extLst>
              <a:ext uri="{FF2B5EF4-FFF2-40B4-BE49-F238E27FC236}">
                <a16:creationId xmlns:a16="http://schemas.microsoft.com/office/drawing/2014/main" id="{5C650E0D-154E-477C-8B84-B3F73C3E8E30}"/>
              </a:ext>
            </a:extLst>
          </p:cNvPr>
          <p:cNvSpPr txBox="1"/>
          <p:nvPr/>
        </p:nvSpPr>
        <p:spPr>
          <a:xfrm>
            <a:off x="7862753" y="-25224"/>
            <a:ext cx="661829" cy="311624"/>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6" name="Retângulo 5"/>
          <p:cNvSpPr/>
          <p:nvPr/>
        </p:nvSpPr>
        <p:spPr>
          <a:xfrm>
            <a:off x="5959978" y="861721"/>
            <a:ext cx="1661032" cy="261610"/>
          </a:xfrm>
          <a:prstGeom prst="rect">
            <a:avLst/>
          </a:prstGeom>
        </p:spPr>
        <p:txBody>
          <a:bodyPr wrap="none">
            <a:spAutoFit/>
          </a:bodyPr>
          <a:lstStyle/>
          <a:p>
            <a:r>
              <a:rPr lang="en-US" sz="1100" dirty="0">
                <a:solidFill>
                  <a:srgbClr val="000050"/>
                </a:solidFill>
                <a:latin typeface="Poppins" panose="020B0604020202020204" charset="0"/>
              </a:rPr>
              <a:t>Revenue Breakdown¹</a:t>
            </a:r>
          </a:p>
        </p:txBody>
      </p:sp>
      <p:graphicFrame>
        <p:nvGraphicFramePr>
          <p:cNvPr id="7" name="Gráfico 6"/>
          <p:cNvGraphicFramePr/>
          <p:nvPr>
            <p:extLst>
              <p:ext uri="{D42A27DB-BD31-4B8C-83A1-F6EECF244321}">
                <p14:modId xmlns:p14="http://schemas.microsoft.com/office/powerpoint/2010/main" val="696311756"/>
              </p:ext>
            </p:extLst>
          </p:nvPr>
        </p:nvGraphicFramePr>
        <p:xfrm>
          <a:off x="5761593" y="892373"/>
          <a:ext cx="3030232" cy="1708766"/>
        </p:xfrm>
        <a:graphic>
          <a:graphicData uri="http://schemas.openxmlformats.org/drawingml/2006/chart">
            <c:chart xmlns:c="http://schemas.openxmlformats.org/drawingml/2006/chart" xmlns:r="http://schemas.openxmlformats.org/officeDocument/2006/relationships" r:id="rId3"/>
          </a:graphicData>
        </a:graphic>
      </p:graphicFrame>
      <p:sp>
        <p:nvSpPr>
          <p:cNvPr id="9" name="Retângulo 8"/>
          <p:cNvSpPr/>
          <p:nvPr/>
        </p:nvSpPr>
        <p:spPr>
          <a:xfrm>
            <a:off x="6432034" y="1776364"/>
            <a:ext cx="918841" cy="276999"/>
          </a:xfrm>
          <a:prstGeom prst="rect">
            <a:avLst/>
          </a:prstGeom>
        </p:spPr>
        <p:txBody>
          <a:bodyPr wrap="none">
            <a:spAutoFit/>
          </a:bodyPr>
          <a:lstStyle/>
          <a:p>
            <a:pPr>
              <a:buClr>
                <a:srgbClr val="000000"/>
              </a:buClr>
            </a:pPr>
            <a:r>
              <a:rPr lang="en-US" sz="1200" b="1" dirty="0">
                <a:solidFill>
                  <a:srgbClr val="000050"/>
                </a:solidFill>
                <a:latin typeface="Poppins" panose="00000500000000000000" pitchFamily="2" charset="0"/>
                <a:ea typeface="Source Sans Pro" panose="020B0503030403020204" pitchFamily="34" charset="0"/>
                <a:cs typeface="Poppins" panose="00000500000000000000" pitchFamily="2" charset="0"/>
              </a:rPr>
              <a:t>R$13.6 bn</a:t>
            </a:r>
          </a:p>
        </p:txBody>
      </p:sp>
      <p:sp>
        <p:nvSpPr>
          <p:cNvPr id="102" name="Google Shape;126;p20"/>
          <p:cNvSpPr txBox="1"/>
          <p:nvPr/>
        </p:nvSpPr>
        <p:spPr>
          <a:xfrm>
            <a:off x="287388" y="165486"/>
            <a:ext cx="6762951" cy="492412"/>
          </a:xfrm>
          <a:prstGeom prst="rect">
            <a:avLst/>
          </a:prstGeom>
          <a:noFill/>
          <a:ln>
            <a:noFill/>
          </a:ln>
        </p:spPr>
        <p:txBody>
          <a:bodyPr spcFirstLastPara="1" wrap="square" lIns="91425" tIns="91425" rIns="91425" bIns="91425" anchor="t" anchorCtr="0">
            <a:spAutoFit/>
          </a:bodyPr>
          <a:lstStyle/>
          <a:p>
            <a:r>
              <a:rPr lang="pt-BR" sz="2000" b="1" dirty="0">
                <a:solidFill>
                  <a:srgbClr val="000050"/>
                </a:solidFill>
                <a:latin typeface="Poppins" panose="020B0604020202020204" charset="0"/>
              </a:rPr>
              <a:t> </a:t>
            </a:r>
            <a:r>
              <a:rPr lang="en-US" sz="2000" b="1" dirty="0">
                <a:solidFill>
                  <a:srgbClr val="000050"/>
                </a:solidFill>
                <a:latin typeface="Poppins" panose="020B0604020202020204" charset="0"/>
              </a:rPr>
              <a:t>Complete range of Products and Services… </a:t>
            </a:r>
            <a:endParaRPr lang="pt-BR" sz="2000" b="1" dirty="0">
              <a:solidFill>
                <a:srgbClr val="000050"/>
              </a:solidFill>
              <a:latin typeface="Poppins" panose="020B0604020202020204" charset="0"/>
            </a:endParaRPr>
          </a:p>
        </p:txBody>
      </p:sp>
      <p:sp>
        <p:nvSpPr>
          <p:cNvPr id="103"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16</a:t>
            </a:fld>
            <a:endParaRPr lang="pt-BR" sz="600" dirty="0">
              <a:latin typeface="Poppins" panose="020B0604020202020204" charset="0"/>
            </a:endParaRPr>
          </a:p>
        </p:txBody>
      </p:sp>
      <p:sp>
        <p:nvSpPr>
          <p:cNvPr id="106" name="CaixaDeTexto 105"/>
          <p:cNvSpPr txBox="1"/>
          <p:nvPr/>
        </p:nvSpPr>
        <p:spPr>
          <a:xfrm>
            <a:off x="318993" y="1381188"/>
            <a:ext cx="687424" cy="323165"/>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Personal Loans</a:t>
            </a:r>
          </a:p>
        </p:txBody>
      </p:sp>
      <p:sp>
        <p:nvSpPr>
          <p:cNvPr id="107" name="CaixaDeTexto 106"/>
          <p:cNvSpPr txBox="1"/>
          <p:nvPr/>
        </p:nvSpPr>
        <p:spPr>
          <a:xfrm>
            <a:off x="1030491" y="1382020"/>
            <a:ext cx="771940" cy="323165"/>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Payroll Loans</a:t>
            </a:r>
          </a:p>
        </p:txBody>
      </p:sp>
      <p:sp>
        <p:nvSpPr>
          <p:cNvPr id="108" name="CaixaDeTexto 107"/>
          <p:cNvSpPr txBox="1"/>
          <p:nvPr/>
        </p:nvSpPr>
        <p:spPr>
          <a:xfrm>
            <a:off x="1703180" y="1382855"/>
            <a:ext cx="897561" cy="323165"/>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Working Capital</a:t>
            </a:r>
            <a:endParaRPr lang="pt-BR" sz="750"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sp>
        <p:nvSpPr>
          <p:cNvPr id="109" name="CaixaDeTexto 108"/>
          <p:cNvSpPr txBox="1"/>
          <p:nvPr/>
        </p:nvSpPr>
        <p:spPr>
          <a:xfrm>
            <a:off x="2576637" y="1394675"/>
            <a:ext cx="772092" cy="207749"/>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Real Estate</a:t>
            </a:r>
          </a:p>
        </p:txBody>
      </p:sp>
      <p:sp>
        <p:nvSpPr>
          <p:cNvPr id="110" name="CaixaDeTexto 109"/>
          <p:cNvSpPr txBox="1"/>
          <p:nvPr/>
        </p:nvSpPr>
        <p:spPr>
          <a:xfrm>
            <a:off x="3372761" y="1387214"/>
            <a:ext cx="862841" cy="438582"/>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Credit Cards and Banricompras</a:t>
            </a:r>
          </a:p>
        </p:txBody>
      </p:sp>
      <p:sp>
        <p:nvSpPr>
          <p:cNvPr id="111" name="CaixaDeTexto 110"/>
          <p:cNvSpPr txBox="1"/>
          <p:nvPr/>
        </p:nvSpPr>
        <p:spPr>
          <a:xfrm>
            <a:off x="4228012" y="1399647"/>
            <a:ext cx="576797" cy="323165"/>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Rural Loans</a:t>
            </a:r>
          </a:p>
        </p:txBody>
      </p:sp>
      <p:sp>
        <p:nvSpPr>
          <p:cNvPr id="112" name="CaixaDeTexto 111"/>
          <p:cNvSpPr txBox="1"/>
          <p:nvPr/>
        </p:nvSpPr>
        <p:spPr>
          <a:xfrm>
            <a:off x="4949285" y="1426064"/>
            <a:ext cx="673667" cy="207749"/>
          </a:xfrm>
          <a:prstGeom prst="rect">
            <a:avLst/>
          </a:prstGeom>
          <a:noFill/>
        </p:spPr>
        <p:txBody>
          <a:bodyPr wrap="square" rtlCol="0">
            <a:spAutoFit/>
          </a:bodyPr>
          <a:lstStyle/>
          <a:p>
            <a:pPr algn="ctr"/>
            <a:r>
              <a:rPr lang="pt-BR"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Exchange</a:t>
            </a:r>
          </a:p>
        </p:txBody>
      </p:sp>
      <p:sp>
        <p:nvSpPr>
          <p:cNvPr id="113" name="CaixaDeTexto 112"/>
          <p:cNvSpPr txBox="1"/>
          <p:nvPr/>
        </p:nvSpPr>
        <p:spPr>
          <a:xfrm>
            <a:off x="23795" y="2311397"/>
            <a:ext cx="1275308" cy="323165"/>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Time Deposits</a:t>
            </a:r>
          </a:p>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and Savings</a:t>
            </a:r>
          </a:p>
        </p:txBody>
      </p:sp>
      <p:sp>
        <p:nvSpPr>
          <p:cNvPr id="114" name="CaixaDeTexto 113"/>
          <p:cNvSpPr txBox="1"/>
          <p:nvPr/>
        </p:nvSpPr>
        <p:spPr>
          <a:xfrm>
            <a:off x="915594" y="2352717"/>
            <a:ext cx="975144" cy="323165"/>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Investment</a:t>
            </a:r>
          </a:p>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Platform</a:t>
            </a:r>
          </a:p>
        </p:txBody>
      </p:sp>
      <p:sp>
        <p:nvSpPr>
          <p:cNvPr id="115" name="CaixaDeTexto 114"/>
          <p:cNvSpPr txBox="1"/>
          <p:nvPr/>
        </p:nvSpPr>
        <p:spPr>
          <a:xfrm>
            <a:off x="1796409" y="2381400"/>
            <a:ext cx="789243" cy="207749"/>
          </a:xfrm>
          <a:prstGeom prst="rect">
            <a:avLst/>
          </a:prstGeom>
          <a:noFill/>
        </p:spPr>
        <p:txBody>
          <a:bodyPr wrap="square" rtlCol="0">
            <a:spAutoFit/>
          </a:bodyPr>
          <a:lstStyle/>
          <a:p>
            <a:pPr algn="ctr"/>
            <a:r>
              <a:rPr lang="pt-BR"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Consortium</a:t>
            </a:r>
          </a:p>
        </p:txBody>
      </p:sp>
      <p:sp>
        <p:nvSpPr>
          <p:cNvPr id="116" name="CaixaDeTexto 115"/>
          <p:cNvSpPr txBox="1"/>
          <p:nvPr/>
        </p:nvSpPr>
        <p:spPr>
          <a:xfrm>
            <a:off x="2485183" y="2319075"/>
            <a:ext cx="895579" cy="553998"/>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Insurance, Pension Plan and Savings Bonds</a:t>
            </a:r>
          </a:p>
        </p:txBody>
      </p:sp>
      <p:sp>
        <p:nvSpPr>
          <p:cNvPr id="117" name="CaixaDeTexto 116"/>
          <p:cNvSpPr txBox="1"/>
          <p:nvPr/>
        </p:nvSpPr>
        <p:spPr>
          <a:xfrm>
            <a:off x="3226608" y="2379420"/>
            <a:ext cx="969503" cy="207749"/>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Acquiring</a:t>
            </a:r>
          </a:p>
        </p:txBody>
      </p:sp>
      <p:sp>
        <p:nvSpPr>
          <p:cNvPr id="118" name="CaixaDeTexto 117"/>
          <p:cNvSpPr txBox="1"/>
          <p:nvPr/>
        </p:nvSpPr>
        <p:spPr>
          <a:xfrm>
            <a:off x="4117870" y="2348706"/>
            <a:ext cx="846834" cy="438582"/>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Prepayment of Receivables</a:t>
            </a:r>
          </a:p>
        </p:txBody>
      </p:sp>
      <p:sp>
        <p:nvSpPr>
          <p:cNvPr id="119" name="CaixaDeTexto 118"/>
          <p:cNvSpPr txBox="1"/>
          <p:nvPr/>
        </p:nvSpPr>
        <p:spPr>
          <a:xfrm>
            <a:off x="4905409" y="2352717"/>
            <a:ext cx="835749" cy="438582"/>
          </a:xfrm>
          <a:prstGeom prst="rect">
            <a:avLst/>
          </a:prstGeom>
          <a:noFill/>
        </p:spPr>
        <p:txBody>
          <a:bodyPr wrap="square" rtlCol="0">
            <a:spAutoFit/>
          </a:bodyPr>
          <a:lstStyle/>
          <a:p>
            <a:pPr algn="ctr"/>
            <a:r>
              <a:rPr lang="en-US" sz="750" dirty="0">
                <a:solidFill>
                  <a:srgbClr val="000050"/>
                </a:solidFill>
                <a:latin typeface="Poppins" panose="00000500000000000000" pitchFamily="2" charset="0"/>
                <a:ea typeface="Source Sans Pro" panose="020B0503030403020204" pitchFamily="34" charset="0"/>
                <a:cs typeface="Poppins" panose="00000500000000000000" pitchFamily="2" charset="0"/>
              </a:rPr>
              <a:t>Long Term Credit and Leasing</a:t>
            </a:r>
            <a:endParaRPr lang="pt-BR" sz="750"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grpSp>
        <p:nvGrpSpPr>
          <p:cNvPr id="120" name="Agrupar 119"/>
          <p:cNvGrpSpPr/>
          <p:nvPr/>
        </p:nvGrpSpPr>
        <p:grpSpPr>
          <a:xfrm>
            <a:off x="400728" y="858311"/>
            <a:ext cx="552655" cy="483042"/>
            <a:chOff x="601264" y="1502816"/>
            <a:chExt cx="542336" cy="542336"/>
          </a:xfrm>
        </p:grpSpPr>
        <p:sp>
          <p:nvSpPr>
            <p:cNvPr id="121" name="Elipse 120"/>
            <p:cNvSpPr/>
            <p:nvPr/>
          </p:nvSpPr>
          <p:spPr>
            <a:xfrm>
              <a:off x="601264" y="1502816"/>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22" name="Imagem 1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99" y="1556640"/>
              <a:ext cx="408825" cy="408825"/>
            </a:xfrm>
            <a:prstGeom prst="rect">
              <a:avLst/>
            </a:prstGeom>
          </p:spPr>
        </p:pic>
      </p:grpSp>
      <p:grpSp>
        <p:nvGrpSpPr>
          <p:cNvPr id="123" name="Agrupar 122"/>
          <p:cNvGrpSpPr/>
          <p:nvPr/>
        </p:nvGrpSpPr>
        <p:grpSpPr>
          <a:xfrm>
            <a:off x="1895165" y="863995"/>
            <a:ext cx="563669" cy="485885"/>
            <a:chOff x="2232959" y="1488617"/>
            <a:chExt cx="542336" cy="542336"/>
          </a:xfrm>
        </p:grpSpPr>
        <p:sp>
          <p:nvSpPr>
            <p:cNvPr id="124" name="Elipse 123"/>
            <p:cNvSpPr/>
            <p:nvPr/>
          </p:nvSpPr>
          <p:spPr>
            <a:xfrm>
              <a:off x="2232959" y="1488617"/>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25" name="Imagem 1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0098" y="1546525"/>
              <a:ext cx="426219" cy="426219"/>
            </a:xfrm>
            <a:prstGeom prst="rect">
              <a:avLst/>
            </a:prstGeom>
          </p:spPr>
        </p:pic>
      </p:grpSp>
      <p:grpSp>
        <p:nvGrpSpPr>
          <p:cNvPr id="126" name="Agrupar 125"/>
          <p:cNvGrpSpPr/>
          <p:nvPr/>
        </p:nvGrpSpPr>
        <p:grpSpPr>
          <a:xfrm>
            <a:off x="2670307" y="858191"/>
            <a:ext cx="579084" cy="525015"/>
            <a:chOff x="3018760" y="1498666"/>
            <a:chExt cx="542336" cy="542336"/>
          </a:xfrm>
        </p:grpSpPr>
        <p:sp>
          <p:nvSpPr>
            <p:cNvPr id="127" name="Elipse 126"/>
            <p:cNvSpPr/>
            <p:nvPr/>
          </p:nvSpPr>
          <p:spPr>
            <a:xfrm>
              <a:off x="3018760" y="1498666"/>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28" name="Imagem 1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78246" y="1546780"/>
              <a:ext cx="413890" cy="413890"/>
            </a:xfrm>
            <a:prstGeom prst="rect">
              <a:avLst/>
            </a:prstGeom>
          </p:spPr>
        </p:pic>
      </p:grpSp>
      <p:grpSp>
        <p:nvGrpSpPr>
          <p:cNvPr id="129" name="Agrupar 128"/>
          <p:cNvGrpSpPr/>
          <p:nvPr/>
        </p:nvGrpSpPr>
        <p:grpSpPr>
          <a:xfrm>
            <a:off x="3483903" y="858190"/>
            <a:ext cx="570766" cy="532601"/>
            <a:chOff x="3819772" y="1493695"/>
            <a:chExt cx="542336" cy="542336"/>
          </a:xfrm>
        </p:grpSpPr>
        <p:sp>
          <p:nvSpPr>
            <p:cNvPr id="130" name="Elipse 129"/>
            <p:cNvSpPr/>
            <p:nvPr/>
          </p:nvSpPr>
          <p:spPr>
            <a:xfrm>
              <a:off x="3819772" y="1493695"/>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31" name="Imagem 1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40226" y="1597160"/>
              <a:ext cx="329298" cy="329298"/>
            </a:xfrm>
            <a:prstGeom prst="rect">
              <a:avLst/>
            </a:prstGeom>
          </p:spPr>
        </p:pic>
      </p:grpSp>
      <p:grpSp>
        <p:nvGrpSpPr>
          <p:cNvPr id="132" name="Agrupar 131"/>
          <p:cNvGrpSpPr/>
          <p:nvPr/>
        </p:nvGrpSpPr>
        <p:grpSpPr>
          <a:xfrm>
            <a:off x="4265344" y="862593"/>
            <a:ext cx="539464" cy="533043"/>
            <a:chOff x="4614060" y="1505248"/>
            <a:chExt cx="542336" cy="542336"/>
          </a:xfrm>
        </p:grpSpPr>
        <p:sp>
          <p:nvSpPr>
            <p:cNvPr id="133" name="Elipse 132"/>
            <p:cNvSpPr/>
            <p:nvPr/>
          </p:nvSpPr>
          <p:spPr>
            <a:xfrm>
              <a:off x="4614060" y="1505248"/>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34" name="Imagem 1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63264" y="1550323"/>
              <a:ext cx="454458" cy="454458"/>
            </a:xfrm>
            <a:prstGeom prst="rect">
              <a:avLst/>
            </a:prstGeom>
          </p:spPr>
        </p:pic>
      </p:grpSp>
      <p:grpSp>
        <p:nvGrpSpPr>
          <p:cNvPr id="135" name="Agrupar 134"/>
          <p:cNvGrpSpPr/>
          <p:nvPr/>
        </p:nvGrpSpPr>
        <p:grpSpPr>
          <a:xfrm>
            <a:off x="1147637" y="858190"/>
            <a:ext cx="536459" cy="506804"/>
            <a:chOff x="1409551" y="1477572"/>
            <a:chExt cx="542336" cy="542336"/>
          </a:xfrm>
        </p:grpSpPr>
        <p:sp>
          <p:nvSpPr>
            <p:cNvPr id="136" name="Elipse 135"/>
            <p:cNvSpPr/>
            <p:nvPr/>
          </p:nvSpPr>
          <p:spPr>
            <a:xfrm>
              <a:off x="1409551" y="1477572"/>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37" name="Imagem 13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61542" y="1531196"/>
              <a:ext cx="443112" cy="443112"/>
            </a:xfrm>
            <a:prstGeom prst="rect">
              <a:avLst/>
            </a:prstGeom>
          </p:spPr>
        </p:pic>
      </p:grpSp>
      <p:grpSp>
        <p:nvGrpSpPr>
          <p:cNvPr id="138" name="Agrupar 137"/>
          <p:cNvGrpSpPr/>
          <p:nvPr/>
        </p:nvGrpSpPr>
        <p:grpSpPr>
          <a:xfrm>
            <a:off x="5009246" y="868156"/>
            <a:ext cx="540773" cy="532622"/>
            <a:chOff x="5448032" y="1499662"/>
            <a:chExt cx="542336" cy="542336"/>
          </a:xfrm>
        </p:grpSpPr>
        <p:sp>
          <p:nvSpPr>
            <p:cNvPr id="139" name="Elipse 138"/>
            <p:cNvSpPr/>
            <p:nvPr/>
          </p:nvSpPr>
          <p:spPr>
            <a:xfrm>
              <a:off x="5448032" y="1499662"/>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40" name="Imagem 13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94066" y="1539593"/>
              <a:ext cx="450268" cy="450268"/>
            </a:xfrm>
            <a:prstGeom prst="rect">
              <a:avLst/>
            </a:prstGeom>
          </p:spPr>
        </p:pic>
      </p:grpSp>
      <p:grpSp>
        <p:nvGrpSpPr>
          <p:cNvPr id="141" name="Agrupar 140"/>
          <p:cNvGrpSpPr/>
          <p:nvPr/>
        </p:nvGrpSpPr>
        <p:grpSpPr>
          <a:xfrm>
            <a:off x="418238" y="1771273"/>
            <a:ext cx="541659" cy="511718"/>
            <a:chOff x="593547" y="2374800"/>
            <a:chExt cx="542336" cy="542336"/>
          </a:xfrm>
        </p:grpSpPr>
        <p:sp>
          <p:nvSpPr>
            <p:cNvPr id="142" name="Elipse 141"/>
            <p:cNvSpPr/>
            <p:nvPr/>
          </p:nvSpPr>
          <p:spPr>
            <a:xfrm>
              <a:off x="593547" y="2374800"/>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43" name="Imagem 14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2289" y="2406273"/>
              <a:ext cx="464851" cy="464851"/>
            </a:xfrm>
            <a:prstGeom prst="rect">
              <a:avLst/>
            </a:prstGeom>
          </p:spPr>
        </p:pic>
      </p:grpSp>
      <p:grpSp>
        <p:nvGrpSpPr>
          <p:cNvPr id="144" name="Agrupar 143"/>
          <p:cNvGrpSpPr/>
          <p:nvPr/>
        </p:nvGrpSpPr>
        <p:grpSpPr>
          <a:xfrm>
            <a:off x="1160052" y="1776364"/>
            <a:ext cx="541959" cy="535034"/>
            <a:chOff x="1406148" y="2361287"/>
            <a:chExt cx="542336" cy="542336"/>
          </a:xfrm>
        </p:grpSpPr>
        <p:sp>
          <p:nvSpPr>
            <p:cNvPr id="145" name="Elipse 144"/>
            <p:cNvSpPr/>
            <p:nvPr/>
          </p:nvSpPr>
          <p:spPr>
            <a:xfrm>
              <a:off x="1406148" y="2361287"/>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46" name="Imagem 14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485194" y="2432952"/>
              <a:ext cx="347161" cy="347161"/>
            </a:xfrm>
            <a:prstGeom prst="rect">
              <a:avLst/>
            </a:prstGeom>
          </p:spPr>
        </p:pic>
      </p:grpSp>
      <p:grpSp>
        <p:nvGrpSpPr>
          <p:cNvPr id="147" name="Agrupar 146"/>
          <p:cNvGrpSpPr/>
          <p:nvPr/>
        </p:nvGrpSpPr>
        <p:grpSpPr>
          <a:xfrm>
            <a:off x="1895165" y="1768242"/>
            <a:ext cx="552591" cy="543155"/>
            <a:chOff x="2227102" y="2361287"/>
            <a:chExt cx="542336" cy="542336"/>
          </a:xfrm>
        </p:grpSpPr>
        <p:sp>
          <p:nvSpPr>
            <p:cNvPr id="148" name="Elipse 147"/>
            <p:cNvSpPr/>
            <p:nvPr/>
          </p:nvSpPr>
          <p:spPr>
            <a:xfrm>
              <a:off x="2227102" y="2361287"/>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49" name="Imagem 14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293638" y="2415124"/>
              <a:ext cx="422047" cy="422047"/>
            </a:xfrm>
            <a:prstGeom prst="rect">
              <a:avLst/>
            </a:prstGeom>
          </p:spPr>
        </p:pic>
      </p:grpSp>
      <p:grpSp>
        <p:nvGrpSpPr>
          <p:cNvPr id="150" name="Agrupar 149"/>
          <p:cNvGrpSpPr/>
          <p:nvPr/>
        </p:nvGrpSpPr>
        <p:grpSpPr>
          <a:xfrm>
            <a:off x="2683783" y="1781940"/>
            <a:ext cx="567377" cy="537235"/>
            <a:chOff x="3038791" y="2374800"/>
            <a:chExt cx="542336" cy="542336"/>
          </a:xfrm>
        </p:grpSpPr>
        <p:sp>
          <p:nvSpPr>
            <p:cNvPr id="151" name="Elipse 150"/>
            <p:cNvSpPr/>
            <p:nvPr/>
          </p:nvSpPr>
          <p:spPr>
            <a:xfrm>
              <a:off x="3038791" y="2374800"/>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52" name="Imagem 151"/>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095191" y="2425527"/>
              <a:ext cx="434325" cy="434325"/>
            </a:xfrm>
            <a:prstGeom prst="rect">
              <a:avLst/>
            </a:prstGeom>
          </p:spPr>
        </p:pic>
      </p:grpSp>
      <p:grpSp>
        <p:nvGrpSpPr>
          <p:cNvPr id="153" name="Agrupar 152"/>
          <p:cNvGrpSpPr/>
          <p:nvPr/>
        </p:nvGrpSpPr>
        <p:grpSpPr>
          <a:xfrm>
            <a:off x="3441841" y="1782714"/>
            <a:ext cx="595898" cy="536361"/>
            <a:chOff x="3836005" y="2374800"/>
            <a:chExt cx="542336" cy="542336"/>
          </a:xfrm>
        </p:grpSpPr>
        <p:sp>
          <p:nvSpPr>
            <p:cNvPr id="154" name="Elipse 153"/>
            <p:cNvSpPr/>
            <p:nvPr/>
          </p:nvSpPr>
          <p:spPr>
            <a:xfrm>
              <a:off x="3836005" y="2374800"/>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55" name="Imagem 15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891946" y="2429310"/>
              <a:ext cx="437455" cy="437455"/>
            </a:xfrm>
            <a:prstGeom prst="rect">
              <a:avLst/>
            </a:prstGeom>
          </p:spPr>
        </p:pic>
      </p:grpSp>
      <p:grpSp>
        <p:nvGrpSpPr>
          <p:cNvPr id="156" name="Agrupar 155"/>
          <p:cNvGrpSpPr/>
          <p:nvPr/>
        </p:nvGrpSpPr>
        <p:grpSpPr>
          <a:xfrm>
            <a:off x="4273881" y="1776364"/>
            <a:ext cx="569491" cy="542711"/>
            <a:chOff x="4626147" y="2383287"/>
            <a:chExt cx="542336" cy="542336"/>
          </a:xfrm>
        </p:grpSpPr>
        <p:sp>
          <p:nvSpPr>
            <p:cNvPr id="157" name="Elipse 156"/>
            <p:cNvSpPr/>
            <p:nvPr/>
          </p:nvSpPr>
          <p:spPr>
            <a:xfrm>
              <a:off x="4626147" y="2383287"/>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58" name="Imagem 15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700266" y="2478797"/>
              <a:ext cx="410380" cy="410380"/>
            </a:xfrm>
            <a:prstGeom prst="rect">
              <a:avLst/>
            </a:prstGeom>
          </p:spPr>
        </p:pic>
      </p:grpSp>
      <p:grpSp>
        <p:nvGrpSpPr>
          <p:cNvPr id="159" name="Agrupar 158"/>
          <p:cNvGrpSpPr/>
          <p:nvPr/>
        </p:nvGrpSpPr>
        <p:grpSpPr>
          <a:xfrm>
            <a:off x="5037077" y="1783275"/>
            <a:ext cx="526392" cy="528121"/>
            <a:chOff x="5464172" y="2366320"/>
            <a:chExt cx="542336" cy="542336"/>
          </a:xfrm>
        </p:grpSpPr>
        <p:sp>
          <p:nvSpPr>
            <p:cNvPr id="160" name="Elipse 159"/>
            <p:cNvSpPr/>
            <p:nvPr/>
          </p:nvSpPr>
          <p:spPr>
            <a:xfrm>
              <a:off x="5464172" y="2366320"/>
              <a:ext cx="542336" cy="542336"/>
            </a:xfrm>
            <a:prstGeom prst="ellipse">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900" dirty="0">
                <a:latin typeface="Poppins" panose="00000500000000000000" pitchFamily="2" charset="0"/>
                <a:cs typeface="Poppins" panose="00000500000000000000" pitchFamily="2" charset="0"/>
              </a:endParaRPr>
            </a:p>
          </p:txBody>
        </p:sp>
        <p:pic>
          <p:nvPicPr>
            <p:cNvPr id="161" name="Imagem 160"/>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565875" y="2454494"/>
              <a:ext cx="389473" cy="389473"/>
            </a:xfrm>
            <a:prstGeom prst="rect">
              <a:avLst/>
            </a:prstGeom>
          </p:spPr>
        </p:pic>
      </p:grpSp>
      <p:sp>
        <p:nvSpPr>
          <p:cNvPr id="162" name="CaixaDeTexto 161"/>
          <p:cNvSpPr txBox="1"/>
          <p:nvPr/>
        </p:nvSpPr>
        <p:spPr>
          <a:xfrm>
            <a:off x="277225" y="2786394"/>
            <a:ext cx="6413355" cy="400110"/>
          </a:xfrm>
          <a:prstGeom prst="rect">
            <a:avLst/>
          </a:prstGeom>
          <a:noFill/>
        </p:spPr>
        <p:txBody>
          <a:bodyPr wrap="square" rtlCol="0">
            <a:spAutoFit/>
          </a:bodyPr>
          <a:lstStyle/>
          <a:p>
            <a:r>
              <a:rPr lang="pt-BR" sz="2000" b="1" dirty="0">
                <a:solidFill>
                  <a:srgbClr val="000050"/>
                </a:solidFill>
                <a:latin typeface="Poppins" panose="00000500000000000000" pitchFamily="2" charset="0"/>
                <a:cs typeface="Poppins" panose="00000500000000000000" pitchFamily="2" charset="0"/>
              </a:rPr>
              <a:t>...</a:t>
            </a:r>
            <a:r>
              <a:rPr lang="fr-FR" sz="2000" b="1" dirty="0">
                <a:solidFill>
                  <a:srgbClr val="000050"/>
                </a:solidFill>
                <a:latin typeface="Poppins" panose="00000500000000000000" pitchFamily="2" charset="0"/>
                <a:cs typeface="Poppins" panose="00000500000000000000" pitchFamily="2" charset="0"/>
              </a:rPr>
              <a:t> available on scalable digital platform</a:t>
            </a:r>
            <a:r>
              <a:rPr lang="pt-BR" sz="2000" b="1" dirty="0">
                <a:solidFill>
                  <a:srgbClr val="000050"/>
                </a:solidFill>
                <a:latin typeface="Poppins" panose="00000500000000000000" pitchFamily="2" charset="0"/>
                <a:cs typeface="Poppins" panose="00000500000000000000" pitchFamily="2" charset="0"/>
              </a:rPr>
              <a:t>...</a:t>
            </a:r>
          </a:p>
        </p:txBody>
      </p:sp>
      <p:sp>
        <p:nvSpPr>
          <p:cNvPr id="163" name="Retângulo 162"/>
          <p:cNvSpPr/>
          <p:nvPr/>
        </p:nvSpPr>
        <p:spPr>
          <a:xfrm>
            <a:off x="197600" y="3245504"/>
            <a:ext cx="1826175" cy="450123"/>
          </a:xfrm>
          <a:prstGeom prst="rect">
            <a:avLst/>
          </a:prstGeom>
          <a:noFill/>
        </p:spPr>
        <p:txBody>
          <a:bodyPr wrap="square">
            <a:spAutoFit/>
          </a:bodyPr>
          <a:lstStyle/>
          <a:p>
            <a:pPr>
              <a:buClr>
                <a:srgbClr val="000000"/>
              </a:buClr>
            </a:pPr>
            <a:r>
              <a:rPr lang="pt-BR" sz="1500" dirty="0">
                <a:solidFill>
                  <a:srgbClr val="000050"/>
                </a:solidFill>
                <a:latin typeface="Poppins" panose="00000500000000000000" pitchFamily="2" charset="0"/>
                <a:ea typeface="Source Sans Pro" panose="020B0503030403020204" pitchFamily="34" charset="0"/>
                <a:cs typeface="Poppins" panose="00000500000000000000" pitchFamily="2" charset="0"/>
              </a:rPr>
              <a:t>Digital </a:t>
            </a:r>
            <a:r>
              <a:rPr lang="en-US" sz="1500" dirty="0">
                <a:solidFill>
                  <a:srgbClr val="000050"/>
                </a:solidFill>
                <a:latin typeface="Poppins" panose="00000500000000000000" pitchFamily="2" charset="0"/>
                <a:ea typeface="Source Sans Pro" panose="020B0503030403020204" pitchFamily="34" charset="0"/>
                <a:cs typeface="Poppins" panose="00000500000000000000" pitchFamily="2" charset="0"/>
              </a:rPr>
              <a:t>Users</a:t>
            </a:r>
            <a:endParaRPr lang="en-US" sz="900"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a:p>
            <a:pPr>
              <a:buClr>
                <a:srgbClr val="000000"/>
              </a:buClr>
            </a:pPr>
            <a:r>
              <a:rPr lang="en-US" sz="825" dirty="0">
                <a:solidFill>
                  <a:srgbClr val="0094FF"/>
                </a:solidFill>
                <a:latin typeface="Poppins" panose="00000500000000000000" pitchFamily="2" charset="0"/>
                <a:ea typeface="LF_Kai"/>
                <a:cs typeface="Poppins" panose="00000500000000000000" pitchFamily="2" charset="0"/>
              </a:rPr>
              <a:t>(In million)</a:t>
            </a:r>
          </a:p>
        </p:txBody>
      </p:sp>
      <p:sp>
        <p:nvSpPr>
          <p:cNvPr id="164" name="Retângulo 163"/>
          <p:cNvSpPr/>
          <p:nvPr/>
        </p:nvSpPr>
        <p:spPr>
          <a:xfrm>
            <a:off x="2075537" y="3265613"/>
            <a:ext cx="1807892" cy="450123"/>
          </a:xfrm>
          <a:prstGeom prst="rect">
            <a:avLst/>
          </a:prstGeom>
        </p:spPr>
        <p:txBody>
          <a:bodyPr wrap="square">
            <a:spAutoFit/>
          </a:bodyPr>
          <a:lstStyle/>
          <a:p>
            <a:pPr>
              <a:buClr>
                <a:srgbClr val="000000"/>
              </a:buClr>
            </a:pPr>
            <a:r>
              <a:rPr lang="pt-BR" sz="1500" dirty="0">
                <a:solidFill>
                  <a:srgbClr val="002060"/>
                </a:solidFill>
                <a:latin typeface="Poppins" panose="00000500000000000000" pitchFamily="2" charset="0"/>
                <a:ea typeface="Source Sans Pro" panose="020B0503030403020204" pitchFamily="34" charset="0"/>
                <a:cs typeface="Poppins" panose="00000500000000000000" pitchFamily="2" charset="0"/>
              </a:rPr>
              <a:t>Daily Acesses</a:t>
            </a:r>
            <a:endParaRPr lang="en-US" sz="900" dirty="0">
              <a:solidFill>
                <a:schemeClr val="bg1">
                  <a:lumMod val="50000"/>
                </a:schemeClr>
              </a:solidFill>
              <a:latin typeface="Poppins" panose="00000500000000000000" pitchFamily="2" charset="0"/>
              <a:ea typeface="Source Sans Pro" panose="020B0503030403020204" pitchFamily="34" charset="0"/>
              <a:cs typeface="Poppins" panose="00000500000000000000" pitchFamily="2" charset="0"/>
            </a:endParaRPr>
          </a:p>
          <a:p>
            <a:pPr>
              <a:buClr>
                <a:srgbClr val="000000"/>
              </a:buClr>
            </a:pPr>
            <a:r>
              <a:rPr lang="en-US" sz="825" dirty="0">
                <a:solidFill>
                  <a:srgbClr val="0094FF"/>
                </a:solidFill>
                <a:latin typeface="Poppins" panose="00000500000000000000" pitchFamily="2" charset="0"/>
                <a:ea typeface="LF_Kai"/>
                <a:cs typeface="Poppins" panose="00000500000000000000" pitchFamily="2" charset="0"/>
              </a:rPr>
              <a:t>(In million)</a:t>
            </a:r>
          </a:p>
        </p:txBody>
      </p:sp>
      <p:sp>
        <p:nvSpPr>
          <p:cNvPr id="165" name="Retângulo 164"/>
          <p:cNvSpPr/>
          <p:nvPr/>
        </p:nvSpPr>
        <p:spPr>
          <a:xfrm>
            <a:off x="4228012" y="3265612"/>
            <a:ext cx="2118006" cy="450123"/>
          </a:xfrm>
          <a:prstGeom prst="rect">
            <a:avLst/>
          </a:prstGeom>
        </p:spPr>
        <p:txBody>
          <a:bodyPr wrap="square">
            <a:spAutoFit/>
          </a:bodyPr>
          <a:lstStyle/>
          <a:p>
            <a:pPr>
              <a:buClr>
                <a:srgbClr val="000000"/>
              </a:buClr>
            </a:pPr>
            <a:r>
              <a:rPr lang="en-US" sz="1500" dirty="0">
                <a:solidFill>
                  <a:srgbClr val="002060"/>
                </a:solidFill>
                <a:latin typeface="Poppins" panose="00000500000000000000" pitchFamily="2" charset="0"/>
                <a:ea typeface="Source Sans Pro" panose="020B0503030403020204" pitchFamily="34" charset="0"/>
                <a:cs typeface="Poppins" panose="00000500000000000000" pitchFamily="2" charset="0"/>
              </a:rPr>
              <a:t>Digital Transactions</a:t>
            </a:r>
          </a:p>
          <a:p>
            <a:pPr>
              <a:buClr>
                <a:srgbClr val="000000"/>
              </a:buClr>
            </a:pPr>
            <a:r>
              <a:rPr lang="en-US" sz="825" dirty="0">
                <a:solidFill>
                  <a:srgbClr val="0094FF"/>
                </a:solidFill>
                <a:latin typeface="Poppins" panose="00000500000000000000" pitchFamily="2" charset="0"/>
                <a:ea typeface="LF_Kai"/>
                <a:cs typeface="Poppins" panose="00000500000000000000" pitchFamily="2" charset="0"/>
              </a:rPr>
              <a:t>(% of Total Transactions)</a:t>
            </a:r>
          </a:p>
        </p:txBody>
      </p:sp>
      <p:sp>
        <p:nvSpPr>
          <p:cNvPr id="166" name="CaixaDeTexto 165"/>
          <p:cNvSpPr txBox="1"/>
          <p:nvPr/>
        </p:nvSpPr>
        <p:spPr>
          <a:xfrm>
            <a:off x="6523432" y="3186504"/>
            <a:ext cx="2439185" cy="1292662"/>
          </a:xfrm>
          <a:prstGeom prst="rect">
            <a:avLst/>
          </a:prstGeom>
          <a:noFill/>
        </p:spPr>
        <p:txBody>
          <a:bodyPr wrap="square" rtlCol="0">
            <a:spAutoFit/>
          </a:bodyPr>
          <a:lstStyle/>
          <a:p>
            <a:pPr algn="r"/>
            <a:r>
              <a:rPr lang="pt-BR" sz="1950" b="1" dirty="0">
                <a:solidFill>
                  <a:srgbClr val="000050"/>
                </a:solidFill>
                <a:latin typeface="Poppins" panose="00000500000000000000" pitchFamily="2" charset="0"/>
                <a:cs typeface="Poppins" panose="00000500000000000000" pitchFamily="2" charset="0"/>
              </a:rPr>
              <a:t>...</a:t>
            </a:r>
            <a:r>
              <a:rPr lang="en-US" sz="1950" b="1" dirty="0">
                <a:solidFill>
                  <a:srgbClr val="000050"/>
                </a:solidFill>
                <a:latin typeface="Poppins" panose="00000500000000000000" pitchFamily="2" charset="0"/>
                <a:cs typeface="Poppins" panose="00000500000000000000" pitchFamily="2" charset="0"/>
              </a:rPr>
              <a:t> serving customers how, where and when they want</a:t>
            </a:r>
            <a:endParaRPr lang="pt-BR" sz="1950" b="1" dirty="0">
              <a:solidFill>
                <a:srgbClr val="000050"/>
              </a:solidFill>
              <a:latin typeface="Poppins" panose="00000500000000000000" pitchFamily="2" charset="0"/>
              <a:cs typeface="Poppins" panose="00000500000000000000" pitchFamily="2" charset="0"/>
            </a:endParaRPr>
          </a:p>
        </p:txBody>
      </p:sp>
      <p:graphicFrame>
        <p:nvGraphicFramePr>
          <p:cNvPr id="167" name="Диаграмма 7">
            <a:extLst>
              <a:ext uri="{FF2B5EF4-FFF2-40B4-BE49-F238E27FC236}">
                <a16:creationId xmlns:a16="http://schemas.microsoft.com/office/drawing/2014/main" id="{C5B735B9-E6C3-4F30-9C9C-ABA6EBF3468D}"/>
              </a:ext>
            </a:extLst>
          </p:cNvPr>
          <p:cNvGraphicFramePr/>
          <p:nvPr>
            <p:extLst>
              <p:ext uri="{D42A27DB-BD31-4B8C-83A1-F6EECF244321}">
                <p14:modId xmlns:p14="http://schemas.microsoft.com/office/powerpoint/2010/main" val="2986401585"/>
              </p:ext>
            </p:extLst>
          </p:nvPr>
        </p:nvGraphicFramePr>
        <p:xfrm>
          <a:off x="96298" y="3544904"/>
          <a:ext cx="2039571" cy="1137156"/>
        </p:xfrm>
        <a:graphic>
          <a:graphicData uri="http://schemas.openxmlformats.org/drawingml/2006/chart">
            <c:chart xmlns:c="http://schemas.openxmlformats.org/drawingml/2006/chart" xmlns:r="http://schemas.openxmlformats.org/officeDocument/2006/relationships" r:id="rId18"/>
          </a:graphicData>
        </a:graphic>
      </p:graphicFrame>
      <p:graphicFrame>
        <p:nvGraphicFramePr>
          <p:cNvPr id="168" name="Диаграмма 7">
            <a:extLst>
              <a:ext uri="{FF2B5EF4-FFF2-40B4-BE49-F238E27FC236}">
                <a16:creationId xmlns:a16="http://schemas.microsoft.com/office/drawing/2014/main" id="{C5B735B9-E6C3-4F30-9C9C-ABA6EBF3468D}"/>
              </a:ext>
            </a:extLst>
          </p:cNvPr>
          <p:cNvGraphicFramePr/>
          <p:nvPr>
            <p:extLst>
              <p:ext uri="{D42A27DB-BD31-4B8C-83A1-F6EECF244321}">
                <p14:modId xmlns:p14="http://schemas.microsoft.com/office/powerpoint/2010/main" val="74647030"/>
              </p:ext>
            </p:extLst>
          </p:nvPr>
        </p:nvGraphicFramePr>
        <p:xfrm>
          <a:off x="2062276" y="3594400"/>
          <a:ext cx="2095700" cy="1087660"/>
        </p:xfrm>
        <a:graphic>
          <a:graphicData uri="http://schemas.openxmlformats.org/drawingml/2006/chart">
            <c:chart xmlns:c="http://schemas.openxmlformats.org/drawingml/2006/chart" xmlns:r="http://schemas.openxmlformats.org/officeDocument/2006/relationships" r:id="rId19"/>
          </a:graphicData>
        </a:graphic>
      </p:graphicFrame>
      <p:graphicFrame>
        <p:nvGraphicFramePr>
          <p:cNvPr id="169" name="Диаграмма 7">
            <a:extLst>
              <a:ext uri="{FF2B5EF4-FFF2-40B4-BE49-F238E27FC236}">
                <a16:creationId xmlns:a16="http://schemas.microsoft.com/office/drawing/2014/main" id="{C5B735B9-E6C3-4F30-9C9C-ABA6EBF3468D}"/>
              </a:ext>
            </a:extLst>
          </p:cNvPr>
          <p:cNvGraphicFramePr/>
          <p:nvPr>
            <p:extLst>
              <p:ext uri="{D42A27DB-BD31-4B8C-83A1-F6EECF244321}">
                <p14:modId xmlns:p14="http://schemas.microsoft.com/office/powerpoint/2010/main" val="3054938534"/>
              </p:ext>
            </p:extLst>
          </p:nvPr>
        </p:nvGraphicFramePr>
        <p:xfrm>
          <a:off x="4158882" y="3437541"/>
          <a:ext cx="2108148" cy="1301947"/>
        </p:xfrm>
        <a:graphic>
          <a:graphicData uri="http://schemas.openxmlformats.org/drawingml/2006/chart">
            <c:chart xmlns:c="http://schemas.openxmlformats.org/drawingml/2006/chart" xmlns:r="http://schemas.openxmlformats.org/officeDocument/2006/relationships" r:id="rId20"/>
          </a:graphicData>
        </a:graphic>
      </p:graphicFrame>
      <p:sp>
        <p:nvSpPr>
          <p:cNvPr id="170" name="TextBox 54">
            <a:extLst>
              <a:ext uri="{FF2B5EF4-FFF2-40B4-BE49-F238E27FC236}">
                <a16:creationId xmlns:a16="http://schemas.microsoft.com/office/drawing/2014/main" id="{454036B0-97F1-4538-8507-3D76C6C781A8}"/>
              </a:ext>
            </a:extLst>
          </p:cNvPr>
          <p:cNvSpPr txBox="1"/>
          <p:nvPr/>
        </p:nvSpPr>
        <p:spPr>
          <a:xfrm>
            <a:off x="868080" y="4974223"/>
            <a:ext cx="717884" cy="200055"/>
          </a:xfrm>
          <a:prstGeom prst="rect">
            <a:avLst/>
          </a:prstGeom>
          <a:noFill/>
        </p:spPr>
        <p:txBody>
          <a:bodyPr wrap="square" rtlCol="0">
            <a:spAutoFit/>
          </a:bodyPr>
          <a:lstStyle/>
          <a:p>
            <a:r>
              <a:rPr lang="pt-BR" sz="700" dirty="0">
                <a:solidFill>
                  <a:srgbClr val="040050"/>
                </a:solidFill>
                <a:latin typeface="Poppins" panose="020B0604020202020204" charset="0"/>
                <a:ea typeface="Source Sans Pro" panose="020B0503030403020204" pitchFamily="34" charset="0"/>
              </a:rPr>
              <a:t>¹ In 9M23. </a:t>
            </a:r>
          </a:p>
        </p:txBody>
      </p:sp>
    </p:spTree>
    <p:extLst>
      <p:ext uri="{BB962C8B-B14F-4D97-AF65-F5344CB8AC3E}">
        <p14:creationId xmlns:p14="http://schemas.microsoft.com/office/powerpoint/2010/main" val="3825545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graphicFrame>
        <p:nvGraphicFramePr>
          <p:cNvPr id="45" name="Espaço Reservado para Conteúdo 6"/>
          <p:cNvGraphicFramePr>
            <a:graphicFrameLocks/>
          </p:cNvGraphicFramePr>
          <p:nvPr>
            <p:extLst>
              <p:ext uri="{D42A27DB-BD31-4B8C-83A1-F6EECF244321}">
                <p14:modId xmlns:p14="http://schemas.microsoft.com/office/powerpoint/2010/main" val="2791514499"/>
              </p:ext>
            </p:extLst>
          </p:nvPr>
        </p:nvGraphicFramePr>
        <p:xfrm>
          <a:off x="171787" y="1405358"/>
          <a:ext cx="3361836" cy="3256773"/>
        </p:xfrm>
        <a:graphic>
          <a:graphicData uri="http://schemas.openxmlformats.org/drawingml/2006/chart">
            <c:chart xmlns:c="http://schemas.openxmlformats.org/drawingml/2006/chart" xmlns:r="http://schemas.openxmlformats.org/officeDocument/2006/relationships" r:id="rId13"/>
          </a:graphicData>
        </a:graphic>
      </p:graphicFrame>
      <p:sp>
        <p:nvSpPr>
          <p:cNvPr id="55" name="Rectangle 86"/>
          <p:cNvSpPr>
            <a:spLocks/>
          </p:cNvSpPr>
          <p:nvPr/>
        </p:nvSpPr>
        <p:spPr>
          <a:xfrm>
            <a:off x="3850862" y="1250940"/>
            <a:ext cx="1854157" cy="812897"/>
          </a:xfrm>
          <a:prstGeom prst="rect">
            <a:avLst/>
          </a:prstGeom>
          <a:solidFill>
            <a:schemeClr val="bg1"/>
          </a:solidFill>
          <a:ln w="12700">
            <a:solidFill>
              <a:srgbClr val="1CD8CA"/>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27861" rIns="39005" rtlCol="0" anchor="t"/>
          <a:lstStyle/>
          <a:p>
            <a:pPr marL="174140" lvl="1" indent="-104486" defTabSz="621083">
              <a:lnSpc>
                <a:spcPct val="110000"/>
              </a:lnSpc>
              <a:spcBef>
                <a:spcPts val="244"/>
              </a:spcBef>
              <a:buClr>
                <a:srgbClr val="93A9CF"/>
              </a:buClr>
              <a:buSzPct val="110000"/>
              <a:buBlip>
                <a:blip r:embed="rId14"/>
              </a:buBlip>
              <a:tabLst>
                <a:tab pos="416957" algn="l"/>
              </a:tabLst>
            </a:pPr>
            <a:endParaRPr lang="en-US" sz="731" dirty="0">
              <a:solidFill>
                <a:srgbClr val="8FAADC"/>
              </a:solidFill>
              <a:latin typeface="Poppins" panose="020B0604020202020204" charset="0"/>
              <a:cs typeface="Poppins" panose="020B0604020202020204" charset="0"/>
            </a:endParaRPr>
          </a:p>
        </p:txBody>
      </p:sp>
      <p:sp useBgFill="1">
        <p:nvSpPr>
          <p:cNvPr id="54" name="Rectangle 84"/>
          <p:cNvSpPr>
            <a:spLocks/>
          </p:cNvSpPr>
          <p:nvPr/>
        </p:nvSpPr>
        <p:spPr>
          <a:xfrm>
            <a:off x="3877167" y="2270527"/>
            <a:ext cx="1827852" cy="812897"/>
          </a:xfrm>
          <a:prstGeom prst="rect">
            <a:avLst/>
          </a:prstGeom>
          <a:ln w="12700">
            <a:solidFill>
              <a:srgbClr val="936FFA"/>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27861" rIns="27861" rtlCol="0" anchor="t"/>
          <a:lstStyle/>
          <a:p>
            <a:pPr marL="69654" lvl="1" defTabSz="621083">
              <a:lnSpc>
                <a:spcPct val="110000"/>
              </a:lnSpc>
              <a:spcBef>
                <a:spcPts val="122"/>
              </a:spcBef>
              <a:buClr>
                <a:srgbClr val="93A9CF"/>
              </a:buClr>
              <a:buSzPct val="110000"/>
              <a:tabLst>
                <a:tab pos="416957" algn="l"/>
              </a:tabLst>
            </a:pPr>
            <a:endParaRPr lang="en-US" sz="731" dirty="0">
              <a:solidFill>
                <a:srgbClr val="000000">
                  <a:lumMod val="75000"/>
                  <a:lumOff val="25000"/>
                </a:srgbClr>
              </a:solidFill>
              <a:latin typeface="Poppins" panose="020B0604020202020204" charset="0"/>
              <a:cs typeface="Poppins" panose="020B0604020202020204" charset="0"/>
            </a:endParaRPr>
          </a:p>
        </p:txBody>
      </p:sp>
      <p:sp>
        <p:nvSpPr>
          <p:cNvPr id="43"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46" name="Retângulo 45"/>
          <p:cNvSpPr/>
          <p:nvPr/>
        </p:nvSpPr>
        <p:spPr>
          <a:xfrm>
            <a:off x="291891" y="772441"/>
            <a:ext cx="2042547" cy="355034"/>
          </a:xfrm>
          <a:prstGeom prst="rect">
            <a:avLst/>
          </a:prstGeom>
        </p:spPr>
        <p:txBody>
          <a:bodyPr wrap="none">
            <a:spAutoFit/>
          </a:bodyPr>
          <a:lstStyle/>
          <a:p>
            <a:r>
              <a:rPr lang="pt-BR" sz="1097" dirty="0">
                <a:solidFill>
                  <a:srgbClr val="000050"/>
                </a:solidFill>
                <a:latin typeface="Poppins" panose="020B0604020202020204" charset="0"/>
              </a:rPr>
              <a:t>Credit Portfolio Breakdown</a:t>
            </a:r>
          </a:p>
          <a:p>
            <a:r>
              <a:rPr lang="en-US" sz="610" dirty="0">
                <a:solidFill>
                  <a:srgbClr val="0094FF"/>
                </a:solidFill>
                <a:latin typeface="Poppins" panose="020B0604020202020204" charset="0"/>
                <a:ea typeface="LF_Kai"/>
              </a:rPr>
              <a:t>(In R$ billion)</a:t>
            </a:r>
          </a:p>
        </p:txBody>
      </p:sp>
      <p:sp>
        <p:nvSpPr>
          <p:cNvPr id="66" name="Rectangle 16"/>
          <p:cNvSpPr>
            <a:spLocks noChangeArrowheads="1"/>
          </p:cNvSpPr>
          <p:nvPr>
            <p:custDataLst>
              <p:tags r:id="rId1"/>
            </p:custDataLst>
          </p:nvPr>
        </p:nvSpPr>
        <p:spPr bwMode="gray">
          <a:xfrm>
            <a:off x="3969657" y="2449121"/>
            <a:ext cx="466902" cy="325670"/>
          </a:xfrm>
          <a:prstGeom prst="rect">
            <a:avLst/>
          </a:prstGeom>
          <a:solidFill>
            <a:srgbClr val="E6E6E6"/>
          </a:solidFill>
          <a:ln w="6350">
            <a:noFill/>
            <a:miter lim="800000"/>
            <a:headEnd/>
            <a:tailEnd/>
          </a:ln>
          <a:effectLst/>
        </p:spPr>
        <p:txBody>
          <a:bodyPr lIns="0" tIns="0" rIns="0" bIns="0" anchor="ctr" anchorCtr="0"/>
          <a:lstStyle/>
          <a:p>
            <a:pPr algn="ctr"/>
            <a:r>
              <a:rPr lang="en-US" sz="788" b="1" dirty="0">
                <a:solidFill>
                  <a:srgbClr val="936FFA"/>
                </a:solidFill>
                <a:latin typeface="Poppins" panose="020B0604020202020204" charset="0"/>
                <a:cs typeface="Poppins" panose="020B0604020202020204" charset="0"/>
              </a:rPr>
              <a:t>R$8.5 bn</a:t>
            </a:r>
            <a:endParaRPr lang="en-US" sz="788" dirty="0">
              <a:solidFill>
                <a:srgbClr val="936FFA"/>
              </a:solidFill>
              <a:latin typeface="Poppins" panose="020B0604020202020204" charset="0"/>
              <a:ea typeface="LF_Kai"/>
              <a:cs typeface="Poppins" panose="020B0604020202020204" charset="0"/>
            </a:endParaRPr>
          </a:p>
        </p:txBody>
      </p:sp>
      <p:sp>
        <p:nvSpPr>
          <p:cNvPr id="69" name="Rectangle 16"/>
          <p:cNvSpPr>
            <a:spLocks noChangeArrowheads="1"/>
          </p:cNvSpPr>
          <p:nvPr>
            <p:custDataLst>
              <p:tags r:id="rId2"/>
            </p:custDataLst>
          </p:nvPr>
        </p:nvSpPr>
        <p:spPr bwMode="gray">
          <a:xfrm>
            <a:off x="3907451" y="1536178"/>
            <a:ext cx="498380" cy="308687"/>
          </a:xfrm>
          <a:prstGeom prst="rect">
            <a:avLst/>
          </a:prstGeom>
          <a:solidFill>
            <a:srgbClr val="E6E6E6"/>
          </a:solidFill>
          <a:ln w="6350">
            <a:noFill/>
            <a:miter lim="800000"/>
            <a:headEnd/>
            <a:tailEnd/>
          </a:ln>
          <a:effectLst/>
        </p:spPr>
        <p:txBody>
          <a:bodyPr lIns="21938" tIns="21938" rIns="21938" bIns="21938" anchor="ctr" anchorCtr="0"/>
          <a:lstStyle/>
          <a:p>
            <a:pPr algn="ctr"/>
            <a:r>
              <a:rPr lang="en-US" sz="788" b="1" dirty="0">
                <a:solidFill>
                  <a:srgbClr val="1CD8CA"/>
                </a:solidFill>
                <a:latin typeface="Poppins" panose="020B0604020202020204" charset="0"/>
                <a:ea typeface="LF_Kai"/>
                <a:cs typeface="Poppins" panose="020B0604020202020204" charset="0"/>
              </a:rPr>
              <a:t>R$10.7 bn</a:t>
            </a:r>
            <a:endParaRPr lang="en-US" sz="788" dirty="0">
              <a:solidFill>
                <a:srgbClr val="1CD8CA"/>
              </a:solidFill>
              <a:latin typeface="Poppins" panose="020B0604020202020204" charset="0"/>
              <a:ea typeface="LF_Kai"/>
              <a:cs typeface="Poppins" panose="020B0604020202020204" charset="0"/>
            </a:endParaRPr>
          </a:p>
        </p:txBody>
      </p:sp>
      <p:sp>
        <p:nvSpPr>
          <p:cNvPr id="70" name="Rectangle 16"/>
          <p:cNvSpPr>
            <a:spLocks noChangeArrowheads="1"/>
          </p:cNvSpPr>
          <p:nvPr>
            <p:custDataLst>
              <p:tags r:id="rId3"/>
            </p:custDataLst>
          </p:nvPr>
        </p:nvSpPr>
        <p:spPr bwMode="gray">
          <a:xfrm>
            <a:off x="3969657" y="3583191"/>
            <a:ext cx="542134" cy="304911"/>
          </a:xfrm>
          <a:prstGeom prst="rect">
            <a:avLst/>
          </a:prstGeom>
          <a:solidFill>
            <a:srgbClr val="E6E6E6"/>
          </a:solidFill>
          <a:ln w="6350">
            <a:noFill/>
            <a:miter lim="800000"/>
            <a:headEnd/>
            <a:tailEnd/>
          </a:ln>
          <a:effectLst/>
        </p:spPr>
        <p:txBody>
          <a:bodyPr lIns="0" tIns="0" rIns="0" bIns="0" anchor="ctr" anchorCtr="0"/>
          <a:lstStyle/>
          <a:p>
            <a:pPr algn="ctr">
              <a:defRPr/>
            </a:pPr>
            <a:r>
              <a:rPr lang="en-US" sz="788" b="1" dirty="0">
                <a:solidFill>
                  <a:srgbClr val="040050"/>
                </a:solidFill>
                <a:latin typeface="Poppins" panose="020B0604020202020204" charset="0"/>
                <a:ea typeface="LF_Kai"/>
                <a:cs typeface="Poppins" panose="020B0604020202020204" charset="0"/>
              </a:rPr>
              <a:t>R$25.9 bn</a:t>
            </a:r>
          </a:p>
        </p:txBody>
      </p:sp>
      <p:sp>
        <p:nvSpPr>
          <p:cNvPr id="71" name="Rectangle 16"/>
          <p:cNvSpPr>
            <a:spLocks noChangeArrowheads="1"/>
          </p:cNvSpPr>
          <p:nvPr>
            <p:custDataLst>
              <p:tags r:id="rId4"/>
            </p:custDataLst>
          </p:nvPr>
        </p:nvSpPr>
        <p:spPr bwMode="gray">
          <a:xfrm>
            <a:off x="5705020" y="3450116"/>
            <a:ext cx="484243" cy="687475"/>
          </a:xfrm>
          <a:prstGeom prst="rect">
            <a:avLst/>
          </a:prstGeom>
          <a:noFill/>
          <a:ln w="6350">
            <a:noFill/>
            <a:miter lim="800000"/>
            <a:headEnd/>
            <a:tailEnd/>
          </a:ln>
          <a:effectLst/>
        </p:spPr>
        <p:txBody>
          <a:bodyPr lIns="0" tIns="329063" rIns="0" bIns="27844" anchor="ctr" anchorCtr="0"/>
          <a:lstStyle/>
          <a:p>
            <a:pPr algn="ctr">
              <a:defRPr/>
            </a:pPr>
            <a:endParaRPr lang="en-US" sz="731" dirty="0">
              <a:solidFill>
                <a:schemeClr val="accent5">
                  <a:lumMod val="60000"/>
                  <a:lumOff val="40000"/>
                </a:schemeClr>
              </a:solidFill>
              <a:latin typeface="Poppins" panose="020B0604020202020204" charset="0"/>
              <a:ea typeface="LF_Kai"/>
              <a:cs typeface="Poppins" panose="020B0604020202020204" charset="0"/>
            </a:endParaRPr>
          </a:p>
        </p:txBody>
      </p:sp>
      <p:sp>
        <p:nvSpPr>
          <p:cNvPr id="72" name="Rectangle 16"/>
          <p:cNvSpPr>
            <a:spLocks noChangeArrowheads="1"/>
          </p:cNvSpPr>
          <p:nvPr>
            <p:custDataLst>
              <p:tags r:id="rId5"/>
            </p:custDataLst>
          </p:nvPr>
        </p:nvSpPr>
        <p:spPr bwMode="gray">
          <a:xfrm>
            <a:off x="5046921" y="3377329"/>
            <a:ext cx="582868" cy="687475"/>
          </a:xfrm>
          <a:prstGeom prst="rect">
            <a:avLst/>
          </a:prstGeom>
          <a:noFill/>
          <a:ln w="6350">
            <a:solidFill>
              <a:schemeClr val="bg1"/>
            </a:solidFill>
            <a:miter lim="800000"/>
            <a:headEnd/>
            <a:tailEnd/>
          </a:ln>
          <a:effectLst/>
        </p:spPr>
        <p:txBody>
          <a:bodyPr lIns="0" tIns="329063" rIns="0" bIns="27844" anchor="ctr" anchorCtr="0"/>
          <a:lstStyle/>
          <a:p>
            <a:pPr algn="ctr">
              <a:defRPr/>
            </a:pPr>
            <a:r>
              <a:rPr lang="en-US" sz="731" dirty="0">
                <a:solidFill>
                  <a:srgbClr val="000050"/>
                </a:solidFill>
                <a:latin typeface="Poppins" panose="020B0604020202020204" charset="0"/>
                <a:cs typeface="Poppins" panose="020B0604020202020204" charset="0"/>
              </a:rPr>
              <a:t>Direct Consumer Credit</a:t>
            </a:r>
          </a:p>
        </p:txBody>
      </p:sp>
      <p:sp>
        <p:nvSpPr>
          <p:cNvPr id="73" name="Rectangle 16"/>
          <p:cNvSpPr>
            <a:spLocks noChangeArrowheads="1"/>
          </p:cNvSpPr>
          <p:nvPr>
            <p:custDataLst>
              <p:tags r:id="rId6"/>
            </p:custDataLst>
          </p:nvPr>
        </p:nvSpPr>
        <p:spPr bwMode="gray">
          <a:xfrm>
            <a:off x="4501046" y="2340001"/>
            <a:ext cx="530961" cy="687475"/>
          </a:xfrm>
          <a:prstGeom prst="rect">
            <a:avLst/>
          </a:prstGeom>
          <a:noFill/>
          <a:ln w="6350">
            <a:noFill/>
            <a:miter lim="800000"/>
            <a:headEnd/>
            <a:tailEnd/>
          </a:ln>
          <a:effectLst/>
        </p:spPr>
        <p:txBody>
          <a:bodyPr lIns="0" tIns="329063" rIns="0" bIns="27844" anchor="ctr" anchorCtr="0"/>
          <a:lstStyle/>
          <a:p>
            <a:pPr algn="ctr"/>
            <a:r>
              <a:rPr lang="en-US" sz="675" dirty="0">
                <a:solidFill>
                  <a:srgbClr val="936FFA"/>
                </a:solidFill>
                <a:latin typeface="Poppins" panose="020B0604020202020204" charset="0"/>
                <a:cs typeface="Poppins" panose="020B0604020202020204" charset="0"/>
              </a:rPr>
              <a:t>Short and Long term Financing</a:t>
            </a:r>
          </a:p>
        </p:txBody>
      </p:sp>
      <p:sp>
        <p:nvSpPr>
          <p:cNvPr id="74" name="Rectangle 16"/>
          <p:cNvSpPr>
            <a:spLocks noChangeArrowheads="1"/>
          </p:cNvSpPr>
          <p:nvPr>
            <p:custDataLst>
              <p:tags r:id="rId7"/>
            </p:custDataLst>
          </p:nvPr>
        </p:nvSpPr>
        <p:spPr bwMode="gray">
          <a:xfrm>
            <a:off x="5121987" y="2363746"/>
            <a:ext cx="484243" cy="687475"/>
          </a:xfrm>
          <a:prstGeom prst="rect">
            <a:avLst/>
          </a:prstGeom>
          <a:noFill/>
          <a:ln w="6350">
            <a:noFill/>
            <a:miter lim="800000"/>
            <a:headEnd/>
            <a:tailEnd/>
          </a:ln>
          <a:effectLst/>
        </p:spPr>
        <p:txBody>
          <a:bodyPr lIns="0" tIns="329063" rIns="0" bIns="27844" anchor="ctr" anchorCtr="0"/>
          <a:lstStyle/>
          <a:p>
            <a:pPr algn="ctr"/>
            <a:r>
              <a:rPr lang="en-US" sz="675" dirty="0">
                <a:solidFill>
                  <a:srgbClr val="936FFA"/>
                </a:solidFill>
                <a:latin typeface="Poppins" panose="020B0604020202020204" charset="0"/>
                <a:cs typeface="Poppins" panose="020B0604020202020204" charset="0"/>
              </a:rPr>
              <a:t>Working Capital</a:t>
            </a:r>
          </a:p>
        </p:txBody>
      </p:sp>
      <p:sp>
        <p:nvSpPr>
          <p:cNvPr id="75" name="Rectangle 16"/>
          <p:cNvSpPr>
            <a:spLocks noChangeArrowheads="1"/>
          </p:cNvSpPr>
          <p:nvPr>
            <p:custDataLst>
              <p:tags r:id="rId8"/>
            </p:custDataLst>
          </p:nvPr>
        </p:nvSpPr>
        <p:spPr bwMode="gray">
          <a:xfrm>
            <a:off x="4459841" y="1355237"/>
            <a:ext cx="564153" cy="687475"/>
          </a:xfrm>
          <a:prstGeom prst="rect">
            <a:avLst/>
          </a:prstGeom>
          <a:noFill/>
          <a:ln w="6350">
            <a:noFill/>
            <a:miter lim="800000"/>
            <a:headEnd/>
            <a:tailEnd/>
          </a:ln>
          <a:effectLst/>
        </p:spPr>
        <p:txBody>
          <a:bodyPr lIns="0" tIns="329063" rIns="0" bIns="27844" anchor="ctr" anchorCtr="0"/>
          <a:lstStyle/>
          <a:p>
            <a:pPr algn="ctr">
              <a:defRPr/>
            </a:pPr>
            <a:r>
              <a:rPr lang="en-US" sz="731" dirty="0">
                <a:solidFill>
                  <a:srgbClr val="1CD8CA"/>
                </a:solidFill>
                <a:latin typeface="Poppins" panose="020B0604020202020204" charset="0"/>
                <a:cs typeface="Poppins" panose="020B0604020202020204" charset="0"/>
              </a:rPr>
              <a:t>Planting </a:t>
            </a:r>
            <a:br>
              <a:rPr lang="en-US" sz="731" dirty="0">
                <a:solidFill>
                  <a:srgbClr val="1CD8CA"/>
                </a:solidFill>
                <a:latin typeface="Poppins" panose="020B0604020202020204" charset="0"/>
                <a:cs typeface="Poppins" panose="020B0604020202020204" charset="0"/>
              </a:rPr>
            </a:br>
            <a:r>
              <a:rPr lang="en-US" sz="731" dirty="0">
                <a:solidFill>
                  <a:srgbClr val="1CD8CA"/>
                </a:solidFill>
                <a:latin typeface="Poppins" panose="020B0604020202020204" charset="0"/>
                <a:cs typeface="Poppins" panose="020B0604020202020204" charset="0"/>
              </a:rPr>
              <a:t>and Animal Financing</a:t>
            </a:r>
          </a:p>
        </p:txBody>
      </p:sp>
      <p:sp>
        <p:nvSpPr>
          <p:cNvPr id="76" name="Rectangle 16"/>
          <p:cNvSpPr>
            <a:spLocks noChangeArrowheads="1"/>
          </p:cNvSpPr>
          <p:nvPr>
            <p:custDataLst>
              <p:tags r:id="rId9"/>
            </p:custDataLst>
          </p:nvPr>
        </p:nvSpPr>
        <p:spPr bwMode="gray">
          <a:xfrm>
            <a:off x="5034952" y="1332774"/>
            <a:ext cx="608531" cy="687475"/>
          </a:xfrm>
          <a:prstGeom prst="rect">
            <a:avLst/>
          </a:prstGeom>
          <a:noFill/>
          <a:ln w="6350">
            <a:noFill/>
            <a:miter lim="800000"/>
            <a:headEnd/>
            <a:tailEnd/>
          </a:ln>
          <a:effectLst/>
        </p:spPr>
        <p:txBody>
          <a:bodyPr lIns="0" tIns="329063" rIns="0" bIns="27844" anchor="ctr" anchorCtr="0"/>
          <a:lstStyle/>
          <a:p>
            <a:pPr algn="ctr">
              <a:defRPr/>
            </a:pPr>
            <a:r>
              <a:rPr lang="en-US" sz="731" dirty="0">
                <a:solidFill>
                  <a:srgbClr val="1CD8CA"/>
                </a:solidFill>
                <a:latin typeface="Poppins" panose="020B0604020202020204" charset="0"/>
                <a:cs typeface="Poppins" panose="020B0604020202020204" charset="0"/>
              </a:rPr>
              <a:t>Infra-structure Financing</a:t>
            </a:r>
          </a:p>
        </p:txBody>
      </p:sp>
      <p:pic>
        <p:nvPicPr>
          <p:cNvPr id="77" name="Picture 106"/>
          <p:cNvPicPr>
            <a:picLocks noChangeAspect="1"/>
          </p:cNvPicPr>
          <p:nvPr/>
        </p:nvPicPr>
        <p:blipFill rotWithShape="1">
          <a:blip r:embed="rId15" cstate="print">
            <a:duotone>
              <a:prstClr val="black"/>
              <a:srgbClr val="1CD8CA">
                <a:tint val="45000"/>
                <a:satMod val="400000"/>
              </a:srgbClr>
            </a:duotone>
            <a:extLst>
              <a:ext uri="{28A0092B-C50C-407E-A947-70E740481C1C}">
                <a14:useLocalDpi xmlns:a14="http://schemas.microsoft.com/office/drawing/2010/main" val="0"/>
              </a:ext>
            </a:extLst>
          </a:blip>
          <a:srcRect l="15671" t="15671" r="15035" b="15035"/>
          <a:stretch/>
        </p:blipFill>
        <p:spPr>
          <a:xfrm>
            <a:off x="4595134" y="1351404"/>
            <a:ext cx="275375" cy="275375"/>
          </a:xfrm>
          <a:prstGeom prst="rect">
            <a:avLst/>
          </a:prstGeom>
          <a:ln>
            <a:noFill/>
          </a:ln>
        </p:spPr>
      </p:pic>
      <p:pic>
        <p:nvPicPr>
          <p:cNvPr id="78" name="Picture 109"/>
          <p:cNvPicPr>
            <a:picLocks/>
          </p:cNvPicPr>
          <p:nvPr/>
        </p:nvPicPr>
        <p:blipFill>
          <a:blip r:embed="rId16" cstate="print">
            <a:duotone>
              <a:prstClr val="black"/>
              <a:srgbClr val="1CD8CA">
                <a:tint val="45000"/>
                <a:satMod val="400000"/>
              </a:srgbClr>
            </a:duotone>
            <a:extLst>
              <a:ext uri="{28A0092B-C50C-407E-A947-70E740481C1C}">
                <a14:useLocalDpi xmlns:a14="http://schemas.microsoft.com/office/drawing/2010/main" val="0"/>
              </a:ext>
            </a:extLst>
          </a:blip>
          <a:stretch>
            <a:fillRect/>
          </a:stretch>
        </p:blipFill>
        <p:spPr>
          <a:xfrm>
            <a:off x="5144230" y="1301595"/>
            <a:ext cx="328430" cy="328430"/>
          </a:xfrm>
          <a:prstGeom prst="rect">
            <a:avLst/>
          </a:prstGeom>
          <a:ln>
            <a:noFill/>
          </a:ln>
        </p:spPr>
      </p:pic>
      <p:pic>
        <p:nvPicPr>
          <p:cNvPr id="79" name="Picture 110"/>
          <p:cNvPicPr>
            <a:picLocks/>
          </p:cNvPicPr>
          <p:nvPr/>
        </p:nvPicPr>
        <p:blipFill>
          <a:blip r:embed="rId17" cstate="print">
            <a:duotone>
              <a:prstClr val="black"/>
              <a:srgbClr val="936FFA">
                <a:tint val="45000"/>
                <a:satMod val="400000"/>
              </a:srgbClr>
            </a:duotone>
            <a:extLst>
              <a:ext uri="{28A0092B-C50C-407E-A947-70E740481C1C}">
                <a14:useLocalDpi xmlns:a14="http://schemas.microsoft.com/office/drawing/2010/main" val="0"/>
              </a:ext>
            </a:extLst>
          </a:blip>
          <a:stretch>
            <a:fillRect/>
          </a:stretch>
        </p:blipFill>
        <p:spPr>
          <a:xfrm>
            <a:off x="4586720" y="2326370"/>
            <a:ext cx="361274" cy="361274"/>
          </a:xfrm>
          <a:prstGeom prst="rect">
            <a:avLst/>
          </a:prstGeom>
        </p:spPr>
      </p:pic>
      <p:pic>
        <p:nvPicPr>
          <p:cNvPr id="80" name="Picture 111"/>
          <p:cNvPicPr>
            <a:picLocks/>
          </p:cNvPicPr>
          <p:nvPr/>
        </p:nvPicPr>
        <p:blipFill>
          <a:blip r:embed="rId18" cstate="print">
            <a:duotone>
              <a:prstClr val="black"/>
              <a:srgbClr val="936FFA">
                <a:tint val="45000"/>
                <a:satMod val="400000"/>
              </a:srgbClr>
            </a:duotone>
            <a:extLst>
              <a:ext uri="{28A0092B-C50C-407E-A947-70E740481C1C}">
                <a14:useLocalDpi xmlns:a14="http://schemas.microsoft.com/office/drawing/2010/main" val="0"/>
              </a:ext>
            </a:extLst>
          </a:blip>
          <a:stretch>
            <a:fillRect/>
          </a:stretch>
        </p:blipFill>
        <p:spPr>
          <a:xfrm>
            <a:off x="5183472" y="2352562"/>
            <a:ext cx="361274" cy="361274"/>
          </a:xfrm>
          <a:prstGeom prst="rect">
            <a:avLst/>
          </a:prstGeom>
        </p:spPr>
      </p:pic>
      <p:pic>
        <p:nvPicPr>
          <p:cNvPr id="81" name="Picture 118"/>
          <p:cNvPicPr>
            <a:picLocks/>
          </p:cNvPicPr>
          <p:nvPr/>
        </p:nvPicPr>
        <p:blipFill>
          <a:blip r:embed="rId19" cstate="print">
            <a:duotone>
              <a:prstClr val="black"/>
              <a:schemeClr val="accent5">
                <a:lumMod val="50000"/>
                <a:tint val="45000"/>
                <a:satMod val="400000"/>
              </a:schemeClr>
            </a:duotone>
            <a:extLst>
              <a:ext uri="{28A0092B-C50C-407E-A947-70E740481C1C}">
                <a14:useLocalDpi xmlns:a14="http://schemas.microsoft.com/office/drawing/2010/main" val="0"/>
              </a:ext>
            </a:extLst>
          </a:blip>
          <a:stretch>
            <a:fillRect/>
          </a:stretch>
        </p:blipFill>
        <p:spPr>
          <a:xfrm>
            <a:off x="5144446" y="3338257"/>
            <a:ext cx="361274" cy="361274"/>
          </a:xfrm>
          <a:prstGeom prst="rect">
            <a:avLst/>
          </a:prstGeom>
          <a:ln>
            <a:solidFill>
              <a:schemeClr val="bg1"/>
            </a:solidFill>
          </a:ln>
        </p:spPr>
      </p:pic>
      <p:grpSp>
        <p:nvGrpSpPr>
          <p:cNvPr id="82" name="Group 119"/>
          <p:cNvGrpSpPr/>
          <p:nvPr/>
        </p:nvGrpSpPr>
        <p:grpSpPr>
          <a:xfrm>
            <a:off x="4506690" y="3388594"/>
            <a:ext cx="552047" cy="713885"/>
            <a:chOff x="8877814" y="5389683"/>
            <a:chExt cx="905924" cy="1171509"/>
          </a:xfrm>
        </p:grpSpPr>
        <p:sp>
          <p:nvSpPr>
            <p:cNvPr id="83" name="Rectangle 16"/>
            <p:cNvSpPr>
              <a:spLocks noChangeArrowheads="1"/>
            </p:cNvSpPr>
            <p:nvPr>
              <p:custDataLst>
                <p:tags r:id="rId10"/>
              </p:custDataLst>
            </p:nvPr>
          </p:nvSpPr>
          <p:spPr bwMode="gray">
            <a:xfrm>
              <a:off x="8877814" y="5433026"/>
              <a:ext cx="905924" cy="1128166"/>
            </a:xfrm>
            <a:prstGeom prst="rect">
              <a:avLst/>
            </a:prstGeom>
            <a:noFill/>
            <a:ln w="6350">
              <a:noFill/>
              <a:miter lim="800000"/>
              <a:headEnd/>
              <a:tailEnd/>
            </a:ln>
            <a:effectLst/>
          </p:spPr>
          <p:txBody>
            <a:bodyPr lIns="0" tIns="329063" rIns="0" bIns="27844" anchor="ctr" anchorCtr="0"/>
            <a:lstStyle/>
            <a:p>
              <a:pPr algn="ctr">
                <a:defRPr/>
              </a:pPr>
              <a:r>
                <a:rPr lang="en-US" sz="731" dirty="0">
                  <a:solidFill>
                    <a:srgbClr val="000050"/>
                  </a:solidFill>
                  <a:latin typeface="Poppins" panose="020B0604020202020204" charset="0"/>
                  <a:cs typeface="Poppins" panose="020B0604020202020204" charset="0"/>
                </a:rPr>
                <a:t>Payroll</a:t>
              </a:r>
              <a:br>
                <a:rPr lang="en-US" sz="731" dirty="0">
                  <a:solidFill>
                    <a:srgbClr val="000050"/>
                  </a:solidFill>
                  <a:latin typeface="Poppins" panose="020B0604020202020204" charset="0"/>
                  <a:cs typeface="Poppins" panose="020B0604020202020204" charset="0"/>
                </a:rPr>
              </a:br>
              <a:r>
                <a:rPr lang="en-US" sz="731" dirty="0">
                  <a:solidFill>
                    <a:srgbClr val="000050"/>
                  </a:solidFill>
                  <a:latin typeface="Poppins" panose="020B0604020202020204" charset="0"/>
                  <a:cs typeface="Poppins" panose="020B0604020202020204" charset="0"/>
                </a:rPr>
                <a:t>Loans</a:t>
              </a:r>
            </a:p>
          </p:txBody>
        </p:sp>
        <p:pic>
          <p:nvPicPr>
            <p:cNvPr id="84" name="Picture 121"/>
            <p:cNvPicPr>
              <a:picLocks/>
            </p:cNvPicPr>
            <p:nvPr/>
          </p:nvPicPr>
          <p:blipFill>
            <a:blip r:embed="rId20" cstate="print">
              <a:duotone>
                <a:prstClr val="black"/>
                <a:schemeClr val="accent5">
                  <a:lumMod val="50000"/>
                  <a:tint val="45000"/>
                  <a:satMod val="400000"/>
                </a:schemeClr>
              </a:duotone>
              <a:extLst>
                <a:ext uri="{28A0092B-C50C-407E-A947-70E740481C1C}">
                  <a14:useLocalDpi xmlns:a14="http://schemas.microsoft.com/office/drawing/2010/main" val="0"/>
                </a:ext>
              </a:extLst>
            </a:blip>
            <a:stretch>
              <a:fillRect/>
            </a:stretch>
          </p:blipFill>
          <p:spPr>
            <a:xfrm>
              <a:off x="9047646" y="5389683"/>
              <a:ext cx="592859" cy="592859"/>
            </a:xfrm>
            <a:prstGeom prst="rect">
              <a:avLst/>
            </a:prstGeom>
            <a:ln>
              <a:solidFill>
                <a:schemeClr val="bg1"/>
              </a:solidFill>
            </a:ln>
          </p:spPr>
        </p:pic>
      </p:grpSp>
      <p:sp>
        <p:nvSpPr>
          <p:cNvPr id="85" name="Retângulo 84"/>
          <p:cNvSpPr/>
          <p:nvPr/>
        </p:nvSpPr>
        <p:spPr>
          <a:xfrm>
            <a:off x="5129536" y="1166204"/>
            <a:ext cx="439544" cy="204800"/>
          </a:xfrm>
          <a:prstGeom prst="rect">
            <a:avLst/>
          </a:prstGeom>
          <a:solidFill>
            <a:schemeClr val="bg1"/>
          </a:solidFill>
          <a:ln>
            <a:noFill/>
          </a:ln>
        </p:spPr>
        <p:txBody>
          <a:bodyPr wrap="none">
            <a:spAutoFit/>
          </a:bodyPr>
          <a:lstStyle/>
          <a:p>
            <a:pPr>
              <a:buClr>
                <a:srgbClr val="000000"/>
              </a:buClr>
            </a:pPr>
            <a:r>
              <a:rPr lang="en-US" sz="731" b="1" dirty="0">
                <a:solidFill>
                  <a:srgbClr val="1CD8CA"/>
                </a:solidFill>
                <a:latin typeface="Poppins" panose="020B0604020202020204" charset="0"/>
              </a:rPr>
              <a:t>Rural</a:t>
            </a:r>
          </a:p>
        </p:txBody>
      </p:sp>
      <p:sp>
        <p:nvSpPr>
          <p:cNvPr id="86" name="Retângulo 85"/>
          <p:cNvSpPr/>
          <p:nvPr/>
        </p:nvSpPr>
        <p:spPr>
          <a:xfrm>
            <a:off x="4875386" y="2194214"/>
            <a:ext cx="744114" cy="204800"/>
          </a:xfrm>
          <a:prstGeom prst="rect">
            <a:avLst/>
          </a:prstGeom>
          <a:solidFill>
            <a:schemeClr val="bg1"/>
          </a:solidFill>
        </p:spPr>
        <p:txBody>
          <a:bodyPr wrap="none">
            <a:spAutoFit/>
          </a:bodyPr>
          <a:lstStyle/>
          <a:p>
            <a:r>
              <a:rPr lang="en-US" sz="731" b="1" dirty="0">
                <a:solidFill>
                  <a:srgbClr val="936FFA"/>
                </a:solidFill>
                <a:latin typeface="Poppins" panose="020B0604020202020204" charset="0"/>
              </a:rPr>
              <a:t>Companies</a:t>
            </a:r>
          </a:p>
        </p:txBody>
      </p:sp>
      <p:cxnSp>
        <p:nvCxnSpPr>
          <p:cNvPr id="88" name="Conector Angulado 87"/>
          <p:cNvCxnSpPr/>
          <p:nvPr/>
        </p:nvCxnSpPr>
        <p:spPr>
          <a:xfrm flipV="1">
            <a:off x="3159410" y="1657388"/>
            <a:ext cx="691452" cy="480416"/>
          </a:xfrm>
          <a:prstGeom prst="bentConnector3">
            <a:avLst/>
          </a:prstGeom>
          <a:ln>
            <a:solidFill>
              <a:srgbClr val="1CD8CA"/>
            </a:solidFill>
          </a:ln>
        </p:spPr>
        <p:style>
          <a:lnRef idx="1">
            <a:schemeClr val="accent1"/>
          </a:lnRef>
          <a:fillRef idx="0">
            <a:schemeClr val="accent1"/>
          </a:fillRef>
          <a:effectRef idx="0">
            <a:schemeClr val="accent1"/>
          </a:effectRef>
          <a:fontRef idx="minor">
            <a:schemeClr val="tx1"/>
          </a:fontRef>
        </p:style>
      </p:cxnSp>
      <p:cxnSp>
        <p:nvCxnSpPr>
          <p:cNvPr id="89" name="Conector Angulado 88"/>
          <p:cNvCxnSpPr/>
          <p:nvPr/>
        </p:nvCxnSpPr>
        <p:spPr>
          <a:xfrm>
            <a:off x="3159410" y="2522483"/>
            <a:ext cx="717757" cy="154493"/>
          </a:xfrm>
          <a:prstGeom prst="bentConnector3">
            <a:avLst/>
          </a:prstGeom>
          <a:ln>
            <a:solidFill>
              <a:srgbClr val="936FFA"/>
            </a:solidFill>
          </a:ln>
        </p:spPr>
        <p:style>
          <a:lnRef idx="1">
            <a:schemeClr val="accent1"/>
          </a:lnRef>
          <a:fillRef idx="0">
            <a:schemeClr val="accent1"/>
          </a:fillRef>
          <a:effectRef idx="0">
            <a:schemeClr val="accent1"/>
          </a:effectRef>
          <a:fontRef idx="minor">
            <a:schemeClr val="tx1"/>
          </a:fontRef>
        </p:style>
      </p:cxnSp>
      <p:sp>
        <p:nvSpPr>
          <p:cNvPr id="50"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17</a:t>
            </a:fld>
            <a:endParaRPr lang="pt-BR" sz="600" dirty="0">
              <a:latin typeface="Poppins" panose="020B0604020202020204" charset="0"/>
            </a:endParaRPr>
          </a:p>
        </p:txBody>
      </p:sp>
      <p:sp>
        <p:nvSpPr>
          <p:cNvPr id="52" name="Google Shape;126;p20"/>
          <p:cNvSpPr txBox="1"/>
          <p:nvPr/>
        </p:nvSpPr>
        <p:spPr>
          <a:xfrm>
            <a:off x="287388" y="165486"/>
            <a:ext cx="7486133" cy="492412"/>
          </a:xfrm>
          <a:prstGeom prst="rect">
            <a:avLst/>
          </a:prstGeom>
          <a:noFill/>
          <a:ln>
            <a:noFill/>
          </a:ln>
        </p:spPr>
        <p:txBody>
          <a:bodyPr spcFirstLastPara="1" wrap="square" lIns="91425" tIns="91425" rIns="91425" bIns="91425" anchor="t" anchorCtr="0">
            <a:spAutoFit/>
          </a:bodyPr>
          <a:lstStyle/>
          <a:p>
            <a:r>
              <a:rPr lang="pt-BR" sz="2000" b="1" dirty="0">
                <a:solidFill>
                  <a:srgbClr val="000050"/>
                </a:solidFill>
                <a:latin typeface="Poppins" panose="020B0604020202020204" charset="0"/>
              </a:rPr>
              <a:t>B. </a:t>
            </a:r>
            <a:r>
              <a:rPr lang="en-US" sz="2000" b="1" dirty="0">
                <a:solidFill>
                  <a:srgbClr val="000050"/>
                </a:solidFill>
                <a:latin typeface="Poppins" panose="020B0604020202020204" charset="0"/>
              </a:rPr>
              <a:t>A diversified and fast-growing loan portfolio… </a:t>
            </a:r>
            <a:endParaRPr lang="pt-BR" sz="2000" b="1" dirty="0">
              <a:solidFill>
                <a:srgbClr val="000050"/>
              </a:solidFill>
              <a:latin typeface="Poppins" panose="020B0604020202020204" charset="0"/>
            </a:endParaRPr>
          </a:p>
        </p:txBody>
      </p:sp>
      <p:sp>
        <p:nvSpPr>
          <p:cNvPr id="53" name="Rectangle 82"/>
          <p:cNvSpPr>
            <a:spLocks/>
          </p:cNvSpPr>
          <p:nvPr/>
        </p:nvSpPr>
        <p:spPr>
          <a:xfrm>
            <a:off x="3893817" y="3289582"/>
            <a:ext cx="1811202" cy="812897"/>
          </a:xfrm>
          <a:prstGeom prst="rect">
            <a:avLst/>
          </a:prstGeom>
          <a:noFill/>
          <a:ln w="12700">
            <a:solidFill>
              <a:srgbClr val="04005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27861" rIns="27861" rtlCol="0" anchor="t"/>
          <a:lstStyle/>
          <a:p>
            <a:pPr marL="69654" lvl="1" defTabSz="621083">
              <a:lnSpc>
                <a:spcPct val="110000"/>
              </a:lnSpc>
              <a:buClr>
                <a:srgbClr val="93A9CF"/>
              </a:buClr>
              <a:buSzPct val="110000"/>
              <a:tabLst>
                <a:tab pos="416957" algn="l"/>
              </a:tabLst>
            </a:pPr>
            <a:endParaRPr lang="en-US" sz="731" dirty="0">
              <a:solidFill>
                <a:schemeClr val="accent5">
                  <a:lumMod val="50000"/>
                </a:schemeClr>
              </a:solidFill>
              <a:latin typeface="Poppins" panose="020B0604020202020204" charset="0"/>
              <a:cs typeface="Poppins" panose="020B0604020202020204" charset="0"/>
            </a:endParaRPr>
          </a:p>
        </p:txBody>
      </p:sp>
      <p:sp>
        <p:nvSpPr>
          <p:cNvPr id="87" name="Retângulo 86"/>
          <p:cNvSpPr/>
          <p:nvPr/>
        </p:nvSpPr>
        <p:spPr>
          <a:xfrm>
            <a:off x="4901974" y="3200611"/>
            <a:ext cx="723275" cy="204800"/>
          </a:xfrm>
          <a:prstGeom prst="rect">
            <a:avLst/>
          </a:prstGeom>
          <a:solidFill>
            <a:schemeClr val="bg1"/>
          </a:solidFill>
          <a:ln>
            <a:solidFill>
              <a:schemeClr val="bg1"/>
            </a:solidFill>
          </a:ln>
        </p:spPr>
        <p:txBody>
          <a:bodyPr wrap="none">
            <a:spAutoFit/>
          </a:bodyPr>
          <a:lstStyle/>
          <a:p>
            <a:r>
              <a:rPr lang="en-US" sz="731" b="1" dirty="0">
                <a:solidFill>
                  <a:srgbClr val="000050"/>
                </a:solidFill>
                <a:latin typeface="Poppins" panose="020B0604020202020204" charset="0"/>
              </a:rPr>
              <a:t>Individuals</a:t>
            </a:r>
          </a:p>
        </p:txBody>
      </p:sp>
      <p:cxnSp>
        <p:nvCxnSpPr>
          <p:cNvPr id="42" name="Conector Angulado 41"/>
          <p:cNvCxnSpPr/>
          <p:nvPr/>
        </p:nvCxnSpPr>
        <p:spPr>
          <a:xfrm>
            <a:off x="3159410" y="3289582"/>
            <a:ext cx="734408" cy="406449"/>
          </a:xfrm>
          <a:prstGeom prst="bentConnector3">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nvGrpSpPr>
          <p:cNvPr id="47" name="Agrupar 46">
            <a:extLst>
              <a:ext uri="{FF2B5EF4-FFF2-40B4-BE49-F238E27FC236}">
                <a16:creationId xmlns:a16="http://schemas.microsoft.com/office/drawing/2014/main" id="{544D5406-28B4-48B6-9880-018196114516}"/>
              </a:ext>
            </a:extLst>
          </p:cNvPr>
          <p:cNvGrpSpPr/>
          <p:nvPr/>
        </p:nvGrpSpPr>
        <p:grpSpPr>
          <a:xfrm>
            <a:off x="503534" y="1294187"/>
            <a:ext cx="2477609" cy="222343"/>
            <a:chOff x="691763" y="1792428"/>
            <a:chExt cx="4105574" cy="151914"/>
          </a:xfrm>
        </p:grpSpPr>
        <p:cxnSp>
          <p:nvCxnSpPr>
            <p:cNvPr id="48" name="Conector de Seta Reta 47">
              <a:extLst>
                <a:ext uri="{FF2B5EF4-FFF2-40B4-BE49-F238E27FC236}">
                  <a16:creationId xmlns:a16="http://schemas.microsoft.com/office/drawing/2014/main" id="{1CC4395D-84CE-49F0-8319-1AD04BA24252}"/>
                </a:ext>
              </a:extLst>
            </p:cNvPr>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Conector reto 48">
              <a:extLst>
                <a:ext uri="{FF2B5EF4-FFF2-40B4-BE49-F238E27FC236}">
                  <a16:creationId xmlns:a16="http://schemas.microsoft.com/office/drawing/2014/main" id="{00BDF79A-84C7-4641-8B77-5C580C1CEFDE}"/>
                </a:ext>
              </a:extLst>
            </p:cNvPr>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51" name="CaixaDeTexto 50">
            <a:extLst>
              <a:ext uri="{FF2B5EF4-FFF2-40B4-BE49-F238E27FC236}">
                <a16:creationId xmlns:a16="http://schemas.microsoft.com/office/drawing/2014/main" id="{6E27AB10-9FD8-4AF7-A21E-131854A71803}"/>
              </a:ext>
            </a:extLst>
          </p:cNvPr>
          <p:cNvSpPr txBox="1"/>
          <p:nvPr/>
        </p:nvSpPr>
        <p:spPr>
          <a:xfrm>
            <a:off x="953619" y="1153394"/>
            <a:ext cx="1230137" cy="276999"/>
          </a:xfrm>
          <a:prstGeom prst="rect">
            <a:avLst/>
          </a:prstGeom>
          <a:solidFill>
            <a:schemeClr val="bg1"/>
          </a:solidFill>
        </p:spPr>
        <p:txBody>
          <a:bodyPr wrap="square" rtlCol="0">
            <a:spAutoFit/>
          </a:bodyPr>
          <a:lstStyle/>
          <a:p>
            <a:pPr algn="ctr"/>
            <a:r>
              <a:rPr lang="el-GR" sz="1200" b="1" dirty="0">
                <a:solidFill>
                  <a:srgbClr val="00B050"/>
                </a:solidFill>
                <a:latin typeface="Avenir LT Std 65 Medium" panose="020B0603020203020204" pitchFamily="34" charset="0"/>
                <a:ea typeface="Avenir Black" charset="0"/>
                <a:cs typeface="Avenir Black" charset="0"/>
              </a:rPr>
              <a:t>▲</a:t>
            </a:r>
            <a:r>
              <a:rPr lang="pt-BR" sz="1200" b="1" dirty="0">
                <a:solidFill>
                  <a:srgbClr val="3694FF"/>
                </a:solidFill>
                <a:latin typeface="Poppins" panose="00000500000000000000" pitchFamily="2" charset="0"/>
                <a:ea typeface="Avenir Black" charset="0"/>
                <a:cs typeface="Avenir Black" charset="0"/>
              </a:rPr>
              <a:t>49.7</a:t>
            </a:r>
            <a:r>
              <a:rPr lang="pt-BR" sz="1200" b="1" dirty="0">
                <a:solidFill>
                  <a:srgbClr val="3694FF"/>
                </a:solidFill>
                <a:latin typeface="Poppins" panose="00000500000000000000" pitchFamily="2" charset="0"/>
              </a:rPr>
              <a:t>%</a:t>
            </a:r>
          </a:p>
        </p:txBody>
      </p:sp>
      <p:sp>
        <p:nvSpPr>
          <p:cNvPr id="56" name="CaixaDeTexto 55">
            <a:extLst>
              <a:ext uri="{FF2B5EF4-FFF2-40B4-BE49-F238E27FC236}">
                <a16:creationId xmlns:a16="http://schemas.microsoft.com/office/drawing/2014/main" id="{9E1595EC-0788-4B54-B6BE-A67ACBF88DF4}"/>
              </a:ext>
            </a:extLst>
          </p:cNvPr>
          <p:cNvSpPr txBox="1"/>
          <p:nvPr/>
        </p:nvSpPr>
        <p:spPr>
          <a:xfrm>
            <a:off x="5963123" y="612093"/>
            <a:ext cx="1968304" cy="273265"/>
          </a:xfrm>
          <a:prstGeom prst="rect">
            <a:avLst/>
          </a:prstGeom>
        </p:spPr>
        <p:txBody>
          <a:bodyPr wrap="square" rtlCol="0">
            <a:noAutofit/>
          </a:bodyPr>
          <a:lstStyle/>
          <a:p>
            <a:pPr>
              <a:lnSpc>
                <a:spcPts val="1463"/>
              </a:lnSpc>
            </a:pPr>
            <a:r>
              <a:rPr lang="en-US" dirty="0">
                <a:solidFill>
                  <a:srgbClr val="000050"/>
                </a:solidFill>
                <a:latin typeface="Poppins" panose="020B0604020202020204" charset="0"/>
                <a:ea typeface="Source Sans Pro" panose="020B0503030403020204" pitchFamily="34" charset="0"/>
              </a:rPr>
              <a:t>Rural Loan Portfolio</a:t>
            </a:r>
          </a:p>
        </p:txBody>
      </p:sp>
      <p:graphicFrame>
        <p:nvGraphicFramePr>
          <p:cNvPr id="63" name="Диаграмма 7">
            <a:extLst>
              <a:ext uri="{FF2B5EF4-FFF2-40B4-BE49-F238E27FC236}">
                <a16:creationId xmlns:a16="http://schemas.microsoft.com/office/drawing/2014/main" id="{A3BD53BC-EC59-4439-B697-40CAC3984688}"/>
              </a:ext>
            </a:extLst>
          </p:cNvPr>
          <p:cNvGraphicFramePr/>
          <p:nvPr>
            <p:extLst>
              <p:ext uri="{D42A27DB-BD31-4B8C-83A1-F6EECF244321}">
                <p14:modId xmlns:p14="http://schemas.microsoft.com/office/powerpoint/2010/main" val="3690826571"/>
              </p:ext>
            </p:extLst>
          </p:nvPr>
        </p:nvGraphicFramePr>
        <p:xfrm>
          <a:off x="6341584" y="1067160"/>
          <a:ext cx="2477608" cy="1799763"/>
        </p:xfrm>
        <a:graphic>
          <a:graphicData uri="http://schemas.openxmlformats.org/drawingml/2006/chart">
            <c:chart xmlns:c="http://schemas.openxmlformats.org/drawingml/2006/chart" xmlns:r="http://schemas.openxmlformats.org/officeDocument/2006/relationships" r:id="rId21"/>
          </a:graphicData>
        </a:graphic>
      </p:graphicFrame>
      <p:grpSp>
        <p:nvGrpSpPr>
          <p:cNvPr id="64" name="Agrupar 63">
            <a:extLst>
              <a:ext uri="{FF2B5EF4-FFF2-40B4-BE49-F238E27FC236}">
                <a16:creationId xmlns:a16="http://schemas.microsoft.com/office/drawing/2014/main" id="{D5A53A12-4F7D-406B-A1FA-FFB06DAFC075}"/>
              </a:ext>
            </a:extLst>
          </p:cNvPr>
          <p:cNvGrpSpPr/>
          <p:nvPr/>
        </p:nvGrpSpPr>
        <p:grpSpPr>
          <a:xfrm>
            <a:off x="6487285" y="1074357"/>
            <a:ext cx="1969141" cy="189000"/>
            <a:chOff x="691763" y="1792428"/>
            <a:chExt cx="4105574" cy="94088"/>
          </a:xfrm>
        </p:grpSpPr>
        <p:cxnSp>
          <p:nvCxnSpPr>
            <p:cNvPr id="65" name="Conector de Seta Reta 64">
              <a:extLst>
                <a:ext uri="{FF2B5EF4-FFF2-40B4-BE49-F238E27FC236}">
                  <a16:creationId xmlns:a16="http://schemas.microsoft.com/office/drawing/2014/main" id="{3FAECF8B-1366-48EE-AB25-C37DF7BF461A}"/>
                </a:ext>
              </a:extLst>
            </p:cNvPr>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Conector reto 66">
              <a:extLst>
                <a:ext uri="{FF2B5EF4-FFF2-40B4-BE49-F238E27FC236}">
                  <a16:creationId xmlns:a16="http://schemas.microsoft.com/office/drawing/2014/main" id="{C0625224-D7FF-4055-95C5-693D1F230DF7}"/>
                </a:ext>
              </a:extLst>
            </p:cNvPr>
            <p:cNvCxnSpPr/>
            <p:nvPr/>
          </p:nvCxnSpPr>
          <p:spPr>
            <a:xfrm>
              <a:off x="691765" y="1792428"/>
              <a:ext cx="0" cy="94088"/>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68" name="CaixaDeTexto 67">
            <a:extLst>
              <a:ext uri="{FF2B5EF4-FFF2-40B4-BE49-F238E27FC236}">
                <a16:creationId xmlns:a16="http://schemas.microsoft.com/office/drawing/2014/main" id="{ABEAAC75-2F2F-4082-B861-E570978BF6ED}"/>
              </a:ext>
            </a:extLst>
          </p:cNvPr>
          <p:cNvSpPr txBox="1"/>
          <p:nvPr/>
        </p:nvSpPr>
        <p:spPr>
          <a:xfrm>
            <a:off x="6819572" y="920362"/>
            <a:ext cx="1230137" cy="276999"/>
          </a:xfrm>
          <a:prstGeom prst="rect">
            <a:avLst/>
          </a:prstGeom>
          <a:solidFill>
            <a:schemeClr val="bg1"/>
          </a:solidFill>
        </p:spPr>
        <p:txBody>
          <a:bodyPr wrap="square" rtlCol="0">
            <a:spAutoFit/>
          </a:bodyPr>
          <a:lstStyle/>
          <a:p>
            <a:pPr algn="ctr"/>
            <a:r>
              <a:rPr lang="el-GR" sz="1200" b="1" dirty="0">
                <a:solidFill>
                  <a:srgbClr val="00B050"/>
                </a:solidFill>
                <a:latin typeface="Avenir LT Std 65 Medium" panose="020B0603020203020204" pitchFamily="34" charset="0"/>
                <a:ea typeface="Avenir Black" charset="0"/>
                <a:cs typeface="Avenir Black" charset="0"/>
              </a:rPr>
              <a:t>▲</a:t>
            </a:r>
            <a:r>
              <a:rPr lang="pt-BR" sz="1200" b="1" dirty="0">
                <a:solidFill>
                  <a:srgbClr val="3694FF"/>
                </a:solidFill>
                <a:latin typeface="Poppins" panose="00000500000000000000" pitchFamily="2" charset="0"/>
                <a:ea typeface="Avenir Black" charset="0"/>
                <a:cs typeface="Avenir Black" charset="0"/>
              </a:rPr>
              <a:t>60.1</a:t>
            </a:r>
            <a:r>
              <a:rPr lang="pt-BR" sz="1200" b="1" dirty="0">
                <a:solidFill>
                  <a:srgbClr val="3694FF"/>
                </a:solidFill>
                <a:latin typeface="Poppins" panose="00000500000000000000" pitchFamily="2" charset="0"/>
              </a:rPr>
              <a:t>%</a:t>
            </a:r>
          </a:p>
        </p:txBody>
      </p:sp>
      <p:sp>
        <p:nvSpPr>
          <p:cNvPr id="90" name="Vertical Text Placeholder 33">
            <a:extLst>
              <a:ext uri="{FF2B5EF4-FFF2-40B4-BE49-F238E27FC236}">
                <a16:creationId xmlns:a16="http://schemas.microsoft.com/office/drawing/2014/main" id="{BD390873-CFB7-4A9D-ABCE-D8B958D7C653}"/>
              </a:ext>
            </a:extLst>
          </p:cNvPr>
          <p:cNvSpPr txBox="1">
            <a:spLocks/>
          </p:cNvSpPr>
          <p:nvPr/>
        </p:nvSpPr>
        <p:spPr>
          <a:xfrm>
            <a:off x="5972557" y="793272"/>
            <a:ext cx="658200" cy="226940"/>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Tx/>
              <a:buNone/>
              <a:defRPr sz="800" kern="1200" spc="300" baseline="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rgbClr val="82828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rgbClr val="82828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82828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rgbClr val="82828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600" spc="0" dirty="0">
                <a:solidFill>
                  <a:srgbClr val="000050"/>
                </a:solidFill>
                <a:latin typeface="Poppins" panose="00000500000000000000" pitchFamily="2" charset="0"/>
              </a:rPr>
              <a:t>R$ Million</a:t>
            </a:r>
          </a:p>
        </p:txBody>
      </p:sp>
      <p:pic>
        <p:nvPicPr>
          <p:cNvPr id="91" name="Imagem 90">
            <a:extLst>
              <a:ext uri="{FF2B5EF4-FFF2-40B4-BE49-F238E27FC236}">
                <a16:creationId xmlns:a16="http://schemas.microsoft.com/office/drawing/2014/main" id="{5F5B74F2-43A2-4F77-BD79-D50B6D1092A1}"/>
              </a:ext>
            </a:extLst>
          </p:cNvPr>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6472982" y="3580903"/>
            <a:ext cx="326312" cy="326312"/>
          </a:xfrm>
          <a:prstGeom prst="rect">
            <a:avLst/>
          </a:prstGeom>
        </p:spPr>
      </p:pic>
      <p:pic>
        <p:nvPicPr>
          <p:cNvPr id="92" name="Imagem 91">
            <a:extLst>
              <a:ext uri="{FF2B5EF4-FFF2-40B4-BE49-F238E27FC236}">
                <a16:creationId xmlns:a16="http://schemas.microsoft.com/office/drawing/2014/main" id="{2B8978E1-611E-4006-AC31-E42BB46E2AF4}"/>
              </a:ext>
            </a:extLst>
          </p:cNvPr>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6487285" y="4060487"/>
            <a:ext cx="297706" cy="297706"/>
          </a:xfrm>
          <a:prstGeom prst="rect">
            <a:avLst/>
          </a:prstGeom>
        </p:spPr>
      </p:pic>
      <p:pic>
        <p:nvPicPr>
          <p:cNvPr id="93" name="Imagem 92">
            <a:extLst>
              <a:ext uri="{FF2B5EF4-FFF2-40B4-BE49-F238E27FC236}">
                <a16:creationId xmlns:a16="http://schemas.microsoft.com/office/drawing/2014/main" id="{62EE7E96-208C-4550-A723-1D4E7E540C9A}"/>
              </a:ext>
            </a:extLst>
          </p:cNvPr>
          <p:cNvPicPr>
            <a:picLocks noChangeAspect="1"/>
          </p:cNvPicPr>
          <p:nvPr/>
        </p:nvPicPr>
        <p:blipFill>
          <a:blip r:embed="rId24" cstate="print">
            <a:extLst>
              <a:ext uri="{28A0092B-C50C-407E-A947-70E740481C1C}">
                <a14:useLocalDpi xmlns:a14="http://schemas.microsoft.com/office/drawing/2010/main"/>
              </a:ext>
            </a:extLst>
          </a:blip>
          <a:stretch>
            <a:fillRect/>
          </a:stretch>
        </p:blipFill>
        <p:spPr>
          <a:xfrm>
            <a:off x="6414461" y="4493047"/>
            <a:ext cx="443354" cy="443354"/>
          </a:xfrm>
          <a:prstGeom prst="rect">
            <a:avLst/>
          </a:prstGeom>
        </p:spPr>
      </p:pic>
      <p:sp>
        <p:nvSpPr>
          <p:cNvPr id="100" name="CaixaDeTexto 99">
            <a:extLst>
              <a:ext uri="{FF2B5EF4-FFF2-40B4-BE49-F238E27FC236}">
                <a16:creationId xmlns:a16="http://schemas.microsoft.com/office/drawing/2014/main" id="{A11C98BA-355D-47B2-BF01-F22FB0E75823}"/>
              </a:ext>
            </a:extLst>
          </p:cNvPr>
          <p:cNvSpPr txBox="1"/>
          <p:nvPr/>
        </p:nvSpPr>
        <p:spPr>
          <a:xfrm>
            <a:off x="6301657" y="2957085"/>
            <a:ext cx="2803868" cy="214282"/>
          </a:xfrm>
          <a:prstGeom prst="rect">
            <a:avLst/>
          </a:prstGeom>
        </p:spPr>
        <p:txBody>
          <a:bodyPr wrap="square" rtlCol="0">
            <a:noAutofit/>
          </a:bodyPr>
          <a:lstStyle/>
          <a:p>
            <a:pPr algn="ctr">
              <a:lnSpc>
                <a:spcPts val="1463"/>
              </a:lnSpc>
            </a:pPr>
            <a:r>
              <a:rPr lang="en-US" sz="1800" dirty="0">
                <a:solidFill>
                  <a:srgbClr val="000050"/>
                </a:solidFill>
                <a:latin typeface="Poppins" panose="020B0604020202020204" charset="0"/>
              </a:rPr>
              <a:t>What set us apart in </a:t>
            </a:r>
          </a:p>
          <a:p>
            <a:pPr algn="ctr">
              <a:lnSpc>
                <a:spcPts val="1463"/>
              </a:lnSpc>
            </a:pPr>
            <a:r>
              <a:rPr lang="en-US" sz="1800" dirty="0">
                <a:solidFill>
                  <a:srgbClr val="000050"/>
                </a:solidFill>
                <a:latin typeface="Poppins" panose="020B0604020202020204" charset="0"/>
              </a:rPr>
              <a:t>Rural Credit</a:t>
            </a:r>
          </a:p>
        </p:txBody>
      </p:sp>
      <p:sp>
        <p:nvSpPr>
          <p:cNvPr id="101" name="CaixaDeTexto 100">
            <a:extLst>
              <a:ext uri="{FF2B5EF4-FFF2-40B4-BE49-F238E27FC236}">
                <a16:creationId xmlns:a16="http://schemas.microsoft.com/office/drawing/2014/main" id="{6FA46E70-A7FA-4A6C-A5D3-FDED0130F4F5}"/>
              </a:ext>
            </a:extLst>
          </p:cNvPr>
          <p:cNvSpPr txBox="1"/>
          <p:nvPr/>
        </p:nvSpPr>
        <p:spPr>
          <a:xfrm>
            <a:off x="6908864" y="3548262"/>
            <a:ext cx="1910328" cy="369332"/>
          </a:xfrm>
          <a:prstGeom prst="rect">
            <a:avLst/>
          </a:prstGeom>
          <a:noFill/>
        </p:spPr>
        <p:txBody>
          <a:bodyPr wrap="square" rtlCol="0">
            <a:spAutoFit/>
          </a:bodyPr>
          <a:lstStyle/>
          <a:p>
            <a:pPr algn="ctr"/>
            <a:r>
              <a:rPr lang="en-US" sz="900" b="1" dirty="0">
                <a:solidFill>
                  <a:srgbClr val="000050"/>
                </a:solidFill>
                <a:latin typeface="Poppins" panose="00000500000000000000" pitchFamily="2" charset="0"/>
                <a:cs typeface="Poppins" panose="00000500000000000000" pitchFamily="2" charset="0"/>
              </a:rPr>
              <a:t>Personalized and excellent service</a:t>
            </a:r>
          </a:p>
        </p:txBody>
      </p:sp>
      <p:sp>
        <p:nvSpPr>
          <p:cNvPr id="102" name="CaixaDeTexto 101">
            <a:extLst>
              <a:ext uri="{FF2B5EF4-FFF2-40B4-BE49-F238E27FC236}">
                <a16:creationId xmlns:a16="http://schemas.microsoft.com/office/drawing/2014/main" id="{09D741B8-9B90-4A76-A397-4072F89046E2}"/>
              </a:ext>
            </a:extLst>
          </p:cNvPr>
          <p:cNvSpPr txBox="1"/>
          <p:nvPr/>
        </p:nvSpPr>
        <p:spPr>
          <a:xfrm>
            <a:off x="6949640" y="4038472"/>
            <a:ext cx="1869552" cy="230832"/>
          </a:xfrm>
          <a:prstGeom prst="rect">
            <a:avLst/>
          </a:prstGeom>
          <a:noFill/>
        </p:spPr>
        <p:txBody>
          <a:bodyPr wrap="square" rtlCol="0">
            <a:spAutoFit/>
          </a:bodyPr>
          <a:lstStyle/>
          <a:p>
            <a:pPr algn="ctr"/>
            <a:r>
              <a:rPr lang="en-US" sz="900" b="1" dirty="0">
                <a:solidFill>
                  <a:srgbClr val="000050"/>
                </a:solidFill>
                <a:latin typeface="Poppins" panose="00000500000000000000" pitchFamily="2" charset="0"/>
                <a:cs typeface="Poppins" panose="00000500000000000000" pitchFamily="2" charset="0"/>
              </a:rPr>
              <a:t>Operational agility</a:t>
            </a:r>
          </a:p>
        </p:txBody>
      </p:sp>
      <p:sp>
        <p:nvSpPr>
          <p:cNvPr id="110" name="CaixaDeTexto 109">
            <a:extLst>
              <a:ext uri="{FF2B5EF4-FFF2-40B4-BE49-F238E27FC236}">
                <a16:creationId xmlns:a16="http://schemas.microsoft.com/office/drawing/2014/main" id="{A0D18AAD-C68A-4F4B-8C02-3700FCC6919F}"/>
              </a:ext>
            </a:extLst>
          </p:cNvPr>
          <p:cNvSpPr txBox="1"/>
          <p:nvPr/>
        </p:nvSpPr>
        <p:spPr>
          <a:xfrm>
            <a:off x="7042264" y="4567069"/>
            <a:ext cx="1640978" cy="369332"/>
          </a:xfrm>
          <a:prstGeom prst="rect">
            <a:avLst/>
          </a:prstGeom>
          <a:noFill/>
        </p:spPr>
        <p:txBody>
          <a:bodyPr wrap="square" rtlCol="0">
            <a:spAutoFit/>
          </a:bodyPr>
          <a:lstStyle/>
          <a:p>
            <a:pPr algn="ctr"/>
            <a:r>
              <a:rPr lang="en-US" sz="900" b="1" dirty="0">
                <a:solidFill>
                  <a:srgbClr val="000050"/>
                </a:solidFill>
                <a:latin typeface="Poppins" panose="00000500000000000000" pitchFamily="2" charset="0"/>
                <a:cs typeface="Poppins" panose="00000500000000000000" pitchFamily="2" charset="0"/>
              </a:rPr>
              <a:t>Complete product offering</a:t>
            </a:r>
          </a:p>
        </p:txBody>
      </p:sp>
    </p:spTree>
    <p:extLst>
      <p:ext uri="{BB962C8B-B14F-4D97-AF65-F5344CB8AC3E}">
        <p14:creationId xmlns:p14="http://schemas.microsoft.com/office/powerpoint/2010/main" val="12313179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9"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graphicFrame>
        <p:nvGraphicFramePr>
          <p:cNvPr id="33" name="Диаграмма 7">
            <a:extLst>
              <a:ext uri="{FF2B5EF4-FFF2-40B4-BE49-F238E27FC236}">
                <a16:creationId xmlns:a16="http://schemas.microsoft.com/office/drawing/2014/main" id="{C5B735B9-E6C3-4F30-9C9C-ABA6EBF3468D}"/>
              </a:ext>
            </a:extLst>
          </p:cNvPr>
          <p:cNvGraphicFramePr/>
          <p:nvPr>
            <p:extLst>
              <p:ext uri="{D42A27DB-BD31-4B8C-83A1-F6EECF244321}">
                <p14:modId xmlns:p14="http://schemas.microsoft.com/office/powerpoint/2010/main" val="2731384662"/>
              </p:ext>
            </p:extLst>
          </p:nvPr>
        </p:nvGraphicFramePr>
        <p:xfrm>
          <a:off x="178015" y="1026011"/>
          <a:ext cx="4103039" cy="22502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5" name="Диаграмма 7">
            <a:extLst>
              <a:ext uri="{FF2B5EF4-FFF2-40B4-BE49-F238E27FC236}">
                <a16:creationId xmlns:a16="http://schemas.microsoft.com/office/drawing/2014/main" id="{C5B735B9-E6C3-4F30-9C9C-ABA6EBF3468D}"/>
              </a:ext>
            </a:extLst>
          </p:cNvPr>
          <p:cNvGraphicFramePr/>
          <p:nvPr>
            <p:extLst>
              <p:ext uri="{D42A27DB-BD31-4B8C-83A1-F6EECF244321}">
                <p14:modId xmlns:p14="http://schemas.microsoft.com/office/powerpoint/2010/main" val="3960557114"/>
              </p:ext>
            </p:extLst>
          </p:nvPr>
        </p:nvGraphicFramePr>
        <p:xfrm>
          <a:off x="97272" y="3568659"/>
          <a:ext cx="4183783" cy="982194"/>
        </p:xfrm>
        <a:graphic>
          <a:graphicData uri="http://schemas.openxmlformats.org/drawingml/2006/chart">
            <c:chart xmlns:c="http://schemas.openxmlformats.org/drawingml/2006/chart" xmlns:r="http://schemas.openxmlformats.org/officeDocument/2006/relationships" r:id="rId4"/>
          </a:graphicData>
        </a:graphic>
      </p:graphicFrame>
      <p:sp>
        <p:nvSpPr>
          <p:cNvPr id="36" name="Retângulo 35"/>
          <p:cNvSpPr/>
          <p:nvPr/>
        </p:nvSpPr>
        <p:spPr>
          <a:xfrm>
            <a:off x="97272" y="731029"/>
            <a:ext cx="2112599" cy="355034"/>
          </a:xfrm>
          <a:prstGeom prst="rect">
            <a:avLst/>
          </a:prstGeom>
        </p:spPr>
        <p:txBody>
          <a:bodyPr wrap="square">
            <a:spAutoFit/>
          </a:bodyPr>
          <a:lstStyle/>
          <a:p>
            <a:pPr>
              <a:buClr>
                <a:srgbClr val="000000"/>
              </a:buClr>
            </a:pPr>
            <a:r>
              <a:rPr lang="pt-BR" sz="1097" dirty="0">
                <a:solidFill>
                  <a:srgbClr val="000050"/>
                </a:solidFill>
                <a:latin typeface="Poppins" panose="020B0604020202020204" charset="0"/>
              </a:rPr>
              <a:t>NPL &gt; 90 </a:t>
            </a:r>
            <a:r>
              <a:rPr lang="en-US" sz="1097" dirty="0">
                <a:solidFill>
                  <a:srgbClr val="000050"/>
                </a:solidFill>
                <a:latin typeface="Poppins" panose="020B0604020202020204" charset="0"/>
              </a:rPr>
              <a:t>days</a:t>
            </a:r>
          </a:p>
          <a:p>
            <a:pPr>
              <a:buClr>
                <a:srgbClr val="000000"/>
              </a:buClr>
            </a:pPr>
            <a:r>
              <a:rPr lang="en-US" sz="610" dirty="0">
                <a:solidFill>
                  <a:srgbClr val="0094FF"/>
                </a:solidFill>
                <a:latin typeface="Poppins" panose="020B0604020202020204" charset="0"/>
                <a:ea typeface="LF_Kai"/>
              </a:rPr>
              <a:t>(Em %)</a:t>
            </a:r>
          </a:p>
        </p:txBody>
      </p:sp>
      <p:sp>
        <p:nvSpPr>
          <p:cNvPr id="38" name="Retângulo 37"/>
          <p:cNvSpPr/>
          <p:nvPr/>
        </p:nvSpPr>
        <p:spPr>
          <a:xfrm>
            <a:off x="97272" y="3336339"/>
            <a:ext cx="1973617" cy="355034"/>
          </a:xfrm>
          <a:prstGeom prst="rect">
            <a:avLst/>
          </a:prstGeom>
        </p:spPr>
        <p:txBody>
          <a:bodyPr wrap="none">
            <a:spAutoFit/>
          </a:bodyPr>
          <a:lstStyle/>
          <a:p>
            <a:pPr>
              <a:buClr>
                <a:srgbClr val="000000"/>
              </a:buClr>
            </a:pPr>
            <a:r>
              <a:rPr lang="en-US" sz="1097" dirty="0">
                <a:solidFill>
                  <a:srgbClr val="000050"/>
                </a:solidFill>
                <a:latin typeface="Poppins" panose="020B0604020202020204" charset="0"/>
              </a:rPr>
              <a:t>Coverage Ratio &gt; 90 days</a:t>
            </a:r>
          </a:p>
          <a:p>
            <a:pPr>
              <a:buClr>
                <a:srgbClr val="000000"/>
              </a:buClr>
            </a:pPr>
            <a:r>
              <a:rPr lang="en-US" sz="610" dirty="0">
                <a:solidFill>
                  <a:srgbClr val="0094FF"/>
                </a:solidFill>
                <a:latin typeface="Poppins" panose="020B0604020202020204" charset="0"/>
                <a:ea typeface="LF_Kai"/>
              </a:rPr>
              <a:t>(Em %)</a:t>
            </a:r>
          </a:p>
        </p:txBody>
      </p:sp>
      <p:sp>
        <p:nvSpPr>
          <p:cNvPr id="17" name="Google Shape;126;p20"/>
          <p:cNvSpPr txBox="1"/>
          <p:nvPr/>
        </p:nvSpPr>
        <p:spPr>
          <a:xfrm>
            <a:off x="287388" y="165486"/>
            <a:ext cx="6686168"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…with favorable asset quality dynamics</a:t>
            </a:r>
          </a:p>
        </p:txBody>
      </p:sp>
      <p:sp>
        <p:nvSpPr>
          <p:cNvPr id="18"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18</a:t>
            </a:fld>
            <a:endParaRPr lang="pt-BR" sz="600" dirty="0">
              <a:latin typeface="Poppins" panose="020B0604020202020204" charset="0"/>
            </a:endParaRPr>
          </a:p>
        </p:txBody>
      </p:sp>
      <p:sp>
        <p:nvSpPr>
          <p:cNvPr id="24" name="CaixaDeTexto 23"/>
          <p:cNvSpPr txBox="1"/>
          <p:nvPr/>
        </p:nvSpPr>
        <p:spPr>
          <a:xfrm>
            <a:off x="4361797" y="796398"/>
            <a:ext cx="2639686" cy="426920"/>
          </a:xfrm>
          <a:prstGeom prst="rect">
            <a:avLst/>
          </a:prstGeom>
        </p:spPr>
        <p:txBody>
          <a:bodyPr wrap="square" rtlCol="0">
            <a:noAutofit/>
          </a:bodyPr>
          <a:lstStyle/>
          <a:p>
            <a:r>
              <a:rPr lang="en-US" sz="1097" dirty="0">
                <a:solidFill>
                  <a:srgbClr val="000050"/>
                </a:solidFill>
                <a:latin typeface="Poppins" panose="020B0604020202020204" charset="0"/>
              </a:rPr>
              <a:t>Loan Portfolio at Normal Risk </a:t>
            </a:r>
          </a:p>
          <a:p>
            <a:r>
              <a:rPr lang="pt-BR" sz="600" dirty="0">
                <a:solidFill>
                  <a:srgbClr val="0094FF"/>
                </a:solidFill>
                <a:latin typeface="Poppins" panose="020B0604020202020204" charset="0"/>
              </a:rPr>
              <a:t>(AA - C  Ratings)</a:t>
            </a:r>
          </a:p>
        </p:txBody>
      </p:sp>
      <p:grpSp>
        <p:nvGrpSpPr>
          <p:cNvPr id="19" name="Agrupar 18"/>
          <p:cNvGrpSpPr/>
          <p:nvPr/>
        </p:nvGrpSpPr>
        <p:grpSpPr>
          <a:xfrm>
            <a:off x="4605332" y="1278147"/>
            <a:ext cx="3480179" cy="222343"/>
            <a:chOff x="691763" y="1792428"/>
            <a:chExt cx="4105574" cy="151914"/>
          </a:xfrm>
        </p:grpSpPr>
        <p:cxnSp>
          <p:nvCxnSpPr>
            <p:cNvPr id="22" name="Conector de Seta Reta 21"/>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reto 22"/>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30" name="CaixaDeTexto 29"/>
          <p:cNvSpPr txBox="1"/>
          <p:nvPr/>
        </p:nvSpPr>
        <p:spPr>
          <a:xfrm>
            <a:off x="5842653" y="1139647"/>
            <a:ext cx="830880" cy="276999"/>
          </a:xfrm>
          <a:prstGeom prst="rect">
            <a:avLst/>
          </a:prstGeom>
          <a:solidFill>
            <a:schemeClr val="bg1"/>
          </a:solidFill>
        </p:spPr>
        <p:txBody>
          <a:bodyPr wrap="square" rtlCol="0">
            <a:spAutoFit/>
          </a:bodyPr>
          <a:lstStyle/>
          <a:p>
            <a:pPr algn="ctr"/>
            <a:r>
              <a:rPr lang="el-GR" sz="1200" b="1" dirty="0">
                <a:solidFill>
                  <a:srgbClr val="00B050"/>
                </a:solidFill>
                <a:latin typeface="Source Sans 3" panose="020B0303030403020204" pitchFamily="34" charset="0"/>
                <a:ea typeface="Avenir Black" charset="0"/>
                <a:cs typeface="Avenir Black" charset="0"/>
              </a:rPr>
              <a:t>▲ </a:t>
            </a:r>
            <a:r>
              <a:rPr lang="pt-BR" sz="1200" dirty="0">
                <a:solidFill>
                  <a:srgbClr val="0094FF"/>
                </a:solidFill>
                <a:latin typeface="Poppins" panose="020B0604020202020204" charset="0"/>
                <a:ea typeface="Source Sans Pro" panose="020B0503030403020204" pitchFamily="34" charset="0"/>
              </a:rPr>
              <a:t>2.1 pp</a:t>
            </a:r>
            <a:endParaRPr lang="pt-BR" sz="1050" dirty="0">
              <a:solidFill>
                <a:srgbClr val="0094FF"/>
              </a:solidFill>
              <a:latin typeface="Poppins" panose="020B0604020202020204" charset="0"/>
              <a:ea typeface="Source Sans Pro" panose="020B0503030403020204" pitchFamily="34" charset="0"/>
            </a:endParaRPr>
          </a:p>
        </p:txBody>
      </p:sp>
      <p:graphicFrame>
        <p:nvGraphicFramePr>
          <p:cNvPr id="31" name="Диаграмма 7">
            <a:extLst>
              <a:ext uri="{FF2B5EF4-FFF2-40B4-BE49-F238E27FC236}">
                <a16:creationId xmlns:a16="http://schemas.microsoft.com/office/drawing/2014/main" id="{C5B735B9-E6C3-4F30-9C9C-ABA6EBF3468D}"/>
              </a:ext>
            </a:extLst>
          </p:cNvPr>
          <p:cNvGraphicFramePr/>
          <p:nvPr>
            <p:extLst>
              <p:ext uri="{D42A27DB-BD31-4B8C-83A1-F6EECF244321}">
                <p14:modId xmlns:p14="http://schemas.microsoft.com/office/powerpoint/2010/main" val="4175332238"/>
              </p:ext>
            </p:extLst>
          </p:nvPr>
        </p:nvGraphicFramePr>
        <p:xfrm>
          <a:off x="4400247" y="1425298"/>
          <a:ext cx="3956276" cy="79284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 name="Диаграмма 7">
            <a:extLst>
              <a:ext uri="{FF2B5EF4-FFF2-40B4-BE49-F238E27FC236}">
                <a16:creationId xmlns:a16="http://schemas.microsoft.com/office/drawing/2014/main" id="{CB9B3793-A7B8-47EB-B244-B395C01F928F}"/>
              </a:ext>
            </a:extLst>
          </p:cNvPr>
          <p:cNvGraphicFramePr/>
          <p:nvPr>
            <p:extLst>
              <p:ext uri="{D42A27DB-BD31-4B8C-83A1-F6EECF244321}">
                <p14:modId xmlns:p14="http://schemas.microsoft.com/office/powerpoint/2010/main" val="2298255536"/>
              </p:ext>
            </p:extLst>
          </p:nvPr>
        </p:nvGraphicFramePr>
        <p:xfrm>
          <a:off x="4418936" y="2542796"/>
          <a:ext cx="3956276" cy="1466981"/>
        </p:xfrm>
        <a:graphic>
          <a:graphicData uri="http://schemas.openxmlformats.org/drawingml/2006/chart">
            <c:chart xmlns:c="http://schemas.openxmlformats.org/drawingml/2006/chart" xmlns:r="http://schemas.openxmlformats.org/officeDocument/2006/relationships" r:id="rId6"/>
          </a:graphicData>
        </a:graphic>
      </p:graphicFrame>
      <p:sp>
        <p:nvSpPr>
          <p:cNvPr id="21" name="CaixaDeTexto 20">
            <a:extLst>
              <a:ext uri="{FF2B5EF4-FFF2-40B4-BE49-F238E27FC236}">
                <a16:creationId xmlns:a16="http://schemas.microsoft.com/office/drawing/2014/main" id="{07748825-B3A4-449A-8F9C-E87DA4E90294}"/>
              </a:ext>
            </a:extLst>
          </p:cNvPr>
          <p:cNvSpPr txBox="1"/>
          <p:nvPr/>
        </p:nvSpPr>
        <p:spPr>
          <a:xfrm>
            <a:off x="4400247" y="2090718"/>
            <a:ext cx="1314959" cy="215444"/>
          </a:xfrm>
          <a:prstGeom prst="rect">
            <a:avLst/>
          </a:prstGeom>
          <a:noFill/>
        </p:spPr>
        <p:txBody>
          <a:bodyPr wrap="square">
            <a:spAutoFit/>
          </a:bodyPr>
          <a:lstStyle/>
          <a:p>
            <a:pPr>
              <a:buClr>
                <a:srgbClr val="000000"/>
              </a:buClr>
            </a:pPr>
            <a:r>
              <a:rPr lang="en-US" sz="800" dirty="0">
                <a:solidFill>
                  <a:srgbClr val="0094FF"/>
                </a:solidFill>
                <a:latin typeface="Poppins" panose="020B0604020202020204" charset="0"/>
                <a:ea typeface="LF_Kai"/>
              </a:rPr>
              <a:t>(Risk 1 - D-G)</a:t>
            </a:r>
          </a:p>
        </p:txBody>
      </p:sp>
      <p:grpSp>
        <p:nvGrpSpPr>
          <p:cNvPr id="25" name="Agrupar 24">
            <a:extLst>
              <a:ext uri="{FF2B5EF4-FFF2-40B4-BE49-F238E27FC236}">
                <a16:creationId xmlns:a16="http://schemas.microsoft.com/office/drawing/2014/main" id="{B3A5C4AE-80D4-439F-AF66-D615C24D0A89}"/>
              </a:ext>
            </a:extLst>
          </p:cNvPr>
          <p:cNvGrpSpPr/>
          <p:nvPr/>
        </p:nvGrpSpPr>
        <p:grpSpPr>
          <a:xfrm>
            <a:off x="4605332" y="2492188"/>
            <a:ext cx="3480179" cy="222343"/>
            <a:chOff x="691763" y="1792428"/>
            <a:chExt cx="4105574" cy="151914"/>
          </a:xfrm>
        </p:grpSpPr>
        <p:cxnSp>
          <p:nvCxnSpPr>
            <p:cNvPr id="26" name="Conector de Seta Reta 25">
              <a:extLst>
                <a:ext uri="{FF2B5EF4-FFF2-40B4-BE49-F238E27FC236}">
                  <a16:creationId xmlns:a16="http://schemas.microsoft.com/office/drawing/2014/main" id="{C6D48F32-2296-4C7D-8E77-CC4780FDA400}"/>
                </a:ext>
              </a:extLst>
            </p:cNvPr>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ector reto 26">
              <a:extLst>
                <a:ext uri="{FF2B5EF4-FFF2-40B4-BE49-F238E27FC236}">
                  <a16:creationId xmlns:a16="http://schemas.microsoft.com/office/drawing/2014/main" id="{FB55AA9C-431E-4F2B-8C50-E7F9CEA908BD}"/>
                </a:ext>
              </a:extLst>
            </p:cNvPr>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28" name="CaixaDeTexto 27">
            <a:extLst>
              <a:ext uri="{FF2B5EF4-FFF2-40B4-BE49-F238E27FC236}">
                <a16:creationId xmlns:a16="http://schemas.microsoft.com/office/drawing/2014/main" id="{AA708868-466A-4452-B6F9-124796B06588}"/>
              </a:ext>
            </a:extLst>
          </p:cNvPr>
          <p:cNvSpPr txBox="1"/>
          <p:nvPr/>
        </p:nvSpPr>
        <p:spPr>
          <a:xfrm>
            <a:off x="5789492" y="2371604"/>
            <a:ext cx="918208" cy="276999"/>
          </a:xfrm>
          <a:prstGeom prst="rect">
            <a:avLst/>
          </a:prstGeom>
          <a:solidFill>
            <a:schemeClr val="bg1"/>
          </a:solidFill>
        </p:spPr>
        <p:txBody>
          <a:bodyPr wrap="square" rtlCol="0">
            <a:spAutoFit/>
          </a:bodyPr>
          <a:lstStyle/>
          <a:p>
            <a:pPr algn="ctr"/>
            <a:r>
              <a:rPr lang="el-GR" sz="1200" dirty="0">
                <a:solidFill>
                  <a:srgbClr val="FF0000"/>
                </a:solidFill>
                <a:latin typeface="Arial" panose="020B0604020202020204" pitchFamily="34" charset="0"/>
                <a:ea typeface="Avenir Black" charset="0"/>
                <a:cs typeface="Arial" panose="020B0604020202020204" pitchFamily="34" charset="0"/>
              </a:rPr>
              <a:t>▼</a:t>
            </a:r>
            <a:r>
              <a:rPr lang="el-GR" sz="1200" b="1" dirty="0">
                <a:solidFill>
                  <a:srgbClr val="00B050"/>
                </a:solidFill>
                <a:latin typeface="Source Sans 3" panose="020B0303030403020204" pitchFamily="34" charset="0"/>
                <a:ea typeface="Avenir Black" charset="0"/>
                <a:cs typeface="Avenir Black" charset="0"/>
              </a:rPr>
              <a:t> </a:t>
            </a:r>
            <a:r>
              <a:rPr lang="pt-BR" sz="1200" dirty="0">
                <a:solidFill>
                  <a:srgbClr val="0094FF"/>
                </a:solidFill>
                <a:latin typeface="Poppins" panose="020B0604020202020204" charset="0"/>
                <a:ea typeface="Source Sans Pro" panose="020B0503030403020204" pitchFamily="34" charset="0"/>
              </a:rPr>
              <a:t>0.6 pp</a:t>
            </a:r>
            <a:endParaRPr lang="pt-BR" sz="1050" dirty="0">
              <a:solidFill>
                <a:srgbClr val="0094FF"/>
              </a:solidFill>
              <a:latin typeface="Poppins" panose="020B0604020202020204" charset="0"/>
              <a:ea typeface="Source Sans Pro" panose="020B0503030403020204" pitchFamily="34" charset="0"/>
            </a:endParaRPr>
          </a:p>
        </p:txBody>
      </p:sp>
      <p:graphicFrame>
        <p:nvGraphicFramePr>
          <p:cNvPr id="32" name="Диаграмма 7">
            <a:extLst>
              <a:ext uri="{FF2B5EF4-FFF2-40B4-BE49-F238E27FC236}">
                <a16:creationId xmlns:a16="http://schemas.microsoft.com/office/drawing/2014/main" id="{B4729A6A-BC69-49BF-B730-5E1875760C38}"/>
              </a:ext>
            </a:extLst>
          </p:cNvPr>
          <p:cNvGraphicFramePr/>
          <p:nvPr>
            <p:extLst>
              <p:ext uri="{D42A27DB-BD31-4B8C-83A1-F6EECF244321}">
                <p14:modId xmlns:p14="http://schemas.microsoft.com/office/powerpoint/2010/main" val="909614689"/>
              </p:ext>
            </p:extLst>
          </p:nvPr>
        </p:nvGraphicFramePr>
        <p:xfrm>
          <a:off x="4526166" y="3614347"/>
          <a:ext cx="3956276" cy="1466981"/>
        </p:xfrm>
        <a:graphic>
          <a:graphicData uri="http://schemas.openxmlformats.org/drawingml/2006/chart">
            <c:chart xmlns:c="http://schemas.openxmlformats.org/drawingml/2006/chart" xmlns:r="http://schemas.openxmlformats.org/officeDocument/2006/relationships" r:id="rId7"/>
          </a:graphicData>
        </a:graphic>
      </p:graphicFrame>
      <p:sp>
        <p:nvSpPr>
          <p:cNvPr id="34" name="CaixaDeTexto 33">
            <a:extLst>
              <a:ext uri="{FF2B5EF4-FFF2-40B4-BE49-F238E27FC236}">
                <a16:creationId xmlns:a16="http://schemas.microsoft.com/office/drawing/2014/main" id="{0D12C0BE-BC03-494D-BCCD-5C6D6C0C195E}"/>
              </a:ext>
            </a:extLst>
          </p:cNvPr>
          <p:cNvSpPr txBox="1"/>
          <p:nvPr/>
        </p:nvSpPr>
        <p:spPr>
          <a:xfrm>
            <a:off x="4526166" y="3339546"/>
            <a:ext cx="1263326" cy="215444"/>
          </a:xfrm>
          <a:prstGeom prst="rect">
            <a:avLst/>
          </a:prstGeom>
          <a:noFill/>
        </p:spPr>
        <p:txBody>
          <a:bodyPr wrap="square">
            <a:spAutoFit/>
          </a:bodyPr>
          <a:lstStyle/>
          <a:p>
            <a:pPr>
              <a:buClr>
                <a:srgbClr val="000000"/>
              </a:buClr>
            </a:pPr>
            <a:r>
              <a:rPr lang="en-US" sz="800" dirty="0">
                <a:solidFill>
                  <a:srgbClr val="0094FF"/>
                </a:solidFill>
                <a:latin typeface="Poppins" panose="020B0604020202020204" charset="0"/>
                <a:ea typeface="LF_Kai"/>
              </a:rPr>
              <a:t>(Risk 2 - H)</a:t>
            </a:r>
          </a:p>
        </p:txBody>
      </p:sp>
      <p:grpSp>
        <p:nvGrpSpPr>
          <p:cNvPr id="37" name="Agrupar 36">
            <a:extLst>
              <a:ext uri="{FF2B5EF4-FFF2-40B4-BE49-F238E27FC236}">
                <a16:creationId xmlns:a16="http://schemas.microsoft.com/office/drawing/2014/main" id="{EA513D41-BE63-4ABA-BC11-C4984F9D5865}"/>
              </a:ext>
            </a:extLst>
          </p:cNvPr>
          <p:cNvGrpSpPr/>
          <p:nvPr/>
        </p:nvGrpSpPr>
        <p:grpSpPr>
          <a:xfrm>
            <a:off x="4656984" y="3639794"/>
            <a:ext cx="3480179" cy="222343"/>
            <a:chOff x="691763" y="1792428"/>
            <a:chExt cx="4105574" cy="151914"/>
          </a:xfrm>
        </p:grpSpPr>
        <p:cxnSp>
          <p:nvCxnSpPr>
            <p:cNvPr id="39" name="Conector de Seta Reta 38">
              <a:extLst>
                <a:ext uri="{FF2B5EF4-FFF2-40B4-BE49-F238E27FC236}">
                  <a16:creationId xmlns:a16="http://schemas.microsoft.com/office/drawing/2014/main" id="{8A8C3069-52E5-4154-96BA-752D78B35E21}"/>
                </a:ext>
              </a:extLst>
            </p:cNvPr>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Conector reto 39">
              <a:extLst>
                <a:ext uri="{FF2B5EF4-FFF2-40B4-BE49-F238E27FC236}">
                  <a16:creationId xmlns:a16="http://schemas.microsoft.com/office/drawing/2014/main" id="{66DE0F40-E0A6-4619-9399-0A151C1CB91F}"/>
                </a:ext>
              </a:extLst>
            </p:cNvPr>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41" name="CaixaDeTexto 40">
            <a:extLst>
              <a:ext uri="{FF2B5EF4-FFF2-40B4-BE49-F238E27FC236}">
                <a16:creationId xmlns:a16="http://schemas.microsoft.com/office/drawing/2014/main" id="{89AF8385-A62F-4BCE-8AFA-B71E91EA5C33}"/>
              </a:ext>
            </a:extLst>
          </p:cNvPr>
          <p:cNvSpPr txBox="1"/>
          <p:nvPr/>
        </p:nvSpPr>
        <p:spPr>
          <a:xfrm>
            <a:off x="5896722" y="3508540"/>
            <a:ext cx="918208" cy="276999"/>
          </a:xfrm>
          <a:prstGeom prst="rect">
            <a:avLst/>
          </a:prstGeom>
          <a:solidFill>
            <a:schemeClr val="bg1"/>
          </a:solidFill>
        </p:spPr>
        <p:txBody>
          <a:bodyPr wrap="square" rtlCol="0">
            <a:spAutoFit/>
          </a:bodyPr>
          <a:lstStyle/>
          <a:p>
            <a:pPr algn="ctr"/>
            <a:r>
              <a:rPr lang="el-GR" sz="1200" dirty="0">
                <a:solidFill>
                  <a:srgbClr val="FF0000"/>
                </a:solidFill>
                <a:latin typeface="Arial" panose="020B0604020202020204" pitchFamily="34" charset="0"/>
                <a:ea typeface="Avenir Black" charset="0"/>
                <a:cs typeface="Arial" panose="020B0604020202020204" pitchFamily="34" charset="0"/>
              </a:rPr>
              <a:t>▼</a:t>
            </a:r>
            <a:r>
              <a:rPr lang="el-GR" sz="1200" b="1" dirty="0">
                <a:solidFill>
                  <a:srgbClr val="00B050"/>
                </a:solidFill>
                <a:latin typeface="Source Sans 3" panose="020B0303030403020204" pitchFamily="34" charset="0"/>
                <a:ea typeface="Avenir Black" charset="0"/>
                <a:cs typeface="Avenir Black" charset="0"/>
              </a:rPr>
              <a:t> </a:t>
            </a:r>
            <a:r>
              <a:rPr lang="pt-BR" sz="1200" dirty="0">
                <a:solidFill>
                  <a:srgbClr val="0094FF"/>
                </a:solidFill>
                <a:latin typeface="Poppins" panose="020B0604020202020204" charset="0"/>
                <a:ea typeface="Source Sans Pro" panose="020B0503030403020204" pitchFamily="34" charset="0"/>
              </a:rPr>
              <a:t>1.5 pp</a:t>
            </a:r>
            <a:endParaRPr lang="pt-BR" sz="1050" dirty="0">
              <a:solidFill>
                <a:srgbClr val="0094FF"/>
              </a:solidFill>
              <a:latin typeface="Poppins" panose="020B0604020202020204" charset="0"/>
              <a:ea typeface="Source Sans Pro" panose="020B0503030403020204" pitchFamily="34" charset="0"/>
            </a:endParaRPr>
          </a:p>
        </p:txBody>
      </p:sp>
    </p:spTree>
    <p:extLst>
      <p:ext uri="{BB962C8B-B14F-4D97-AF65-F5344CB8AC3E}">
        <p14:creationId xmlns:p14="http://schemas.microsoft.com/office/powerpoint/2010/main" val="2716104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graphicFrame>
        <p:nvGraphicFramePr>
          <p:cNvPr id="21" name="Gráfico 20"/>
          <p:cNvGraphicFramePr/>
          <p:nvPr>
            <p:extLst>
              <p:ext uri="{D42A27DB-BD31-4B8C-83A1-F6EECF244321}">
                <p14:modId xmlns:p14="http://schemas.microsoft.com/office/powerpoint/2010/main" val="3346899050"/>
              </p:ext>
            </p:extLst>
          </p:nvPr>
        </p:nvGraphicFramePr>
        <p:xfrm>
          <a:off x="5670349" y="2799793"/>
          <a:ext cx="3294671" cy="2382850"/>
        </p:xfrm>
        <a:graphic>
          <a:graphicData uri="http://schemas.openxmlformats.org/drawingml/2006/chart">
            <c:chart xmlns:c="http://schemas.openxmlformats.org/drawingml/2006/chart" xmlns:r="http://schemas.openxmlformats.org/officeDocument/2006/relationships" r:id="rId3"/>
          </a:graphicData>
        </a:graphic>
      </p:graphicFrame>
      <p:sp>
        <p:nvSpPr>
          <p:cNvPr id="17" name="Retângulo Arredondado 16"/>
          <p:cNvSpPr/>
          <p:nvPr/>
        </p:nvSpPr>
        <p:spPr>
          <a:xfrm>
            <a:off x="4881278" y="2090013"/>
            <a:ext cx="476450" cy="2313209"/>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dirty="0">
              <a:latin typeface="Poppins" panose="020B0604020202020204" charset="0"/>
            </a:endParaRPr>
          </a:p>
        </p:txBody>
      </p:sp>
      <p:graphicFrame>
        <p:nvGraphicFramePr>
          <p:cNvPr id="27" name="Gráfico 26"/>
          <p:cNvGraphicFramePr/>
          <p:nvPr>
            <p:extLst>
              <p:ext uri="{D42A27DB-BD31-4B8C-83A1-F6EECF244321}">
                <p14:modId xmlns:p14="http://schemas.microsoft.com/office/powerpoint/2010/main" val="979753585"/>
              </p:ext>
            </p:extLst>
          </p:nvPr>
        </p:nvGraphicFramePr>
        <p:xfrm>
          <a:off x="371478" y="1833387"/>
          <a:ext cx="5777179" cy="3059356"/>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18" name="Retângulo 17"/>
          <p:cNvSpPr/>
          <p:nvPr/>
        </p:nvSpPr>
        <p:spPr>
          <a:xfrm>
            <a:off x="523481" y="712837"/>
            <a:ext cx="2794355" cy="355034"/>
          </a:xfrm>
          <a:prstGeom prst="rect">
            <a:avLst/>
          </a:prstGeom>
        </p:spPr>
        <p:txBody>
          <a:bodyPr wrap="none">
            <a:spAutoFit/>
          </a:bodyPr>
          <a:lstStyle/>
          <a:p>
            <a:r>
              <a:rPr lang="en-US" sz="1097" dirty="0">
                <a:solidFill>
                  <a:srgbClr val="000050"/>
                </a:solidFill>
                <a:latin typeface="Poppins" panose="020B0604020202020204" charset="0"/>
              </a:rPr>
              <a:t>Total deposits and funding costs</a:t>
            </a:r>
          </a:p>
          <a:p>
            <a:r>
              <a:rPr lang="en-US" sz="610" dirty="0">
                <a:solidFill>
                  <a:srgbClr val="0094FF"/>
                </a:solidFill>
                <a:latin typeface="Poppins" panose="020B0604020202020204" charset="0"/>
                <a:ea typeface="LF_Kai"/>
              </a:rPr>
              <a:t>Funding breakdown (%/R$ bn) and cost of funding (% of Selic Rate)</a:t>
            </a:r>
          </a:p>
        </p:txBody>
      </p:sp>
      <p:sp>
        <p:nvSpPr>
          <p:cNvPr id="19" name="Retângulo 18"/>
          <p:cNvSpPr/>
          <p:nvPr/>
        </p:nvSpPr>
        <p:spPr>
          <a:xfrm>
            <a:off x="5840600" y="2669212"/>
            <a:ext cx="2294399" cy="261162"/>
          </a:xfrm>
          <a:prstGeom prst="rect">
            <a:avLst/>
          </a:prstGeom>
        </p:spPr>
        <p:txBody>
          <a:bodyPr wrap="square">
            <a:spAutoFit/>
          </a:bodyPr>
          <a:lstStyle/>
          <a:p>
            <a:pPr>
              <a:buClr>
                <a:srgbClr val="000000"/>
              </a:buClr>
            </a:pPr>
            <a:r>
              <a:rPr lang="en-US" sz="1097" b="1" dirty="0">
                <a:solidFill>
                  <a:srgbClr val="000050"/>
                </a:solidFill>
                <a:latin typeface="Poppins" panose="020B0604020202020204" charset="0"/>
              </a:rPr>
              <a:t>Funding Breakdown¹</a:t>
            </a:r>
          </a:p>
        </p:txBody>
      </p:sp>
      <p:sp>
        <p:nvSpPr>
          <p:cNvPr id="22" name="Retângulo 21"/>
          <p:cNvSpPr/>
          <p:nvPr/>
        </p:nvSpPr>
        <p:spPr>
          <a:xfrm>
            <a:off x="6346973" y="3717439"/>
            <a:ext cx="856936" cy="307777"/>
          </a:xfrm>
          <a:prstGeom prst="rect">
            <a:avLst/>
          </a:prstGeom>
        </p:spPr>
        <p:txBody>
          <a:bodyPr wrap="square">
            <a:spAutoFit/>
          </a:bodyPr>
          <a:lstStyle/>
          <a:p>
            <a:pPr>
              <a:buClr>
                <a:srgbClr val="000000"/>
              </a:buClr>
            </a:pPr>
            <a:r>
              <a:rPr lang="pt-BR" dirty="0" err="1">
                <a:solidFill>
                  <a:srgbClr val="000050"/>
                </a:solidFill>
                <a:latin typeface="Poppins" panose="020B0604020202020204" charset="0"/>
              </a:rPr>
              <a:t>Sep</a:t>
            </a:r>
            <a:r>
              <a:rPr lang="pt-BR" dirty="0">
                <a:solidFill>
                  <a:srgbClr val="000050"/>
                </a:solidFill>
                <a:latin typeface="Poppins" panose="020B0604020202020204" charset="0"/>
              </a:rPr>
              <a:t>/2</a:t>
            </a:r>
            <a:r>
              <a:rPr lang="en-US" dirty="0">
                <a:solidFill>
                  <a:srgbClr val="000050"/>
                </a:solidFill>
                <a:latin typeface="Poppins" panose="020B0604020202020204" charset="0"/>
              </a:rPr>
              <a:t>3</a:t>
            </a:r>
          </a:p>
        </p:txBody>
      </p:sp>
      <p:cxnSp>
        <p:nvCxnSpPr>
          <p:cNvPr id="23" name="Conector reto 22"/>
          <p:cNvCxnSpPr/>
          <p:nvPr/>
        </p:nvCxnSpPr>
        <p:spPr>
          <a:xfrm>
            <a:off x="4831178" y="2111786"/>
            <a:ext cx="28" cy="2290488"/>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4" name="TextBox 101"/>
          <p:cNvSpPr txBox="1">
            <a:spLocks/>
          </p:cNvSpPr>
          <p:nvPr/>
        </p:nvSpPr>
        <p:spPr>
          <a:xfrm>
            <a:off x="844418" y="4965916"/>
            <a:ext cx="4151260" cy="216727"/>
          </a:xfrm>
          <a:prstGeom prst="rect">
            <a:avLst/>
          </a:prstGeom>
          <a:noFill/>
        </p:spPr>
        <p:txBody>
          <a:bodyPr wrap="square" lIns="21903" tIns="0" rIns="21903" bIns="0" rtlCol="0" anchor="ctr">
            <a:noAutofit/>
          </a:bodyPr>
          <a:lstStyle/>
          <a:p>
            <a:r>
              <a:rPr lang="en-US" sz="600" dirty="0">
                <a:solidFill>
                  <a:srgbClr val="040050"/>
                </a:solidFill>
                <a:latin typeface="Poppins" panose="020B0604020202020204" charset="0"/>
              </a:rPr>
              <a:t>¹ Considers Time Deposits and proceeds from Bank Notes, Mortgage Notes and agribusiness letters of credit</a:t>
            </a:r>
            <a:r>
              <a:rPr lang="pt-BR" sz="600" dirty="0">
                <a:solidFill>
                  <a:srgbClr val="040050"/>
                </a:solidFill>
                <a:latin typeface="Poppins" panose="020B0604020202020204" charset="0"/>
              </a:rPr>
              <a:t>.</a:t>
            </a:r>
          </a:p>
        </p:txBody>
      </p:sp>
      <p:sp>
        <p:nvSpPr>
          <p:cNvPr id="25" name="Elipse 24"/>
          <p:cNvSpPr/>
          <p:nvPr/>
        </p:nvSpPr>
        <p:spPr>
          <a:xfrm>
            <a:off x="4497333" y="4497643"/>
            <a:ext cx="117764" cy="69272"/>
          </a:xfrm>
          <a:prstGeom prst="ellipse">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dirty="0">
              <a:latin typeface="Poppins" panose="020B0604020202020204" charset="0"/>
            </a:endParaRPr>
          </a:p>
        </p:txBody>
      </p:sp>
      <p:sp>
        <p:nvSpPr>
          <p:cNvPr id="26" name="CaixaDeTexto 25"/>
          <p:cNvSpPr txBox="1"/>
          <p:nvPr/>
        </p:nvSpPr>
        <p:spPr>
          <a:xfrm>
            <a:off x="4591644" y="4437441"/>
            <a:ext cx="1148660" cy="200055"/>
          </a:xfrm>
          <a:prstGeom prst="rect">
            <a:avLst/>
          </a:prstGeom>
          <a:noFill/>
        </p:spPr>
        <p:txBody>
          <a:bodyPr wrap="square" rtlCol="0">
            <a:spAutoFit/>
          </a:bodyPr>
          <a:lstStyle/>
          <a:p>
            <a:r>
              <a:rPr lang="pt-BR" sz="700" dirty="0">
                <a:solidFill>
                  <a:srgbClr val="000050"/>
                </a:solidFill>
                <a:latin typeface="Poppins" panose="020B0604020202020204" charset="0"/>
              </a:rPr>
              <a:t>Cost of </a:t>
            </a:r>
            <a:r>
              <a:rPr lang="en-US" sz="700" dirty="0">
                <a:solidFill>
                  <a:srgbClr val="000050"/>
                </a:solidFill>
                <a:latin typeface="Poppins" panose="020B0604020202020204" charset="0"/>
              </a:rPr>
              <a:t>Risk</a:t>
            </a:r>
          </a:p>
        </p:txBody>
      </p:sp>
      <p:sp>
        <p:nvSpPr>
          <p:cNvPr id="16" name="Google Shape;126;p20"/>
          <p:cNvSpPr txBox="1"/>
          <p:nvPr/>
        </p:nvSpPr>
        <p:spPr>
          <a:xfrm>
            <a:off x="287388" y="165486"/>
            <a:ext cx="6686168" cy="492412"/>
          </a:xfrm>
          <a:prstGeom prst="rect">
            <a:avLst/>
          </a:prstGeom>
          <a:noFill/>
          <a:ln>
            <a:noFill/>
          </a:ln>
        </p:spPr>
        <p:txBody>
          <a:bodyPr spcFirstLastPara="1" wrap="square" lIns="91425" tIns="91425" rIns="91425" bIns="91425" anchor="t" anchorCtr="0">
            <a:spAutoFit/>
          </a:bodyPr>
          <a:lstStyle/>
          <a:p>
            <a:r>
              <a:rPr lang="pt-BR" sz="2000" b="1" dirty="0">
                <a:solidFill>
                  <a:srgbClr val="000050"/>
                </a:solidFill>
                <a:latin typeface="Poppins" panose="020B0604020202020204" charset="0"/>
              </a:rPr>
              <a:t>C. </a:t>
            </a:r>
            <a:r>
              <a:rPr lang="en-US" sz="2000" b="1" dirty="0">
                <a:solidFill>
                  <a:srgbClr val="000050"/>
                </a:solidFill>
                <a:latin typeface="Poppins" panose="020B0604020202020204" charset="0"/>
              </a:rPr>
              <a:t>Stable and pulverized funding base</a:t>
            </a:r>
          </a:p>
        </p:txBody>
      </p:sp>
      <p:sp>
        <p:nvSpPr>
          <p:cNvPr id="30"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19</a:t>
            </a:fld>
            <a:endParaRPr lang="pt-BR" sz="600" dirty="0">
              <a:latin typeface="Poppins" panose="020B0604020202020204" charset="0"/>
            </a:endParaRPr>
          </a:p>
        </p:txBody>
      </p:sp>
      <p:graphicFrame>
        <p:nvGraphicFramePr>
          <p:cNvPr id="28" name="Gráfico 27"/>
          <p:cNvGraphicFramePr/>
          <p:nvPr>
            <p:extLst>
              <p:ext uri="{D42A27DB-BD31-4B8C-83A1-F6EECF244321}">
                <p14:modId xmlns:p14="http://schemas.microsoft.com/office/powerpoint/2010/main" val="126125515"/>
              </p:ext>
            </p:extLst>
          </p:nvPr>
        </p:nvGraphicFramePr>
        <p:xfrm>
          <a:off x="486382" y="1244660"/>
          <a:ext cx="4822217" cy="769006"/>
        </p:xfrm>
        <a:graphic>
          <a:graphicData uri="http://schemas.openxmlformats.org/drawingml/2006/chart">
            <c:chart xmlns:c="http://schemas.openxmlformats.org/drawingml/2006/chart" xmlns:r="http://schemas.openxmlformats.org/officeDocument/2006/relationships" r:id="rId5"/>
          </a:graphicData>
        </a:graphic>
      </p:graphicFrame>
      <p:sp>
        <p:nvSpPr>
          <p:cNvPr id="20" name="Retângulo 19">
            <a:extLst>
              <a:ext uri="{FF2B5EF4-FFF2-40B4-BE49-F238E27FC236}">
                <a16:creationId xmlns:a16="http://schemas.microsoft.com/office/drawing/2014/main" id="{95DD0FA5-BF7E-4D07-9FC8-F017965492C1}"/>
              </a:ext>
            </a:extLst>
          </p:cNvPr>
          <p:cNvSpPr/>
          <p:nvPr/>
        </p:nvSpPr>
        <p:spPr>
          <a:xfrm>
            <a:off x="5192053" y="888186"/>
            <a:ext cx="2294399" cy="261162"/>
          </a:xfrm>
          <a:prstGeom prst="rect">
            <a:avLst/>
          </a:prstGeom>
        </p:spPr>
        <p:txBody>
          <a:bodyPr wrap="square">
            <a:spAutoFit/>
          </a:bodyPr>
          <a:lstStyle/>
          <a:p>
            <a:pPr>
              <a:buClr>
                <a:srgbClr val="000000"/>
              </a:buClr>
            </a:pPr>
            <a:r>
              <a:rPr lang="en-US" sz="1100" b="1" dirty="0">
                <a:solidFill>
                  <a:srgbClr val="000050"/>
                </a:solidFill>
                <a:latin typeface="Poppins" panose="00000500000000000000" pitchFamily="2" charset="0"/>
                <a:ea typeface="Source Sans Pro" panose="020B0503030403020204" pitchFamily="34" charset="0"/>
                <a:cs typeface="Poppins" panose="00000500000000000000" pitchFamily="2" charset="0"/>
              </a:rPr>
              <a:t>Funding Concentration</a:t>
            </a:r>
          </a:p>
        </p:txBody>
      </p:sp>
      <p:graphicFrame>
        <p:nvGraphicFramePr>
          <p:cNvPr id="31" name="Gráfico 30">
            <a:extLst>
              <a:ext uri="{FF2B5EF4-FFF2-40B4-BE49-F238E27FC236}">
                <a16:creationId xmlns:a16="http://schemas.microsoft.com/office/drawing/2014/main" id="{F298504E-2EAD-472A-A15C-38063D11EFB2}"/>
              </a:ext>
            </a:extLst>
          </p:cNvPr>
          <p:cNvGraphicFramePr/>
          <p:nvPr>
            <p:extLst>
              <p:ext uri="{D42A27DB-BD31-4B8C-83A1-F6EECF244321}">
                <p14:modId xmlns:p14="http://schemas.microsoft.com/office/powerpoint/2010/main" val="4198931490"/>
              </p:ext>
            </p:extLst>
          </p:nvPr>
        </p:nvGraphicFramePr>
        <p:xfrm>
          <a:off x="5314374" y="1088078"/>
          <a:ext cx="3728950" cy="1607205"/>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771405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1" name="Google Shape;91;p16"/>
          <p:cNvSpPr txBox="1"/>
          <p:nvPr/>
        </p:nvSpPr>
        <p:spPr>
          <a:xfrm>
            <a:off x="344628" y="227646"/>
            <a:ext cx="3944700" cy="615523"/>
          </a:xfrm>
          <a:prstGeom prst="rect">
            <a:avLst/>
          </a:prstGeom>
          <a:noFill/>
          <a:ln>
            <a:noFill/>
          </a:ln>
        </p:spPr>
        <p:txBody>
          <a:bodyPr spcFirstLastPara="1" wrap="square" lIns="91425" tIns="91425" rIns="91425" bIns="91425" anchor="t" anchorCtr="0">
            <a:spAutoFit/>
          </a:bodyPr>
          <a:lstStyle/>
          <a:p>
            <a:r>
              <a:rPr lang="pt-BR" sz="2800" b="1" dirty="0">
                <a:solidFill>
                  <a:srgbClr val="000050"/>
                </a:solidFill>
                <a:latin typeface="Poppins" panose="020B0604020202020204" charset="0"/>
              </a:rPr>
              <a:t> Disclaimer</a:t>
            </a:r>
          </a:p>
        </p:txBody>
      </p:sp>
      <p:sp>
        <p:nvSpPr>
          <p:cNvPr id="92" name="Google Shape;92;p16"/>
          <p:cNvSpPr txBox="1"/>
          <p:nvPr/>
        </p:nvSpPr>
        <p:spPr>
          <a:xfrm>
            <a:off x="439221" y="780573"/>
            <a:ext cx="5873292" cy="3335498"/>
          </a:xfrm>
          <a:prstGeom prst="rect">
            <a:avLst/>
          </a:prstGeom>
          <a:noFill/>
          <a:ln>
            <a:noFill/>
          </a:ln>
        </p:spPr>
        <p:txBody>
          <a:bodyPr spcFirstLastPara="1" wrap="square" lIns="91425" tIns="91425" rIns="91425" bIns="91425" anchor="t" anchorCtr="0">
            <a:spAutoFit/>
          </a:bodyPr>
          <a:lstStyle/>
          <a:p>
            <a:pPr algn="just">
              <a:lnSpc>
                <a:spcPct val="150000"/>
              </a:lnSpc>
            </a:pPr>
            <a:r>
              <a:rPr lang="en-US" sz="1050" dirty="0">
                <a:solidFill>
                  <a:schemeClr val="bg1"/>
                </a:solidFill>
                <a:latin typeface="Poppins" panose="020B0604020202020204" charset="0"/>
              </a:rPr>
              <a:t>This presentation contains forward-looking statements relating to the prospects of the business, estimates for operating and financial results, and those related to growth prospects of Banrisul.</a:t>
            </a:r>
          </a:p>
          <a:p>
            <a:pPr algn="just">
              <a:lnSpc>
                <a:spcPct val="150000"/>
              </a:lnSpc>
            </a:pPr>
            <a:endParaRPr lang="en-US" sz="1050" dirty="0">
              <a:solidFill>
                <a:schemeClr val="bg1"/>
              </a:solidFill>
              <a:latin typeface="Poppins" panose="020B0604020202020204" charset="0"/>
            </a:endParaRPr>
          </a:p>
          <a:p>
            <a:pPr algn="just">
              <a:lnSpc>
                <a:spcPct val="150000"/>
              </a:lnSpc>
            </a:pPr>
            <a:r>
              <a:rPr lang="en-US" sz="1050" dirty="0">
                <a:solidFill>
                  <a:schemeClr val="bg1"/>
                </a:solidFill>
                <a:latin typeface="Poppins" panose="020B0604020202020204" charset="0"/>
              </a:rPr>
              <a:t>These are merely projections and, as such, are based exclusively on the expectations of Banrisul’s management concerning the future of the business and its continued access to capital to fund the Company’s business plan. </a:t>
            </a:r>
          </a:p>
          <a:p>
            <a:pPr algn="just">
              <a:lnSpc>
                <a:spcPct val="150000"/>
              </a:lnSpc>
            </a:pPr>
            <a:endParaRPr lang="en-US" sz="1050" dirty="0">
              <a:solidFill>
                <a:schemeClr val="bg1"/>
              </a:solidFill>
              <a:latin typeface="Poppins" panose="020B0604020202020204" charset="0"/>
            </a:endParaRPr>
          </a:p>
          <a:p>
            <a:pPr algn="just">
              <a:lnSpc>
                <a:spcPct val="150000"/>
              </a:lnSpc>
            </a:pPr>
            <a:r>
              <a:rPr lang="en-US" sz="1050" dirty="0">
                <a:solidFill>
                  <a:schemeClr val="bg1"/>
                </a:solidFill>
                <a:latin typeface="Poppins" panose="020B0604020202020204" charset="0"/>
              </a:rPr>
              <a:t>Such forward-looking statements depend, substantially, on changes in market conditions, government regulations, competitive pressures, the performance of the Brazilian economy and the industry, among other factors and risks disclosed in Banrisul’s filed disclosure documents and are, therefore, subject to change without prior notice.</a:t>
            </a:r>
          </a:p>
        </p:txBody>
      </p:sp>
      <p:sp>
        <p:nvSpPr>
          <p:cNvPr id="3" name="Elipse 2"/>
          <p:cNvSpPr/>
          <p:nvPr/>
        </p:nvSpPr>
        <p:spPr>
          <a:xfrm>
            <a:off x="8841077" y="4805554"/>
            <a:ext cx="119818" cy="119818"/>
          </a:xfrm>
          <a:prstGeom prst="ellipse">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4" name="Espaço Reservado para Número de Slide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pt-BR" smtClean="0"/>
              <a:t>2</a:t>
            </a:fld>
            <a:endParaRPr lang="pt-BR" dirty="0"/>
          </a:p>
        </p:txBody>
      </p:sp>
      <p:sp>
        <p:nvSpPr>
          <p:cNvPr id="10" name="Elipse 9"/>
          <p:cNvSpPr/>
          <p:nvPr/>
        </p:nvSpPr>
        <p:spPr>
          <a:xfrm>
            <a:off x="8839833" y="4764405"/>
            <a:ext cx="181325" cy="166116"/>
          </a:xfrm>
          <a:prstGeom prst="ellipse">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pic>
        <p:nvPicPr>
          <p:cNvPr id="93" name="Google Shape;93;p16"/>
          <p:cNvPicPr preferRelativeResize="0"/>
          <p:nvPr/>
        </p:nvPicPr>
        <p:blipFill>
          <a:blip r:embed="rId3">
            <a:alphaModFix/>
          </a:blip>
          <a:stretch>
            <a:fillRect/>
          </a:stretch>
        </p:blipFill>
        <p:spPr>
          <a:xfrm>
            <a:off x="8550093" y="4568900"/>
            <a:ext cx="438600" cy="4042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43"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graphicFrame>
        <p:nvGraphicFramePr>
          <p:cNvPr id="54" name="Gráfico 53"/>
          <p:cNvGraphicFramePr/>
          <p:nvPr>
            <p:extLst>
              <p:ext uri="{D42A27DB-BD31-4B8C-83A1-F6EECF244321}">
                <p14:modId xmlns:p14="http://schemas.microsoft.com/office/powerpoint/2010/main" val="1200285388"/>
              </p:ext>
            </p:extLst>
          </p:nvPr>
        </p:nvGraphicFramePr>
        <p:xfrm>
          <a:off x="264572" y="1433840"/>
          <a:ext cx="6168818" cy="3150942"/>
        </p:xfrm>
        <a:graphic>
          <a:graphicData uri="http://schemas.openxmlformats.org/drawingml/2006/chart">
            <c:chart xmlns:c="http://schemas.openxmlformats.org/drawingml/2006/chart" xmlns:r="http://schemas.openxmlformats.org/officeDocument/2006/relationships" r:id="rId3"/>
          </a:graphicData>
        </a:graphic>
      </p:graphicFrame>
      <p:sp>
        <p:nvSpPr>
          <p:cNvPr id="55" name="Retângulo 54"/>
          <p:cNvSpPr/>
          <p:nvPr/>
        </p:nvSpPr>
        <p:spPr>
          <a:xfrm>
            <a:off x="354063" y="890644"/>
            <a:ext cx="990977" cy="355034"/>
          </a:xfrm>
          <a:prstGeom prst="rect">
            <a:avLst/>
          </a:prstGeom>
        </p:spPr>
        <p:txBody>
          <a:bodyPr wrap="none">
            <a:spAutoFit/>
          </a:bodyPr>
          <a:lstStyle/>
          <a:p>
            <a:r>
              <a:rPr lang="en-US" sz="1097" dirty="0">
                <a:solidFill>
                  <a:srgbClr val="000050"/>
                </a:solidFill>
                <a:latin typeface="Poppins" panose="020B0604020202020204" charset="0"/>
              </a:rPr>
              <a:t>Basel Ratio </a:t>
            </a:r>
          </a:p>
          <a:p>
            <a:pPr>
              <a:buClr>
                <a:srgbClr val="000000"/>
              </a:buClr>
            </a:pPr>
            <a:r>
              <a:rPr lang="en-US" sz="610" dirty="0">
                <a:solidFill>
                  <a:srgbClr val="0094FF"/>
                </a:solidFill>
                <a:latin typeface="Poppins" panose="020B0604020202020204" charset="0"/>
                <a:ea typeface="LF_Kai"/>
              </a:rPr>
              <a:t>(In %)</a:t>
            </a:r>
          </a:p>
        </p:txBody>
      </p:sp>
      <p:sp>
        <p:nvSpPr>
          <p:cNvPr id="56" name="Retângulo 55"/>
          <p:cNvSpPr/>
          <p:nvPr/>
        </p:nvSpPr>
        <p:spPr>
          <a:xfrm>
            <a:off x="6521512" y="1262334"/>
            <a:ext cx="2355808" cy="819455"/>
          </a:xfrm>
          <a:prstGeom prst="rect">
            <a:avLst/>
          </a:prstGeom>
        </p:spPr>
        <p:txBody>
          <a:bodyPr wrap="square">
            <a:spAutoFit/>
          </a:bodyPr>
          <a:lstStyle/>
          <a:p>
            <a:pPr algn="ctr">
              <a:lnSpc>
                <a:spcPct val="150000"/>
              </a:lnSpc>
            </a:pPr>
            <a:r>
              <a:rPr lang="en-US" sz="1050" dirty="0">
                <a:solidFill>
                  <a:srgbClr val="000050"/>
                </a:solidFill>
                <a:latin typeface="Poppins" panose="020B0604020202020204" charset="0"/>
              </a:rPr>
              <a:t>Solid capital structure with comfortable levels of liquidity to expand loan book</a:t>
            </a:r>
          </a:p>
        </p:txBody>
      </p:sp>
      <p:sp>
        <p:nvSpPr>
          <p:cNvPr id="57" name="TextBox 101"/>
          <p:cNvSpPr txBox="1">
            <a:spLocks/>
          </p:cNvSpPr>
          <p:nvPr/>
        </p:nvSpPr>
        <p:spPr>
          <a:xfrm>
            <a:off x="954205" y="4961106"/>
            <a:ext cx="5487297" cy="181244"/>
          </a:xfrm>
          <a:prstGeom prst="rect">
            <a:avLst/>
          </a:prstGeom>
          <a:noFill/>
        </p:spPr>
        <p:txBody>
          <a:bodyPr wrap="square" lIns="21903" tIns="0" rIns="21903" bIns="0" rtlCol="0" anchor="ctr">
            <a:noAutofit/>
          </a:bodyPr>
          <a:lstStyle/>
          <a:p>
            <a:endParaRPr lang="en-US" sz="700" b="1" baseline="30000" dirty="0">
              <a:solidFill>
                <a:srgbClr val="040050"/>
              </a:solidFill>
              <a:latin typeface="Poppins" panose="020B0604020202020204" charset="0"/>
              <a:cs typeface="Poppins" panose="020B0604020202020204" charset="0"/>
            </a:endParaRPr>
          </a:p>
          <a:p>
            <a:r>
              <a:rPr lang="en-US" sz="600" dirty="0">
                <a:solidFill>
                  <a:srgbClr val="040050"/>
                </a:solidFill>
                <a:latin typeface="Poppins" panose="020B0604020202020204" charset="0"/>
                <a:cs typeface="Poppins" panose="020B0604020202020204" charset="0"/>
              </a:rPr>
              <a:t>¹ </a:t>
            </a:r>
            <a:r>
              <a:rPr lang="en-US" sz="600" i="1" dirty="0">
                <a:solidFill>
                  <a:srgbClr val="040050"/>
                </a:solidFill>
                <a:latin typeface="Poppins" panose="020B0604020202020204" charset="0"/>
                <a:cs typeface="Poppins" panose="020B0604020202020204" charset="0"/>
              </a:rPr>
              <a:t>Proforma</a:t>
            </a:r>
            <a:r>
              <a:rPr lang="en-US" sz="600" dirty="0">
                <a:solidFill>
                  <a:srgbClr val="040050"/>
                </a:solidFill>
                <a:latin typeface="Poppins" panose="020B0604020202020204" charset="0"/>
                <a:cs typeface="Poppins" panose="020B0604020202020204" charset="0"/>
              </a:rPr>
              <a:t> considering subordinated notes issued in January 2021, considering the exchange rate at the end of each period.</a:t>
            </a:r>
            <a:endParaRPr lang="en-US" sz="600" b="1" baseline="30000" dirty="0">
              <a:solidFill>
                <a:srgbClr val="15263F"/>
              </a:solidFill>
              <a:latin typeface="Poppins" panose="020B0604020202020204" charset="0"/>
              <a:cs typeface="Poppins" panose="020B0604020202020204" charset="0"/>
            </a:endParaRPr>
          </a:p>
        </p:txBody>
      </p:sp>
      <p:sp>
        <p:nvSpPr>
          <p:cNvPr id="58" name="Retângulo 57"/>
          <p:cNvSpPr/>
          <p:nvPr/>
        </p:nvSpPr>
        <p:spPr>
          <a:xfrm>
            <a:off x="6575731" y="2608818"/>
            <a:ext cx="2248533" cy="1719702"/>
          </a:xfrm>
          <a:prstGeom prst="rect">
            <a:avLst/>
          </a:prstGeom>
        </p:spPr>
        <p:txBody>
          <a:bodyPr wrap="square">
            <a:spAutoFit/>
          </a:bodyPr>
          <a:lstStyle/>
          <a:p>
            <a:pPr algn="ctr">
              <a:lnSpc>
                <a:spcPct val="150000"/>
              </a:lnSpc>
            </a:pPr>
            <a:r>
              <a:rPr lang="en-US" sz="1200" dirty="0">
                <a:solidFill>
                  <a:srgbClr val="000050"/>
                </a:solidFill>
                <a:latin typeface="Poppins" panose="020B0604020202020204" charset="0"/>
              </a:rPr>
              <a:t>Maintain </a:t>
            </a:r>
            <a:r>
              <a:rPr lang="en-US" sz="1200" dirty="0">
                <a:solidFill>
                  <a:srgbClr val="0094FF"/>
                </a:solidFill>
                <a:latin typeface="Poppins" panose="020B0604020202020204" charset="0"/>
              </a:rPr>
              <a:t>Total Capital Ratio +400 bps</a:t>
            </a:r>
            <a:r>
              <a:rPr lang="en-US" sz="1200" dirty="0">
                <a:solidFill>
                  <a:srgbClr val="00214A"/>
                </a:solidFill>
                <a:latin typeface="Poppins" panose="020B0604020202020204" charset="0"/>
              </a:rPr>
              <a:t> </a:t>
            </a:r>
            <a:r>
              <a:rPr lang="en-US" sz="1200" dirty="0">
                <a:solidFill>
                  <a:srgbClr val="000050"/>
                </a:solidFill>
                <a:latin typeface="Poppins" panose="020B0604020202020204" charset="0"/>
              </a:rPr>
              <a:t>above minimum capital requirement levels in Brazil.</a:t>
            </a:r>
          </a:p>
          <a:p>
            <a:pPr>
              <a:lnSpc>
                <a:spcPct val="150000"/>
              </a:lnSpc>
            </a:pPr>
            <a:r>
              <a:rPr lang="en-US" sz="900" dirty="0">
                <a:solidFill>
                  <a:srgbClr val="000050"/>
                </a:solidFill>
                <a:latin typeface="Poppins" panose="020B0604020202020204" charset="0"/>
              </a:rPr>
              <a:t>Current Requirement Level:</a:t>
            </a:r>
            <a:r>
              <a:rPr lang="en-US" sz="900" dirty="0">
                <a:solidFill>
                  <a:schemeClr val="bg1">
                    <a:lumMod val="50000"/>
                  </a:schemeClr>
                </a:solidFill>
                <a:latin typeface="Poppins" panose="020B0604020202020204" charset="0"/>
              </a:rPr>
              <a:t> </a:t>
            </a:r>
            <a:r>
              <a:rPr lang="en-US" sz="1050" dirty="0">
                <a:solidFill>
                  <a:srgbClr val="0094FF"/>
                </a:solidFill>
                <a:latin typeface="Poppins" panose="020B0604020202020204" charset="0"/>
              </a:rPr>
              <a:t>10.5%</a:t>
            </a:r>
            <a:endParaRPr lang="pt-BR" sz="900" dirty="0">
              <a:solidFill>
                <a:srgbClr val="0094FF"/>
              </a:solidFill>
              <a:latin typeface="Poppins" panose="020B0604020202020204" charset="0"/>
            </a:endParaRPr>
          </a:p>
        </p:txBody>
      </p:sp>
      <p:sp>
        <p:nvSpPr>
          <p:cNvPr id="59" name="Retângulo Arredondado 58"/>
          <p:cNvSpPr/>
          <p:nvPr/>
        </p:nvSpPr>
        <p:spPr>
          <a:xfrm>
            <a:off x="6522898" y="2509935"/>
            <a:ext cx="2303995" cy="1931820"/>
          </a:xfrm>
          <a:prstGeom prst="roundRect">
            <a:avLst/>
          </a:prstGeom>
          <a:noFill/>
          <a:ln w="22225">
            <a:solidFill>
              <a:srgbClr val="1CD8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97" dirty="0">
              <a:latin typeface="Poppins" panose="020B0604020202020204" charset="0"/>
            </a:endParaRPr>
          </a:p>
        </p:txBody>
      </p:sp>
      <p:sp>
        <p:nvSpPr>
          <p:cNvPr id="60" name="Retângulo Arredondado 59"/>
          <p:cNvSpPr/>
          <p:nvPr/>
        </p:nvSpPr>
        <p:spPr>
          <a:xfrm>
            <a:off x="6504219" y="1101925"/>
            <a:ext cx="2322674" cy="1115826"/>
          </a:xfrm>
          <a:prstGeom prst="roundRect">
            <a:avLst/>
          </a:prstGeom>
          <a:noFill/>
          <a:ln w="22225">
            <a:solidFill>
              <a:srgbClr val="1CD8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97" dirty="0">
              <a:latin typeface="Poppins" panose="020B0604020202020204" charset="0"/>
            </a:endParaRPr>
          </a:p>
        </p:txBody>
      </p:sp>
      <p:sp>
        <p:nvSpPr>
          <p:cNvPr id="62" name="Retângulo 61"/>
          <p:cNvSpPr/>
          <p:nvPr/>
        </p:nvSpPr>
        <p:spPr>
          <a:xfrm>
            <a:off x="7489552" y="2554080"/>
            <a:ext cx="592919" cy="1977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dirty="0">
              <a:latin typeface="Poppins" panose="020B0604020202020204" charset="0"/>
            </a:endParaRPr>
          </a:p>
        </p:txBody>
      </p:sp>
      <p:sp>
        <p:nvSpPr>
          <p:cNvPr id="64" name="Retângulo 63"/>
          <p:cNvSpPr/>
          <p:nvPr/>
        </p:nvSpPr>
        <p:spPr>
          <a:xfrm>
            <a:off x="7128831" y="2391793"/>
            <a:ext cx="1199367" cy="253916"/>
          </a:xfrm>
          <a:prstGeom prst="rect">
            <a:avLst/>
          </a:prstGeom>
          <a:solidFill>
            <a:schemeClr val="bg1"/>
          </a:solidFill>
          <a:ln>
            <a:solidFill>
              <a:schemeClr val="bg1"/>
            </a:solidFill>
          </a:ln>
        </p:spPr>
        <p:txBody>
          <a:bodyPr wrap="none">
            <a:spAutoFit/>
          </a:bodyPr>
          <a:lstStyle/>
          <a:p>
            <a:r>
              <a:rPr lang="en-US" sz="1050" dirty="0">
                <a:solidFill>
                  <a:srgbClr val="000050"/>
                </a:solidFill>
                <a:latin typeface="Poppins" panose="020B0604020202020204" charset="0"/>
              </a:rPr>
              <a:t>Dividend Policy</a:t>
            </a:r>
          </a:p>
        </p:txBody>
      </p:sp>
      <p:sp>
        <p:nvSpPr>
          <p:cNvPr id="17" name="Retângulo 16"/>
          <p:cNvSpPr/>
          <p:nvPr/>
        </p:nvSpPr>
        <p:spPr>
          <a:xfrm>
            <a:off x="7424802" y="1000209"/>
            <a:ext cx="607423" cy="2454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20</a:t>
            </a:fld>
            <a:endParaRPr lang="pt-BR" sz="600" dirty="0">
              <a:latin typeface="Poppins" panose="020B0604020202020204" charset="0"/>
            </a:endParaRPr>
          </a:p>
        </p:txBody>
      </p:sp>
      <p:sp>
        <p:nvSpPr>
          <p:cNvPr id="16" name="Google Shape;126;p20"/>
          <p:cNvSpPr txBox="1"/>
          <p:nvPr/>
        </p:nvSpPr>
        <p:spPr>
          <a:xfrm>
            <a:off x="287388" y="165486"/>
            <a:ext cx="6686168" cy="492412"/>
          </a:xfrm>
          <a:prstGeom prst="rect">
            <a:avLst/>
          </a:prstGeom>
          <a:noFill/>
          <a:ln>
            <a:noFill/>
          </a:ln>
        </p:spPr>
        <p:txBody>
          <a:bodyPr spcFirstLastPara="1" wrap="square" lIns="91425" tIns="91425" rIns="91425" bIns="91425" anchor="t" anchorCtr="0">
            <a:spAutoFit/>
          </a:bodyPr>
          <a:lstStyle/>
          <a:p>
            <a:r>
              <a:rPr lang="pt-BR" sz="2000" b="1" dirty="0">
                <a:solidFill>
                  <a:srgbClr val="000050"/>
                </a:solidFill>
                <a:latin typeface="Poppins" panose="020B0604020202020204" charset="0"/>
              </a:rPr>
              <a:t>D. </a:t>
            </a:r>
            <a:r>
              <a:rPr lang="en-US" sz="2000" b="1" dirty="0">
                <a:solidFill>
                  <a:srgbClr val="000050"/>
                </a:solidFill>
                <a:latin typeface="Poppins" panose="020B0604020202020204" charset="0"/>
              </a:rPr>
              <a:t>Strong Capital structure to expand credit</a:t>
            </a:r>
            <a:endParaRPr lang="pt-BR" sz="2000" b="1" dirty="0">
              <a:solidFill>
                <a:srgbClr val="000050"/>
              </a:solidFill>
              <a:latin typeface="Poppins" panose="020B0604020202020204" charset="0"/>
            </a:endParaRPr>
          </a:p>
        </p:txBody>
      </p:sp>
      <p:pic>
        <p:nvPicPr>
          <p:cNvPr id="61" name="Imagem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16570" y="926647"/>
            <a:ext cx="365691" cy="276598"/>
          </a:xfrm>
          <a:prstGeom prst="rect">
            <a:avLst/>
          </a:prstGeom>
          <a:solidFill>
            <a:schemeClr val="bg1"/>
          </a:solidFill>
        </p:spPr>
      </p:pic>
    </p:spTree>
    <p:extLst>
      <p:ext uri="{BB962C8B-B14F-4D97-AF65-F5344CB8AC3E}">
        <p14:creationId xmlns:p14="http://schemas.microsoft.com/office/powerpoint/2010/main" val="21871024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17" name="Google Shape;126;p20"/>
          <p:cNvSpPr txBox="1"/>
          <p:nvPr/>
        </p:nvSpPr>
        <p:spPr>
          <a:xfrm>
            <a:off x="287388" y="165486"/>
            <a:ext cx="6686168"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Profitability</a:t>
            </a:r>
          </a:p>
        </p:txBody>
      </p:sp>
      <p:sp>
        <p:nvSpPr>
          <p:cNvPr id="20"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graphicFrame>
        <p:nvGraphicFramePr>
          <p:cNvPr id="21" name="Gráfico 20"/>
          <p:cNvGraphicFramePr/>
          <p:nvPr>
            <p:extLst>
              <p:ext uri="{D42A27DB-BD31-4B8C-83A1-F6EECF244321}">
                <p14:modId xmlns:p14="http://schemas.microsoft.com/office/powerpoint/2010/main" val="849771614"/>
              </p:ext>
            </p:extLst>
          </p:nvPr>
        </p:nvGraphicFramePr>
        <p:xfrm>
          <a:off x="1493970" y="3007120"/>
          <a:ext cx="7030612" cy="1501817"/>
        </p:xfrm>
        <a:graphic>
          <a:graphicData uri="http://schemas.openxmlformats.org/drawingml/2006/chart">
            <c:chart xmlns:c="http://schemas.openxmlformats.org/drawingml/2006/chart" xmlns:r="http://schemas.openxmlformats.org/officeDocument/2006/relationships" r:id="rId3"/>
          </a:graphicData>
        </a:graphic>
      </p:graphicFrame>
      <p:sp>
        <p:nvSpPr>
          <p:cNvPr id="22" name="Retângulo 21"/>
          <p:cNvSpPr/>
          <p:nvPr/>
        </p:nvSpPr>
        <p:spPr>
          <a:xfrm>
            <a:off x="497219" y="3476930"/>
            <a:ext cx="1137747" cy="429990"/>
          </a:xfrm>
          <a:prstGeom prst="rect">
            <a:avLst/>
          </a:prstGeom>
        </p:spPr>
        <p:txBody>
          <a:bodyPr wrap="square">
            <a:spAutoFit/>
          </a:bodyPr>
          <a:lstStyle/>
          <a:p>
            <a:pPr algn="ctr"/>
            <a:r>
              <a:rPr lang="en-US" sz="1097" dirty="0">
                <a:solidFill>
                  <a:srgbClr val="000050"/>
                </a:solidFill>
                <a:latin typeface="Poppins" panose="020B0604020202020204" charset="0"/>
              </a:rPr>
              <a:t>Adjusted</a:t>
            </a:r>
          </a:p>
          <a:p>
            <a:pPr algn="ctr"/>
            <a:r>
              <a:rPr lang="en-US" sz="1097" dirty="0">
                <a:solidFill>
                  <a:srgbClr val="000050"/>
                </a:solidFill>
                <a:latin typeface="Poppins" panose="020B0604020202020204" charset="0"/>
              </a:rPr>
              <a:t>Net Income</a:t>
            </a:r>
          </a:p>
        </p:txBody>
      </p:sp>
      <p:sp>
        <p:nvSpPr>
          <p:cNvPr id="23" name="CaixaDeTexto 22"/>
          <p:cNvSpPr txBox="1"/>
          <p:nvPr/>
        </p:nvSpPr>
        <p:spPr>
          <a:xfrm>
            <a:off x="538311" y="3857724"/>
            <a:ext cx="905692" cy="176651"/>
          </a:xfrm>
          <a:prstGeom prst="rect">
            <a:avLst/>
          </a:prstGeom>
          <a:noFill/>
        </p:spPr>
        <p:txBody>
          <a:bodyPr wrap="square" rtlCol="0">
            <a:spAutoFit/>
          </a:bodyPr>
          <a:lstStyle/>
          <a:p>
            <a:pPr algn="ctr"/>
            <a:r>
              <a:rPr lang="en-US" sz="548" dirty="0">
                <a:solidFill>
                  <a:srgbClr val="0094FF"/>
                </a:solidFill>
                <a:latin typeface="Poppins" panose="020B0604020202020204" charset="0"/>
              </a:rPr>
              <a:t>(In R$ Million)</a:t>
            </a:r>
          </a:p>
        </p:txBody>
      </p:sp>
      <p:sp>
        <p:nvSpPr>
          <p:cNvPr id="24" name="Retângulo 23"/>
          <p:cNvSpPr/>
          <p:nvPr/>
        </p:nvSpPr>
        <p:spPr>
          <a:xfrm>
            <a:off x="901605" y="4834446"/>
            <a:ext cx="5860473" cy="276999"/>
          </a:xfrm>
          <a:prstGeom prst="rect">
            <a:avLst/>
          </a:prstGeom>
        </p:spPr>
        <p:txBody>
          <a:bodyPr wrap="square">
            <a:spAutoFit/>
          </a:bodyPr>
          <a:lstStyle/>
          <a:p>
            <a:r>
              <a:rPr lang="en-US" sz="600" dirty="0">
                <a:solidFill>
                  <a:srgbClr val="000050"/>
                </a:solidFill>
                <a:latin typeface="Poppins" panose="020B0604020202020204" charset="0"/>
              </a:rPr>
              <a:t>¹ Net Income / Average Shareholders’ Equity. The indicator for the year is obtained by multiplying the division quotient by the number of periods.</a:t>
            </a:r>
          </a:p>
          <a:p>
            <a:r>
              <a:rPr lang="en-US" sz="600" dirty="0">
                <a:solidFill>
                  <a:srgbClr val="000050"/>
                </a:solidFill>
                <a:latin typeface="Poppins" panose="020B0604020202020204" charset="0"/>
              </a:rPr>
              <a:t>² (Div. and IoC of the last 12 months/number of total shares) / Closing prize in the last day of the year. </a:t>
            </a:r>
          </a:p>
        </p:txBody>
      </p:sp>
      <p:graphicFrame>
        <p:nvGraphicFramePr>
          <p:cNvPr id="25" name="Gráfico 24"/>
          <p:cNvGraphicFramePr/>
          <p:nvPr>
            <p:extLst>
              <p:ext uri="{D42A27DB-BD31-4B8C-83A1-F6EECF244321}">
                <p14:modId xmlns:p14="http://schemas.microsoft.com/office/powerpoint/2010/main" val="817847079"/>
              </p:ext>
            </p:extLst>
          </p:nvPr>
        </p:nvGraphicFramePr>
        <p:xfrm>
          <a:off x="752138" y="733677"/>
          <a:ext cx="7641172" cy="657415"/>
        </p:xfrm>
        <a:graphic>
          <a:graphicData uri="http://schemas.openxmlformats.org/drawingml/2006/chart">
            <c:chart xmlns:c="http://schemas.openxmlformats.org/drawingml/2006/chart" xmlns:r="http://schemas.openxmlformats.org/officeDocument/2006/relationships" r:id="rId4"/>
          </a:graphicData>
        </a:graphic>
      </p:graphicFrame>
      <p:sp>
        <p:nvSpPr>
          <p:cNvPr id="26" name="Retângulo 25"/>
          <p:cNvSpPr/>
          <p:nvPr/>
        </p:nvSpPr>
        <p:spPr>
          <a:xfrm>
            <a:off x="555456" y="1022634"/>
            <a:ext cx="660992" cy="261162"/>
          </a:xfrm>
          <a:prstGeom prst="rect">
            <a:avLst/>
          </a:prstGeom>
        </p:spPr>
        <p:txBody>
          <a:bodyPr wrap="square">
            <a:spAutoFit/>
          </a:bodyPr>
          <a:lstStyle/>
          <a:p>
            <a:pPr>
              <a:buClr>
                <a:srgbClr val="000000"/>
              </a:buClr>
            </a:pPr>
            <a:r>
              <a:rPr lang="en-US" sz="1097" dirty="0">
                <a:solidFill>
                  <a:srgbClr val="000050"/>
                </a:solidFill>
                <a:latin typeface="Poppins" panose="020B0604020202020204" charset="0"/>
              </a:rPr>
              <a:t>ROAE¹</a:t>
            </a:r>
          </a:p>
        </p:txBody>
      </p:sp>
      <p:sp>
        <p:nvSpPr>
          <p:cNvPr id="28" name="Retângulo 27"/>
          <p:cNvSpPr/>
          <p:nvPr/>
        </p:nvSpPr>
        <p:spPr>
          <a:xfrm>
            <a:off x="538310" y="1831569"/>
            <a:ext cx="1048995" cy="261162"/>
          </a:xfrm>
          <a:prstGeom prst="rect">
            <a:avLst/>
          </a:prstGeom>
        </p:spPr>
        <p:txBody>
          <a:bodyPr wrap="square">
            <a:spAutoFit/>
          </a:bodyPr>
          <a:lstStyle/>
          <a:p>
            <a:pPr>
              <a:buClr>
                <a:srgbClr val="000000"/>
              </a:buClr>
            </a:pPr>
            <a:r>
              <a:rPr lang="en-US" sz="1097" dirty="0">
                <a:solidFill>
                  <a:srgbClr val="000050"/>
                </a:solidFill>
                <a:latin typeface="Poppins" panose="020B0604020202020204" charset="0"/>
              </a:rPr>
              <a:t>Div. Yield²</a:t>
            </a:r>
          </a:p>
        </p:txBody>
      </p:sp>
      <p:graphicFrame>
        <p:nvGraphicFramePr>
          <p:cNvPr id="29" name="Gráfico 28"/>
          <p:cNvGraphicFramePr/>
          <p:nvPr>
            <p:extLst>
              <p:ext uri="{D42A27DB-BD31-4B8C-83A1-F6EECF244321}">
                <p14:modId xmlns:p14="http://schemas.microsoft.com/office/powerpoint/2010/main" val="1888244589"/>
              </p:ext>
            </p:extLst>
          </p:nvPr>
        </p:nvGraphicFramePr>
        <p:xfrm>
          <a:off x="1013703" y="1466872"/>
          <a:ext cx="7680280" cy="80778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2" name="Gráfico 31"/>
          <p:cNvGraphicFramePr/>
          <p:nvPr>
            <p:extLst>
              <p:ext uri="{D42A27DB-BD31-4B8C-83A1-F6EECF244321}">
                <p14:modId xmlns:p14="http://schemas.microsoft.com/office/powerpoint/2010/main" val="3013558917"/>
              </p:ext>
            </p:extLst>
          </p:nvPr>
        </p:nvGraphicFramePr>
        <p:xfrm>
          <a:off x="1013703" y="2191163"/>
          <a:ext cx="7737884" cy="737513"/>
        </p:xfrm>
        <a:graphic>
          <a:graphicData uri="http://schemas.openxmlformats.org/drawingml/2006/chart">
            <c:chart xmlns:c="http://schemas.openxmlformats.org/drawingml/2006/chart" xmlns:r="http://schemas.openxmlformats.org/officeDocument/2006/relationships" r:id="rId6"/>
          </a:graphicData>
        </a:graphic>
      </p:graphicFrame>
      <p:sp>
        <p:nvSpPr>
          <p:cNvPr id="33" name="Retângulo 32"/>
          <p:cNvSpPr/>
          <p:nvPr/>
        </p:nvSpPr>
        <p:spPr>
          <a:xfrm>
            <a:off x="538311" y="2508430"/>
            <a:ext cx="1063565" cy="261162"/>
          </a:xfrm>
          <a:prstGeom prst="rect">
            <a:avLst/>
          </a:prstGeom>
        </p:spPr>
        <p:txBody>
          <a:bodyPr wrap="square">
            <a:spAutoFit/>
          </a:bodyPr>
          <a:lstStyle/>
          <a:p>
            <a:pPr>
              <a:buClr>
                <a:srgbClr val="000000"/>
              </a:buClr>
            </a:pPr>
            <a:r>
              <a:rPr lang="en-US" sz="1097" dirty="0">
                <a:solidFill>
                  <a:srgbClr val="000050"/>
                </a:solidFill>
                <a:latin typeface="Poppins" panose="020B0604020202020204" charset="0"/>
              </a:rPr>
              <a:t>Div./</a:t>
            </a:r>
            <a:r>
              <a:rPr lang="pt-BR" sz="1097" dirty="0">
                <a:solidFill>
                  <a:srgbClr val="000050"/>
                </a:solidFill>
                <a:latin typeface="Poppins" panose="020B0604020202020204" charset="0"/>
              </a:rPr>
              <a:t>Shares</a:t>
            </a:r>
          </a:p>
        </p:txBody>
      </p:sp>
      <p:sp>
        <p:nvSpPr>
          <p:cNvPr id="15"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21</a:t>
            </a:fld>
            <a:endParaRPr lang="pt-BR" sz="600" dirty="0">
              <a:latin typeface="Poppins" panose="020B0604020202020204" charset="0"/>
            </a:endParaRPr>
          </a:p>
        </p:txBody>
      </p:sp>
    </p:spTree>
    <p:extLst>
      <p:ext uri="{BB962C8B-B14F-4D97-AF65-F5344CB8AC3E}">
        <p14:creationId xmlns:p14="http://schemas.microsoft.com/office/powerpoint/2010/main" val="2537654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6" name="Google Shape;126;p20"/>
          <p:cNvSpPr txBox="1"/>
          <p:nvPr/>
        </p:nvSpPr>
        <p:spPr>
          <a:xfrm>
            <a:off x="287388" y="165486"/>
            <a:ext cx="6686168"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Net Interest Income</a:t>
            </a:r>
          </a:p>
        </p:txBody>
      </p:sp>
      <p:sp>
        <p:nvSpPr>
          <p:cNvPr id="20"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27"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22</a:t>
            </a:fld>
            <a:endParaRPr lang="pt-BR" sz="600" dirty="0">
              <a:latin typeface="Poppins" panose="020B0604020202020204" charset="0"/>
            </a:endParaRPr>
          </a:p>
        </p:txBody>
      </p:sp>
      <p:sp>
        <p:nvSpPr>
          <p:cNvPr id="31" name="TextBox 91">
            <a:extLst>
              <a:ext uri="{FF2B5EF4-FFF2-40B4-BE49-F238E27FC236}">
                <a16:creationId xmlns:a16="http://schemas.microsoft.com/office/drawing/2014/main" id="{A4F1ABAC-CF02-4D86-BE50-3AF7C8BAB51C}"/>
              </a:ext>
            </a:extLst>
          </p:cNvPr>
          <p:cNvSpPr txBox="1"/>
          <p:nvPr/>
        </p:nvSpPr>
        <p:spPr>
          <a:xfrm>
            <a:off x="6254652" y="1211070"/>
            <a:ext cx="2028845" cy="1384995"/>
          </a:xfrm>
          <a:prstGeom prst="rect">
            <a:avLst/>
          </a:prstGeom>
          <a:noFill/>
          <a:ln w="3175">
            <a:solidFill>
              <a:srgbClr val="936FFA"/>
            </a:solidFill>
            <a:bevel/>
          </a:ln>
        </p:spPr>
        <p:txBody>
          <a:bodyPr wrap="square" rtlCol="0">
            <a:spAutoFit/>
          </a:bodyPr>
          <a:lstStyle>
            <a:defPPr>
              <a:defRPr lang="pt-BR"/>
            </a:defPPr>
            <a:lvl1pPr algn="ctr">
              <a:defRPr sz="1200" b="1">
                <a:solidFill>
                  <a:schemeClr val="tx2"/>
                </a:solidFill>
                <a:latin typeface="Calibri" panose="020F0502020204030204" pitchFamily="34" charset="0"/>
              </a:defRPr>
            </a:lvl1pPr>
          </a:lstStyle>
          <a:p>
            <a:r>
              <a:rPr lang="pt-BR" sz="1400" b="0" dirty="0">
                <a:solidFill>
                  <a:srgbClr val="040050"/>
                </a:solidFill>
                <a:latin typeface="Poppins" panose="020B0604020202020204" charset="0"/>
                <a:ea typeface="Avenir Black" charset="0"/>
                <a:cs typeface="Poppins" panose="020B0604020202020204" charset="0"/>
              </a:rPr>
              <a:t>Net </a:t>
            </a:r>
            <a:r>
              <a:rPr lang="en-US" sz="1400" b="0" dirty="0">
                <a:solidFill>
                  <a:srgbClr val="040050"/>
                </a:solidFill>
                <a:latin typeface="Poppins" panose="020B0604020202020204" charset="0"/>
                <a:ea typeface="Avenir Black" charset="0"/>
                <a:cs typeface="Poppins" panose="020B0604020202020204" charset="0"/>
              </a:rPr>
              <a:t>Interest Income</a:t>
            </a:r>
          </a:p>
          <a:p>
            <a:r>
              <a:rPr lang="en-US" sz="1400" b="0" dirty="0">
                <a:solidFill>
                  <a:srgbClr val="040050"/>
                </a:solidFill>
                <a:latin typeface="Poppins" panose="020B0604020202020204" charset="0"/>
                <a:ea typeface="Avenir Black" charset="0"/>
                <a:cs typeface="Poppins" panose="020B0604020202020204" charset="0"/>
              </a:rPr>
              <a:t>in</a:t>
            </a:r>
          </a:p>
          <a:p>
            <a:r>
              <a:rPr lang="en-US" sz="2800" b="0" dirty="0">
                <a:solidFill>
                  <a:srgbClr val="0094FF"/>
                </a:solidFill>
                <a:latin typeface="Poppins" panose="020B0604020202020204" charset="0"/>
                <a:ea typeface="Avenir Black" charset="0"/>
                <a:cs typeface="Poppins" panose="020B0604020202020204" charset="0"/>
              </a:rPr>
              <a:t>growth</a:t>
            </a:r>
          </a:p>
          <a:p>
            <a:r>
              <a:rPr lang="en-US" sz="2800" b="0" dirty="0">
                <a:solidFill>
                  <a:srgbClr val="0094FF"/>
                </a:solidFill>
                <a:latin typeface="Poppins" panose="020B0604020202020204" charset="0"/>
                <a:ea typeface="Avenir Black" charset="0"/>
                <a:cs typeface="Poppins" panose="020B0604020202020204" charset="0"/>
              </a:rPr>
              <a:t>process</a:t>
            </a:r>
          </a:p>
        </p:txBody>
      </p:sp>
      <p:sp>
        <p:nvSpPr>
          <p:cNvPr id="8" name="Vertical Text Placeholder 33">
            <a:extLst>
              <a:ext uri="{FF2B5EF4-FFF2-40B4-BE49-F238E27FC236}">
                <a16:creationId xmlns:a16="http://schemas.microsoft.com/office/drawing/2014/main" id="{9AB3F8DC-99C7-0846-9774-A70B65908761}"/>
              </a:ext>
            </a:extLst>
          </p:cNvPr>
          <p:cNvSpPr txBox="1">
            <a:spLocks/>
          </p:cNvSpPr>
          <p:nvPr/>
        </p:nvSpPr>
        <p:spPr>
          <a:xfrm>
            <a:off x="287388" y="496854"/>
            <a:ext cx="2634418" cy="185008"/>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sz="800" kern="1200" spc="300" baseline="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rgbClr val="82828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rgbClr val="82828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rgbClr val="82828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rgbClr val="82828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pt-BR" sz="900" spc="0" dirty="0">
                <a:solidFill>
                  <a:srgbClr val="040050"/>
                </a:solidFill>
                <a:latin typeface="Poppins" panose="00000500000000000000" pitchFamily="2" charset="0"/>
              </a:rPr>
              <a:t>R$ Million</a:t>
            </a:r>
          </a:p>
        </p:txBody>
      </p:sp>
      <p:sp>
        <p:nvSpPr>
          <p:cNvPr id="9" name="TextBox 54">
            <a:extLst>
              <a:ext uri="{FF2B5EF4-FFF2-40B4-BE49-F238E27FC236}">
                <a16:creationId xmlns:a16="http://schemas.microsoft.com/office/drawing/2014/main" id="{951E2AE9-9C78-4D61-B5D8-4DE59239F5D8}"/>
              </a:ext>
            </a:extLst>
          </p:cNvPr>
          <p:cNvSpPr txBox="1"/>
          <p:nvPr/>
        </p:nvSpPr>
        <p:spPr>
          <a:xfrm>
            <a:off x="287388" y="3226801"/>
            <a:ext cx="6422283" cy="315727"/>
          </a:xfrm>
          <a:prstGeom prst="rect">
            <a:avLst/>
          </a:prstGeom>
          <a:noFill/>
        </p:spPr>
        <p:txBody>
          <a:bodyPr wrap="square" rtlCol="0">
            <a:spAutoFit/>
          </a:bodyPr>
          <a:lstStyle/>
          <a:p>
            <a:pPr>
              <a:lnSpc>
                <a:spcPts val="1800"/>
              </a:lnSpc>
            </a:pPr>
            <a:r>
              <a:rPr lang="pt-BR" dirty="0">
                <a:solidFill>
                  <a:srgbClr val="040050"/>
                </a:solidFill>
                <a:latin typeface="Poppins" panose="00000500000000000000" pitchFamily="2" charset="0"/>
              </a:rPr>
              <a:t>Net </a:t>
            </a:r>
            <a:r>
              <a:rPr lang="en-US" dirty="0">
                <a:solidFill>
                  <a:srgbClr val="040050"/>
                </a:solidFill>
                <a:latin typeface="Poppins" panose="00000500000000000000" pitchFamily="2" charset="0"/>
              </a:rPr>
              <a:t>Interest Income Change</a:t>
            </a:r>
          </a:p>
        </p:txBody>
      </p:sp>
      <p:grpSp>
        <p:nvGrpSpPr>
          <p:cNvPr id="12" name="Agrupar 11"/>
          <p:cNvGrpSpPr/>
          <p:nvPr/>
        </p:nvGrpSpPr>
        <p:grpSpPr>
          <a:xfrm>
            <a:off x="709205" y="833915"/>
            <a:ext cx="4437561" cy="179316"/>
            <a:chOff x="691763" y="1792428"/>
            <a:chExt cx="4105574" cy="151914"/>
          </a:xfrm>
        </p:grpSpPr>
        <p:cxnSp>
          <p:nvCxnSpPr>
            <p:cNvPr id="13" name="Conector de Seta Reta 12"/>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ector reto 13"/>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15" name="CaixaDeTexto 14"/>
          <p:cNvSpPr txBox="1"/>
          <p:nvPr/>
        </p:nvSpPr>
        <p:spPr>
          <a:xfrm>
            <a:off x="2053710" y="672601"/>
            <a:ext cx="1134215" cy="338554"/>
          </a:xfrm>
          <a:prstGeom prst="rect">
            <a:avLst/>
          </a:prstGeom>
          <a:solidFill>
            <a:schemeClr val="bg1"/>
          </a:solidFill>
        </p:spPr>
        <p:txBody>
          <a:bodyPr wrap="square" rtlCol="0">
            <a:spAutoFit/>
          </a:bodyPr>
          <a:lstStyle/>
          <a:p>
            <a:pPr algn="ctr"/>
            <a:r>
              <a:rPr lang="el-GR" sz="1600" b="1" dirty="0">
                <a:solidFill>
                  <a:srgbClr val="00B050"/>
                </a:solidFill>
                <a:latin typeface="Source Sans 3" panose="020B0303030403020204" pitchFamily="34" charset="0"/>
                <a:ea typeface="Avenir Black" charset="0"/>
                <a:cs typeface="Avenir Black" charset="0"/>
              </a:rPr>
              <a:t>▲ </a:t>
            </a:r>
            <a:r>
              <a:rPr lang="pt-BR" sz="1600" dirty="0">
                <a:solidFill>
                  <a:srgbClr val="0094FF"/>
                </a:solidFill>
                <a:latin typeface="Poppins" panose="020B0604020202020204" charset="0"/>
                <a:ea typeface="Source Sans Pro" panose="020B0503030403020204" pitchFamily="34" charset="0"/>
              </a:rPr>
              <a:t>18.9%</a:t>
            </a:r>
          </a:p>
        </p:txBody>
      </p:sp>
      <p:graphicFrame>
        <p:nvGraphicFramePr>
          <p:cNvPr id="17" name="Диаграмма 7">
            <a:extLst>
              <a:ext uri="{FF2B5EF4-FFF2-40B4-BE49-F238E27FC236}">
                <a16:creationId xmlns:a16="http://schemas.microsoft.com/office/drawing/2014/main" id="{31645003-C87D-4F98-8AF7-E6AA35476751}"/>
              </a:ext>
            </a:extLst>
          </p:cNvPr>
          <p:cNvGraphicFramePr/>
          <p:nvPr>
            <p:extLst>
              <p:ext uri="{D42A27DB-BD31-4B8C-83A1-F6EECF244321}">
                <p14:modId xmlns:p14="http://schemas.microsoft.com/office/powerpoint/2010/main" val="3754950369"/>
              </p:ext>
            </p:extLst>
          </p:nvPr>
        </p:nvGraphicFramePr>
        <p:xfrm>
          <a:off x="212455" y="1111671"/>
          <a:ext cx="5308021" cy="2013893"/>
        </p:xfrm>
        <a:graphic>
          <a:graphicData uri="http://schemas.openxmlformats.org/drawingml/2006/chart">
            <c:chart xmlns:c="http://schemas.openxmlformats.org/drawingml/2006/chart" xmlns:r="http://schemas.openxmlformats.org/officeDocument/2006/relationships" r:id="rId3"/>
          </a:graphicData>
        </a:graphic>
      </p:graphicFrame>
      <mc:AlternateContent xmlns:mc="http://schemas.openxmlformats.org/markup-compatibility/2006" xmlns:cx1="http://schemas.microsoft.com/office/drawing/2015/9/8/chartex">
        <mc:Choice Requires="cx1">
          <p:graphicFrame>
            <p:nvGraphicFramePr>
              <p:cNvPr id="18" name="Gráfico 17">
                <a:extLst>
                  <a:ext uri="{FF2B5EF4-FFF2-40B4-BE49-F238E27FC236}">
                    <a16:creationId xmlns:a16="http://schemas.microsoft.com/office/drawing/2014/main" id="{818484B0-1B90-497D-93BB-55C33E0C4E44}"/>
                  </a:ext>
                </a:extLst>
              </p:cNvPr>
              <p:cNvGraphicFramePr/>
              <p:nvPr>
                <p:extLst>
                  <p:ext uri="{D42A27DB-BD31-4B8C-83A1-F6EECF244321}">
                    <p14:modId xmlns:p14="http://schemas.microsoft.com/office/powerpoint/2010/main" val="378531825"/>
                  </p:ext>
                </p:extLst>
              </p:nvPr>
            </p:nvGraphicFramePr>
            <p:xfrm>
              <a:off x="197667" y="3505459"/>
              <a:ext cx="8748665" cy="1529242"/>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18" name="Gráfico 17">
                <a:extLst>
                  <a:ext uri="{FF2B5EF4-FFF2-40B4-BE49-F238E27FC236}">
                    <a16:creationId xmlns:a16="http://schemas.microsoft.com/office/drawing/2014/main" id="{818484B0-1B90-497D-93BB-55C33E0C4E44}"/>
                  </a:ext>
                </a:extLst>
              </p:cNvPr>
              <p:cNvPicPr>
                <a:picLocks noGrp="1" noRot="1" noChangeAspect="1" noMove="1" noResize="1" noEditPoints="1" noAdjustHandles="1" noChangeArrowheads="1" noChangeShapeType="1"/>
              </p:cNvPicPr>
              <p:nvPr/>
            </p:nvPicPr>
            <p:blipFill>
              <a:blip r:embed="rId5"/>
              <a:stretch>
                <a:fillRect/>
              </a:stretch>
            </p:blipFill>
            <p:spPr>
              <a:xfrm>
                <a:off x="197667" y="3505459"/>
                <a:ext cx="8748665" cy="1529242"/>
              </a:xfrm>
              <a:prstGeom prst="rect">
                <a:avLst/>
              </a:prstGeom>
            </p:spPr>
          </p:pic>
        </mc:Fallback>
      </mc:AlternateContent>
    </p:spTree>
    <p:extLst>
      <p:ext uri="{BB962C8B-B14F-4D97-AF65-F5344CB8AC3E}">
        <p14:creationId xmlns:p14="http://schemas.microsoft.com/office/powerpoint/2010/main" val="2512399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cxnSp>
        <p:nvCxnSpPr>
          <p:cNvPr id="38" name="Conector Angulado 37"/>
          <p:cNvCxnSpPr>
            <a:endCxn id="25" idx="1"/>
          </p:cNvCxnSpPr>
          <p:nvPr/>
        </p:nvCxnSpPr>
        <p:spPr>
          <a:xfrm flipV="1">
            <a:off x="5096928" y="1465371"/>
            <a:ext cx="1057376" cy="466955"/>
          </a:xfrm>
          <a:prstGeom prst="bentConnector3">
            <a:avLst>
              <a:gd name="adj1" fmla="val 50000"/>
            </a:avLst>
          </a:prstGeom>
          <a:ln>
            <a:solidFill>
              <a:srgbClr val="936FFA"/>
            </a:solidFill>
          </a:ln>
        </p:spPr>
        <p:style>
          <a:lnRef idx="1">
            <a:schemeClr val="accent1"/>
          </a:lnRef>
          <a:fillRef idx="0">
            <a:schemeClr val="accent1"/>
          </a:fillRef>
          <a:effectRef idx="0">
            <a:schemeClr val="accent1"/>
          </a:effectRef>
          <a:fontRef idx="minor">
            <a:schemeClr val="tx1"/>
          </a:fontRef>
        </p:style>
      </p:cxnSp>
      <p:cxnSp>
        <p:nvCxnSpPr>
          <p:cNvPr id="44" name="Conector Angulado 43"/>
          <p:cNvCxnSpPr>
            <a:endCxn id="14" idx="1"/>
          </p:cNvCxnSpPr>
          <p:nvPr/>
        </p:nvCxnSpPr>
        <p:spPr>
          <a:xfrm flipV="1">
            <a:off x="5071201" y="2427570"/>
            <a:ext cx="1056961" cy="452584"/>
          </a:xfrm>
          <a:prstGeom prst="bentConnector3">
            <a:avLst>
              <a:gd name="adj1" fmla="val 50000"/>
            </a:avLst>
          </a:prstGeom>
          <a:ln>
            <a:solidFill>
              <a:srgbClr val="0094FF"/>
            </a:solidFill>
          </a:ln>
        </p:spPr>
        <p:style>
          <a:lnRef idx="1">
            <a:schemeClr val="accent1"/>
          </a:lnRef>
          <a:fillRef idx="0">
            <a:schemeClr val="accent1"/>
          </a:fillRef>
          <a:effectRef idx="0">
            <a:schemeClr val="accent1"/>
          </a:effectRef>
          <a:fontRef idx="minor">
            <a:schemeClr val="tx1"/>
          </a:fontRef>
        </p:style>
      </p:cxnSp>
      <p:cxnSp>
        <p:nvCxnSpPr>
          <p:cNvPr id="45" name="Conector Angulado 44"/>
          <p:cNvCxnSpPr>
            <a:endCxn id="8" idx="1"/>
          </p:cNvCxnSpPr>
          <p:nvPr/>
        </p:nvCxnSpPr>
        <p:spPr>
          <a:xfrm flipV="1">
            <a:off x="5074292" y="3534062"/>
            <a:ext cx="1046577" cy="121974"/>
          </a:xfrm>
          <a:prstGeom prst="bentConnector3">
            <a:avLst>
              <a:gd name="adj1" fmla="val 50000"/>
            </a:avLst>
          </a:prstGeom>
          <a:ln>
            <a:solidFill>
              <a:srgbClr val="000050"/>
            </a:solidFill>
          </a:ln>
        </p:spPr>
        <p:style>
          <a:lnRef idx="1">
            <a:schemeClr val="accent1"/>
          </a:lnRef>
          <a:fillRef idx="0">
            <a:schemeClr val="accent1"/>
          </a:fillRef>
          <a:effectRef idx="0">
            <a:schemeClr val="accent1"/>
          </a:effectRef>
          <a:fontRef idx="minor">
            <a:schemeClr val="tx1"/>
          </a:fontRef>
        </p:style>
      </p:cxnSp>
      <p:graphicFrame>
        <p:nvGraphicFramePr>
          <p:cNvPr id="53" name="Gráfico 52">
            <a:extLst>
              <a:ext uri="{FF2B5EF4-FFF2-40B4-BE49-F238E27FC236}">
                <a16:creationId xmlns:a16="http://schemas.microsoft.com/office/drawing/2014/main" id="{586AA246-39F4-4E9B-9652-212FBD8FA7AE}"/>
              </a:ext>
            </a:extLst>
          </p:cNvPr>
          <p:cNvGraphicFramePr/>
          <p:nvPr>
            <p:extLst>
              <p:ext uri="{D42A27DB-BD31-4B8C-83A1-F6EECF244321}">
                <p14:modId xmlns:p14="http://schemas.microsoft.com/office/powerpoint/2010/main" val="2149726653"/>
              </p:ext>
            </p:extLst>
          </p:nvPr>
        </p:nvGraphicFramePr>
        <p:xfrm>
          <a:off x="67001" y="537978"/>
          <a:ext cx="5540869" cy="4231767"/>
        </p:xfrm>
        <a:graphic>
          <a:graphicData uri="http://schemas.openxmlformats.org/drawingml/2006/chart">
            <c:chart xmlns:c="http://schemas.openxmlformats.org/drawingml/2006/chart" xmlns:r="http://schemas.openxmlformats.org/officeDocument/2006/relationships" r:id="rId14"/>
          </a:graphicData>
        </a:graphic>
      </p:graphicFrame>
      <p:sp>
        <p:nvSpPr>
          <p:cNvPr id="20"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7" name="Retângulo 6"/>
          <p:cNvSpPr/>
          <p:nvPr/>
        </p:nvSpPr>
        <p:spPr>
          <a:xfrm>
            <a:off x="91191" y="484649"/>
            <a:ext cx="1814920" cy="261162"/>
          </a:xfrm>
          <a:prstGeom prst="rect">
            <a:avLst/>
          </a:prstGeom>
        </p:spPr>
        <p:txBody>
          <a:bodyPr wrap="none">
            <a:spAutoFit/>
          </a:bodyPr>
          <a:lstStyle/>
          <a:p>
            <a:r>
              <a:rPr lang="en-US" sz="1097" dirty="0">
                <a:solidFill>
                  <a:srgbClr val="000050"/>
                </a:solidFill>
                <a:latin typeface="Poppins" panose="020B0604020202020204" charset="0"/>
              </a:rPr>
              <a:t>Income Fee Breakdown</a:t>
            </a:r>
          </a:p>
        </p:txBody>
      </p:sp>
      <p:sp>
        <p:nvSpPr>
          <p:cNvPr id="8" name="Rectangle 86"/>
          <p:cNvSpPr>
            <a:spLocks/>
          </p:cNvSpPr>
          <p:nvPr/>
        </p:nvSpPr>
        <p:spPr>
          <a:xfrm>
            <a:off x="6120869" y="3127613"/>
            <a:ext cx="2277668" cy="812897"/>
          </a:xfrm>
          <a:prstGeom prst="rect">
            <a:avLst/>
          </a:prstGeom>
          <a:solidFill>
            <a:schemeClr val="bg1"/>
          </a:solidFill>
          <a:ln w="12700">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27861" rIns="39005" rtlCol="0" anchor="t"/>
          <a:lstStyle/>
          <a:p>
            <a:pPr marL="174140" lvl="1" indent="-104486" defTabSz="621083">
              <a:lnSpc>
                <a:spcPct val="110000"/>
              </a:lnSpc>
              <a:spcBef>
                <a:spcPts val="244"/>
              </a:spcBef>
              <a:buClr>
                <a:srgbClr val="93A9CF"/>
              </a:buClr>
              <a:buSzPct val="110000"/>
              <a:buBlip>
                <a:blip r:embed="rId15"/>
              </a:buBlip>
              <a:tabLst>
                <a:tab pos="416957" algn="l"/>
              </a:tabLst>
            </a:pPr>
            <a:endParaRPr lang="en-US" sz="731" dirty="0">
              <a:solidFill>
                <a:schemeClr val="accent5">
                  <a:lumMod val="50000"/>
                </a:schemeClr>
              </a:solidFill>
              <a:latin typeface="Poppins" panose="020B0604020202020204" charset="0"/>
              <a:cs typeface="Poppins" panose="020B0604020202020204" charset="0"/>
            </a:endParaRPr>
          </a:p>
        </p:txBody>
      </p:sp>
      <p:sp>
        <p:nvSpPr>
          <p:cNvPr id="9" name="Rectangle 16"/>
          <p:cNvSpPr>
            <a:spLocks noChangeArrowheads="1"/>
          </p:cNvSpPr>
          <p:nvPr>
            <p:custDataLst>
              <p:tags r:id="rId1"/>
            </p:custDataLst>
          </p:nvPr>
        </p:nvSpPr>
        <p:spPr bwMode="gray">
          <a:xfrm>
            <a:off x="6187178" y="3265734"/>
            <a:ext cx="617882" cy="308687"/>
          </a:xfrm>
          <a:prstGeom prst="rect">
            <a:avLst/>
          </a:prstGeom>
          <a:solidFill>
            <a:srgbClr val="E6E6E6"/>
          </a:solidFill>
          <a:ln w="6350">
            <a:noFill/>
            <a:miter lim="800000"/>
            <a:headEnd/>
            <a:tailEnd/>
          </a:ln>
          <a:effectLst/>
        </p:spPr>
        <p:txBody>
          <a:bodyPr lIns="21938" tIns="21938" rIns="21938" bIns="21938" anchor="ctr" anchorCtr="0"/>
          <a:lstStyle/>
          <a:p>
            <a:pPr algn="ctr"/>
            <a:r>
              <a:rPr lang="en-US" sz="854" b="1" dirty="0">
                <a:solidFill>
                  <a:srgbClr val="040050"/>
                </a:solidFill>
                <a:latin typeface="Poppins" panose="020B0604020202020204" charset="0"/>
                <a:ea typeface="LF_Kai"/>
                <a:cs typeface="Poppins" panose="020B0604020202020204" charset="0"/>
              </a:rPr>
              <a:t>R$672mm</a:t>
            </a:r>
          </a:p>
        </p:txBody>
      </p:sp>
      <p:sp>
        <p:nvSpPr>
          <p:cNvPr id="10" name="Rectangle 16"/>
          <p:cNvSpPr>
            <a:spLocks noChangeArrowheads="1"/>
          </p:cNvSpPr>
          <p:nvPr>
            <p:custDataLst>
              <p:tags r:id="rId2"/>
            </p:custDataLst>
          </p:nvPr>
        </p:nvSpPr>
        <p:spPr bwMode="gray">
          <a:xfrm>
            <a:off x="6865292" y="3190323"/>
            <a:ext cx="646757" cy="687475"/>
          </a:xfrm>
          <a:prstGeom prst="rect">
            <a:avLst/>
          </a:prstGeom>
          <a:noFill/>
          <a:ln w="6350">
            <a:noFill/>
            <a:miter lim="800000"/>
            <a:headEnd/>
            <a:tailEnd/>
          </a:ln>
          <a:effectLst/>
        </p:spPr>
        <p:txBody>
          <a:bodyPr lIns="0" tIns="329063" rIns="0" bIns="27844" anchor="ctr" anchorCtr="0"/>
          <a:lstStyle/>
          <a:p>
            <a:pPr algn="ctr">
              <a:defRPr/>
            </a:pPr>
            <a:r>
              <a:rPr lang="en-US" sz="731" dirty="0">
                <a:solidFill>
                  <a:srgbClr val="040050"/>
                </a:solidFill>
                <a:latin typeface="Poppins" panose="020B0604020202020204" charset="0"/>
                <a:cs typeface="Poppins" panose="020B0604020202020204" charset="0"/>
              </a:rPr>
              <a:t>Acquiring Services</a:t>
            </a:r>
          </a:p>
          <a:p>
            <a:pPr algn="ctr">
              <a:defRPr/>
            </a:pPr>
            <a:r>
              <a:rPr lang="en-US" sz="731" dirty="0">
                <a:solidFill>
                  <a:srgbClr val="040050"/>
                </a:solidFill>
                <a:latin typeface="Poppins" panose="020B0604020202020204" charset="0"/>
                <a:cs typeface="Poppins" panose="020B0604020202020204" charset="0"/>
              </a:rPr>
              <a:t>Banrisul Pagamentos</a:t>
            </a:r>
          </a:p>
        </p:txBody>
      </p:sp>
      <p:sp>
        <p:nvSpPr>
          <p:cNvPr id="11" name="Rectangle 16"/>
          <p:cNvSpPr>
            <a:spLocks noChangeArrowheads="1"/>
          </p:cNvSpPr>
          <p:nvPr>
            <p:custDataLst>
              <p:tags r:id="rId3"/>
            </p:custDataLst>
          </p:nvPr>
        </p:nvSpPr>
        <p:spPr bwMode="gray">
          <a:xfrm>
            <a:off x="7445065" y="3190323"/>
            <a:ext cx="914339" cy="687475"/>
          </a:xfrm>
          <a:prstGeom prst="rect">
            <a:avLst/>
          </a:prstGeom>
          <a:noFill/>
          <a:ln w="6350">
            <a:noFill/>
            <a:miter lim="800000"/>
            <a:headEnd/>
            <a:tailEnd/>
          </a:ln>
          <a:effectLst/>
        </p:spPr>
        <p:txBody>
          <a:bodyPr lIns="0" tIns="329063" rIns="0" bIns="27844" anchor="ctr" anchorCtr="0"/>
          <a:lstStyle/>
          <a:p>
            <a:pPr algn="ctr">
              <a:defRPr/>
            </a:pPr>
            <a:r>
              <a:rPr lang="en-US" sz="731" dirty="0">
                <a:solidFill>
                  <a:srgbClr val="040050"/>
                </a:solidFill>
                <a:latin typeface="Poppins" panose="020B0604020202020204" charset="0"/>
                <a:cs typeface="Poppins" panose="020B0604020202020204" charset="0"/>
              </a:rPr>
              <a:t>Credit Card Issuance and Banricompras</a:t>
            </a:r>
          </a:p>
        </p:txBody>
      </p:sp>
      <p:pic>
        <p:nvPicPr>
          <p:cNvPr id="12" name="Imagem 11"/>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6995120" y="3173107"/>
            <a:ext cx="315131" cy="323631"/>
          </a:xfrm>
          <a:prstGeom prst="rect">
            <a:avLst/>
          </a:prstGeom>
        </p:spPr>
      </p:pic>
      <p:pic>
        <p:nvPicPr>
          <p:cNvPr id="13" name="Imagem 1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737642" y="3190323"/>
            <a:ext cx="329184" cy="326651"/>
          </a:xfrm>
          <a:prstGeom prst="rect">
            <a:avLst/>
          </a:prstGeom>
        </p:spPr>
      </p:pic>
      <p:sp useBgFill="1">
        <p:nvSpPr>
          <p:cNvPr id="14" name="Rectangle 84"/>
          <p:cNvSpPr>
            <a:spLocks/>
          </p:cNvSpPr>
          <p:nvPr/>
        </p:nvSpPr>
        <p:spPr>
          <a:xfrm>
            <a:off x="6128162" y="2021121"/>
            <a:ext cx="2277668" cy="812897"/>
          </a:xfrm>
          <a:prstGeom prst="rect">
            <a:avLst/>
          </a:prstGeom>
          <a:ln w="12700">
            <a:solidFill>
              <a:srgbClr val="0094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27861" rIns="27861" rtlCol="0" anchor="t"/>
          <a:lstStyle/>
          <a:p>
            <a:pPr marL="69654" lvl="1" defTabSz="621083">
              <a:lnSpc>
                <a:spcPct val="110000"/>
              </a:lnSpc>
              <a:spcBef>
                <a:spcPts val="122"/>
              </a:spcBef>
              <a:buClr>
                <a:srgbClr val="93A9CF"/>
              </a:buClr>
              <a:buSzPct val="110000"/>
              <a:tabLst>
                <a:tab pos="416957" algn="l"/>
              </a:tabLst>
            </a:pPr>
            <a:endParaRPr lang="en-US" sz="731" dirty="0">
              <a:solidFill>
                <a:srgbClr val="000000">
                  <a:lumMod val="75000"/>
                  <a:lumOff val="25000"/>
                </a:srgbClr>
              </a:solidFill>
              <a:latin typeface="Poppins" panose="020B0604020202020204" charset="0"/>
              <a:cs typeface="Poppins" panose="020B0604020202020204" charset="0"/>
            </a:endParaRPr>
          </a:p>
        </p:txBody>
      </p:sp>
      <p:sp>
        <p:nvSpPr>
          <p:cNvPr id="15" name="Rectangle 16"/>
          <p:cNvSpPr>
            <a:spLocks noChangeArrowheads="1"/>
          </p:cNvSpPr>
          <p:nvPr>
            <p:custDataLst>
              <p:tags r:id="rId4"/>
            </p:custDataLst>
          </p:nvPr>
        </p:nvSpPr>
        <p:spPr bwMode="gray">
          <a:xfrm>
            <a:off x="6172337" y="2207256"/>
            <a:ext cx="590251" cy="325670"/>
          </a:xfrm>
          <a:prstGeom prst="rect">
            <a:avLst/>
          </a:prstGeom>
          <a:solidFill>
            <a:srgbClr val="E6E6E6"/>
          </a:solidFill>
          <a:ln w="6350">
            <a:noFill/>
            <a:miter lim="800000"/>
            <a:headEnd/>
            <a:tailEnd/>
          </a:ln>
          <a:effectLst/>
        </p:spPr>
        <p:txBody>
          <a:bodyPr lIns="0" tIns="0" rIns="0" bIns="0" anchor="ctr" anchorCtr="0"/>
          <a:lstStyle/>
          <a:p>
            <a:pPr algn="ctr"/>
            <a:r>
              <a:rPr lang="en-US" sz="854" b="1" dirty="0">
                <a:solidFill>
                  <a:srgbClr val="0094FF"/>
                </a:solidFill>
                <a:latin typeface="Poppins" panose="020B0604020202020204" charset="0"/>
                <a:cs typeface="Poppins" panose="020B0604020202020204" charset="0"/>
              </a:rPr>
              <a:t>R$666mm</a:t>
            </a:r>
          </a:p>
        </p:txBody>
      </p:sp>
      <p:sp>
        <p:nvSpPr>
          <p:cNvPr id="16" name="Rectangle 16"/>
          <p:cNvSpPr>
            <a:spLocks noChangeArrowheads="1"/>
          </p:cNvSpPr>
          <p:nvPr>
            <p:custDataLst>
              <p:tags r:id="rId5"/>
            </p:custDataLst>
          </p:nvPr>
        </p:nvSpPr>
        <p:spPr bwMode="gray">
          <a:xfrm>
            <a:off x="6873509" y="2097630"/>
            <a:ext cx="484243" cy="687475"/>
          </a:xfrm>
          <a:prstGeom prst="rect">
            <a:avLst/>
          </a:prstGeom>
          <a:noFill/>
          <a:ln w="6350">
            <a:noFill/>
            <a:miter lim="800000"/>
            <a:headEnd/>
            <a:tailEnd/>
          </a:ln>
          <a:effectLst/>
        </p:spPr>
        <p:txBody>
          <a:bodyPr lIns="0" tIns="329063" rIns="0" bIns="27844" anchor="ctr" anchorCtr="0"/>
          <a:lstStyle/>
          <a:p>
            <a:pPr algn="ctr"/>
            <a:r>
              <a:rPr lang="en-US" sz="700" dirty="0">
                <a:solidFill>
                  <a:srgbClr val="0094FF"/>
                </a:solidFill>
                <a:latin typeface="Poppins" panose="020B0604020202020204" charset="0"/>
                <a:cs typeface="Poppins" panose="020B0604020202020204" charset="0"/>
              </a:rPr>
              <a:t>Checking Accounts</a:t>
            </a:r>
          </a:p>
        </p:txBody>
      </p:sp>
      <p:sp>
        <p:nvSpPr>
          <p:cNvPr id="17" name="Rectangle 16"/>
          <p:cNvSpPr>
            <a:spLocks noChangeArrowheads="1"/>
          </p:cNvSpPr>
          <p:nvPr>
            <p:custDataLst>
              <p:tags r:id="rId6"/>
            </p:custDataLst>
          </p:nvPr>
        </p:nvSpPr>
        <p:spPr bwMode="gray">
          <a:xfrm>
            <a:off x="7398289" y="2094978"/>
            <a:ext cx="423001" cy="687475"/>
          </a:xfrm>
          <a:prstGeom prst="rect">
            <a:avLst/>
          </a:prstGeom>
          <a:noFill/>
          <a:ln w="6350">
            <a:noFill/>
            <a:miter lim="800000"/>
            <a:headEnd/>
            <a:tailEnd/>
          </a:ln>
          <a:effectLst/>
        </p:spPr>
        <p:txBody>
          <a:bodyPr lIns="0" tIns="329063" rIns="0" bIns="27844" anchor="ctr" anchorCtr="0"/>
          <a:lstStyle/>
          <a:p>
            <a:pPr algn="ctr"/>
            <a:r>
              <a:rPr lang="en-US" sz="700" dirty="0">
                <a:solidFill>
                  <a:srgbClr val="0094FF"/>
                </a:solidFill>
                <a:latin typeface="Poppins" panose="020B0604020202020204" charset="0"/>
                <a:cs typeface="Poppins" panose="020B0604020202020204" charset="0"/>
              </a:rPr>
              <a:t>Checking Accounts Debits</a:t>
            </a:r>
          </a:p>
        </p:txBody>
      </p:sp>
      <p:sp>
        <p:nvSpPr>
          <p:cNvPr id="18" name="Rectangle 16"/>
          <p:cNvSpPr>
            <a:spLocks noChangeArrowheads="1"/>
          </p:cNvSpPr>
          <p:nvPr>
            <p:custDataLst>
              <p:tags r:id="rId7"/>
            </p:custDataLst>
          </p:nvPr>
        </p:nvSpPr>
        <p:spPr bwMode="gray">
          <a:xfrm>
            <a:off x="7814727" y="2094979"/>
            <a:ext cx="686630" cy="687475"/>
          </a:xfrm>
          <a:prstGeom prst="rect">
            <a:avLst/>
          </a:prstGeom>
          <a:noFill/>
          <a:ln w="6350">
            <a:noFill/>
            <a:miter lim="800000"/>
            <a:headEnd/>
            <a:tailEnd/>
          </a:ln>
          <a:effectLst/>
        </p:spPr>
        <p:txBody>
          <a:bodyPr lIns="0" tIns="329063" rIns="0" bIns="27844" anchor="ctr" anchorCtr="0"/>
          <a:lstStyle/>
          <a:p>
            <a:pPr algn="ctr">
              <a:defRPr/>
            </a:pPr>
            <a:r>
              <a:rPr lang="en-US" sz="700" dirty="0">
                <a:solidFill>
                  <a:srgbClr val="0094FF"/>
                </a:solidFill>
                <a:latin typeface="Poppins" panose="020B0604020202020204" charset="0"/>
                <a:cs typeface="Poppins" panose="020B0604020202020204" charset="0"/>
              </a:rPr>
              <a:t>Collection </a:t>
            </a:r>
          </a:p>
          <a:p>
            <a:pPr algn="ctr">
              <a:defRPr/>
            </a:pPr>
            <a:r>
              <a:rPr lang="en-US" sz="700" dirty="0">
                <a:solidFill>
                  <a:srgbClr val="0094FF"/>
                </a:solidFill>
                <a:latin typeface="Poppins" panose="020B0604020202020204" charset="0"/>
                <a:cs typeface="Poppins" panose="020B0604020202020204" charset="0"/>
              </a:rPr>
              <a:t>Services</a:t>
            </a:r>
          </a:p>
        </p:txBody>
      </p:sp>
      <p:pic>
        <p:nvPicPr>
          <p:cNvPr id="21" name="Picture 110"/>
          <p:cNvPicPr>
            <a:picLocks/>
          </p:cNvPicPr>
          <p:nvPr/>
        </p:nvPicPr>
        <p:blipFill>
          <a:blip r:embed="rId18" cstate="print">
            <a:extLst>
              <a:ext uri="{28A0092B-C50C-407E-A947-70E740481C1C}">
                <a14:useLocalDpi xmlns:a14="http://schemas.microsoft.com/office/drawing/2010/main" val="0"/>
              </a:ext>
            </a:extLst>
          </a:blip>
          <a:stretch>
            <a:fillRect/>
          </a:stretch>
        </p:blipFill>
        <p:spPr>
          <a:xfrm>
            <a:off x="7473360" y="2079168"/>
            <a:ext cx="315584" cy="361274"/>
          </a:xfrm>
          <a:prstGeom prst="rect">
            <a:avLst/>
          </a:prstGeom>
        </p:spPr>
      </p:pic>
      <p:pic>
        <p:nvPicPr>
          <p:cNvPr id="22" name="Picture 111"/>
          <p:cNvPicPr>
            <a:picLocks/>
          </p:cNvPicPr>
          <p:nvPr/>
        </p:nvPicPr>
        <p:blipFill>
          <a:blip r:embed="rId19" cstate="print">
            <a:extLst>
              <a:ext uri="{28A0092B-C50C-407E-A947-70E740481C1C}">
                <a14:useLocalDpi xmlns:a14="http://schemas.microsoft.com/office/drawing/2010/main" val="0"/>
              </a:ext>
            </a:extLst>
          </a:blip>
          <a:stretch>
            <a:fillRect/>
          </a:stretch>
        </p:blipFill>
        <p:spPr>
          <a:xfrm>
            <a:off x="7962906" y="2097630"/>
            <a:ext cx="361274" cy="361274"/>
          </a:xfrm>
          <a:prstGeom prst="rect">
            <a:avLst/>
          </a:prstGeom>
        </p:spPr>
      </p:pic>
      <p:pic>
        <p:nvPicPr>
          <p:cNvPr id="23" name="Picture 112"/>
          <p:cNvPicPr>
            <a:picLocks/>
          </p:cNvPicPr>
          <p:nvPr/>
        </p:nvPicPr>
        <p:blipFill>
          <a:blip r:embed="rId20" cstate="print">
            <a:extLst>
              <a:ext uri="{28A0092B-C50C-407E-A947-70E740481C1C}">
                <a14:useLocalDpi xmlns:a14="http://schemas.microsoft.com/office/drawing/2010/main" val="0"/>
              </a:ext>
            </a:extLst>
          </a:blip>
          <a:stretch>
            <a:fillRect/>
          </a:stretch>
        </p:blipFill>
        <p:spPr>
          <a:xfrm>
            <a:off x="6914965" y="2092098"/>
            <a:ext cx="361274" cy="361274"/>
          </a:xfrm>
          <a:prstGeom prst="rect">
            <a:avLst/>
          </a:prstGeom>
        </p:spPr>
      </p:pic>
      <p:sp>
        <p:nvSpPr>
          <p:cNvPr id="24" name="Retângulo 23"/>
          <p:cNvSpPr/>
          <p:nvPr/>
        </p:nvSpPr>
        <p:spPr>
          <a:xfrm>
            <a:off x="7180301" y="1898539"/>
            <a:ext cx="1124313" cy="204800"/>
          </a:xfrm>
          <a:prstGeom prst="rect">
            <a:avLst/>
          </a:prstGeom>
          <a:solidFill>
            <a:schemeClr val="bg1"/>
          </a:solidFill>
        </p:spPr>
        <p:txBody>
          <a:bodyPr wrap="square">
            <a:spAutoFit/>
          </a:bodyPr>
          <a:lstStyle/>
          <a:p>
            <a:pPr algn="r"/>
            <a:r>
              <a:rPr lang="en-US" sz="731" b="1" dirty="0">
                <a:solidFill>
                  <a:srgbClr val="0094FF"/>
                </a:solidFill>
                <a:latin typeface="Poppins" panose="020B0604020202020204" charset="0"/>
              </a:rPr>
              <a:t>Banking Services</a:t>
            </a:r>
          </a:p>
        </p:txBody>
      </p:sp>
      <p:sp>
        <p:nvSpPr>
          <p:cNvPr id="25" name="Rectangle 82"/>
          <p:cNvSpPr>
            <a:spLocks/>
          </p:cNvSpPr>
          <p:nvPr/>
        </p:nvSpPr>
        <p:spPr>
          <a:xfrm>
            <a:off x="6154304" y="1058922"/>
            <a:ext cx="2251526" cy="812897"/>
          </a:xfrm>
          <a:prstGeom prst="rect">
            <a:avLst/>
          </a:prstGeom>
          <a:noFill/>
          <a:ln w="12700">
            <a:solidFill>
              <a:srgbClr val="936FFA"/>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27861" rIns="27861" rtlCol="0" anchor="t"/>
          <a:lstStyle/>
          <a:p>
            <a:pPr marL="69654" lvl="1" defTabSz="621083">
              <a:lnSpc>
                <a:spcPct val="110000"/>
              </a:lnSpc>
              <a:buClr>
                <a:srgbClr val="93A9CF"/>
              </a:buClr>
              <a:buSzPct val="110000"/>
              <a:tabLst>
                <a:tab pos="416957" algn="l"/>
              </a:tabLst>
            </a:pPr>
            <a:endParaRPr lang="en-US" sz="731" dirty="0">
              <a:solidFill>
                <a:srgbClr val="0075BF"/>
              </a:solidFill>
              <a:latin typeface="Poppins" panose="020B0604020202020204" charset="0"/>
              <a:cs typeface="Poppins" panose="020B0604020202020204" charset="0"/>
            </a:endParaRPr>
          </a:p>
        </p:txBody>
      </p:sp>
      <p:sp>
        <p:nvSpPr>
          <p:cNvPr id="26" name="Rectangle 16"/>
          <p:cNvSpPr>
            <a:spLocks noChangeArrowheads="1"/>
          </p:cNvSpPr>
          <p:nvPr>
            <p:custDataLst>
              <p:tags r:id="rId8"/>
            </p:custDataLst>
          </p:nvPr>
        </p:nvSpPr>
        <p:spPr bwMode="gray">
          <a:xfrm>
            <a:off x="6237864" y="1288282"/>
            <a:ext cx="581933" cy="304911"/>
          </a:xfrm>
          <a:prstGeom prst="rect">
            <a:avLst/>
          </a:prstGeom>
          <a:solidFill>
            <a:srgbClr val="E6E6E6"/>
          </a:solidFill>
          <a:ln w="6350">
            <a:noFill/>
            <a:miter lim="800000"/>
            <a:headEnd/>
            <a:tailEnd/>
          </a:ln>
          <a:effectLst/>
        </p:spPr>
        <p:txBody>
          <a:bodyPr lIns="0" tIns="0" rIns="0" bIns="0" anchor="ctr" anchorCtr="0"/>
          <a:lstStyle/>
          <a:p>
            <a:pPr algn="ctr">
              <a:defRPr/>
            </a:pPr>
            <a:r>
              <a:rPr lang="en-US" sz="854" b="1" dirty="0">
                <a:solidFill>
                  <a:srgbClr val="936FFA"/>
                </a:solidFill>
                <a:latin typeface="Poppins" panose="020B0604020202020204" charset="0"/>
                <a:ea typeface="LF_Kai"/>
                <a:cs typeface="Poppins" panose="020B0604020202020204" charset="0"/>
              </a:rPr>
              <a:t>R$102 mm</a:t>
            </a:r>
          </a:p>
        </p:txBody>
      </p:sp>
      <p:sp>
        <p:nvSpPr>
          <p:cNvPr id="27" name="Rectangle 16"/>
          <p:cNvSpPr>
            <a:spLocks noChangeArrowheads="1"/>
          </p:cNvSpPr>
          <p:nvPr>
            <p:custDataLst>
              <p:tags r:id="rId9"/>
            </p:custDataLst>
          </p:nvPr>
        </p:nvSpPr>
        <p:spPr bwMode="gray">
          <a:xfrm>
            <a:off x="7363458" y="1160045"/>
            <a:ext cx="484243" cy="687475"/>
          </a:xfrm>
          <a:prstGeom prst="rect">
            <a:avLst/>
          </a:prstGeom>
          <a:noFill/>
          <a:ln w="6350">
            <a:solidFill>
              <a:schemeClr val="bg1"/>
            </a:solidFill>
            <a:miter lim="800000"/>
            <a:headEnd/>
            <a:tailEnd/>
          </a:ln>
          <a:effectLst/>
        </p:spPr>
        <p:txBody>
          <a:bodyPr lIns="0" tIns="329063" rIns="0" bIns="27844" anchor="ctr" anchorCtr="0"/>
          <a:lstStyle/>
          <a:p>
            <a:pPr algn="ctr">
              <a:defRPr/>
            </a:pPr>
            <a:r>
              <a:rPr lang="en-US" sz="700" dirty="0">
                <a:solidFill>
                  <a:srgbClr val="936FFA"/>
                </a:solidFill>
                <a:latin typeface="Poppins" panose="020B0604020202020204" charset="0"/>
                <a:cs typeface="Poppins" panose="020B0604020202020204" charset="0"/>
              </a:rPr>
              <a:t>Collection </a:t>
            </a:r>
            <a:r>
              <a:rPr lang="en-US" sz="600" dirty="0">
                <a:solidFill>
                  <a:srgbClr val="936FFA"/>
                </a:solidFill>
                <a:latin typeface="Poppins" panose="020B0604020202020204" charset="0"/>
                <a:cs typeface="Poppins" panose="020B0604020202020204" charset="0"/>
              </a:rPr>
              <a:t>Services</a:t>
            </a:r>
            <a:endParaRPr lang="en-US" sz="700" dirty="0">
              <a:solidFill>
                <a:srgbClr val="936FFA"/>
              </a:solidFill>
              <a:latin typeface="Poppins" panose="020B0604020202020204" charset="0"/>
              <a:ea typeface="LF_Kai"/>
              <a:cs typeface="Poppins" panose="020B0604020202020204" charset="0"/>
            </a:endParaRPr>
          </a:p>
        </p:txBody>
      </p:sp>
      <p:grpSp>
        <p:nvGrpSpPr>
          <p:cNvPr id="28" name="Group 114"/>
          <p:cNvGrpSpPr/>
          <p:nvPr/>
        </p:nvGrpSpPr>
        <p:grpSpPr>
          <a:xfrm>
            <a:off x="7863710" y="1128878"/>
            <a:ext cx="484243" cy="724886"/>
            <a:chOff x="6161997" y="5380062"/>
            <a:chExt cx="794655" cy="1189553"/>
          </a:xfrm>
        </p:grpSpPr>
        <p:sp>
          <p:nvSpPr>
            <p:cNvPr id="29" name="Rectangle 16"/>
            <p:cNvSpPr>
              <a:spLocks noChangeArrowheads="1"/>
            </p:cNvSpPr>
            <p:nvPr>
              <p:custDataLst>
                <p:tags r:id="rId11"/>
              </p:custDataLst>
            </p:nvPr>
          </p:nvSpPr>
          <p:spPr bwMode="gray">
            <a:xfrm>
              <a:off x="6161997" y="5441450"/>
              <a:ext cx="794655" cy="1128165"/>
            </a:xfrm>
            <a:prstGeom prst="rect">
              <a:avLst/>
            </a:prstGeom>
            <a:noFill/>
            <a:ln w="6350">
              <a:solidFill>
                <a:schemeClr val="bg1"/>
              </a:solidFill>
              <a:miter lim="800000"/>
              <a:headEnd/>
              <a:tailEnd/>
            </a:ln>
            <a:effectLst/>
          </p:spPr>
          <p:txBody>
            <a:bodyPr lIns="0" tIns="329063" rIns="0" bIns="27844" anchor="ctr" anchorCtr="0"/>
            <a:lstStyle/>
            <a:p>
              <a:pPr algn="ctr">
                <a:defRPr/>
              </a:pPr>
              <a:r>
                <a:rPr lang="en-US" sz="700" dirty="0">
                  <a:solidFill>
                    <a:srgbClr val="936FFA"/>
                  </a:solidFill>
                  <a:latin typeface="Poppins" panose="020B0604020202020204" charset="0"/>
                  <a:cs typeface="Poppins" panose="020B0604020202020204" charset="0"/>
                </a:rPr>
                <a:t>Custodian Services</a:t>
              </a:r>
              <a:endParaRPr lang="en-US" sz="700" dirty="0">
                <a:solidFill>
                  <a:srgbClr val="936FFA"/>
                </a:solidFill>
                <a:latin typeface="Poppins" panose="020B0604020202020204" charset="0"/>
                <a:ea typeface="LF_Kai"/>
                <a:cs typeface="Poppins" panose="020B0604020202020204" charset="0"/>
              </a:endParaRPr>
            </a:p>
          </p:txBody>
        </p:sp>
        <p:pic>
          <p:nvPicPr>
            <p:cNvPr id="30" name="Picture 116"/>
            <p:cNvPicPr>
              <a:picLocks/>
            </p:cNvPicPr>
            <p:nvPr/>
          </p:nvPicPr>
          <p:blipFill>
            <a:blip r:embed="rId21" cstate="print">
              <a:duotone>
                <a:prstClr val="black"/>
                <a:srgbClr val="936FFA">
                  <a:tint val="45000"/>
                  <a:satMod val="400000"/>
                </a:srgbClr>
              </a:duotone>
              <a:extLst>
                <a:ext uri="{28A0092B-C50C-407E-A947-70E740481C1C}">
                  <a14:useLocalDpi xmlns:a14="http://schemas.microsoft.com/office/drawing/2010/main" val="0"/>
                </a:ext>
              </a:extLst>
            </a:blip>
            <a:stretch>
              <a:fillRect/>
            </a:stretch>
          </p:blipFill>
          <p:spPr>
            <a:xfrm>
              <a:off x="6262895" y="5380062"/>
              <a:ext cx="592859" cy="592859"/>
            </a:xfrm>
            <a:prstGeom prst="rect">
              <a:avLst/>
            </a:prstGeom>
            <a:ln>
              <a:solidFill>
                <a:schemeClr val="bg1"/>
              </a:solidFill>
            </a:ln>
          </p:spPr>
        </p:pic>
      </p:grpSp>
      <p:pic>
        <p:nvPicPr>
          <p:cNvPr id="31" name="Picture 118"/>
          <p:cNvPicPr>
            <a:picLocks/>
          </p:cNvPicPr>
          <p:nvPr/>
        </p:nvPicPr>
        <p:blipFill>
          <a:blip r:embed="rId22" cstate="print">
            <a:duotone>
              <a:prstClr val="black"/>
              <a:srgbClr val="936FFA">
                <a:tint val="45000"/>
                <a:satMod val="400000"/>
              </a:srgbClr>
            </a:duotone>
            <a:extLst>
              <a:ext uri="{28A0092B-C50C-407E-A947-70E740481C1C}">
                <a14:useLocalDpi xmlns:a14="http://schemas.microsoft.com/office/drawing/2010/main" val="0"/>
              </a:ext>
            </a:extLst>
          </a:blip>
          <a:stretch>
            <a:fillRect/>
          </a:stretch>
        </p:blipFill>
        <p:spPr>
          <a:xfrm>
            <a:off x="7431175" y="1128872"/>
            <a:ext cx="361274" cy="361274"/>
          </a:xfrm>
          <a:prstGeom prst="rect">
            <a:avLst/>
          </a:prstGeom>
          <a:ln>
            <a:solidFill>
              <a:schemeClr val="bg1"/>
            </a:solidFill>
          </a:ln>
        </p:spPr>
      </p:pic>
      <p:grpSp>
        <p:nvGrpSpPr>
          <p:cNvPr id="32" name="Group 119"/>
          <p:cNvGrpSpPr/>
          <p:nvPr/>
        </p:nvGrpSpPr>
        <p:grpSpPr>
          <a:xfrm>
            <a:off x="6816016" y="1128873"/>
            <a:ext cx="559195" cy="713938"/>
            <a:chOff x="8828579" y="5380062"/>
            <a:chExt cx="986624" cy="1171590"/>
          </a:xfrm>
        </p:grpSpPr>
        <p:sp>
          <p:nvSpPr>
            <p:cNvPr id="33" name="Rectangle 16"/>
            <p:cNvSpPr>
              <a:spLocks noChangeArrowheads="1"/>
            </p:cNvSpPr>
            <p:nvPr>
              <p:custDataLst>
                <p:tags r:id="rId10"/>
              </p:custDataLst>
            </p:nvPr>
          </p:nvSpPr>
          <p:spPr bwMode="gray">
            <a:xfrm>
              <a:off x="8828579" y="5423488"/>
              <a:ext cx="986624" cy="1128164"/>
            </a:xfrm>
            <a:prstGeom prst="rect">
              <a:avLst/>
            </a:prstGeom>
            <a:noFill/>
            <a:ln w="6350">
              <a:solidFill>
                <a:schemeClr val="bg1"/>
              </a:solidFill>
              <a:miter lim="800000"/>
              <a:headEnd/>
              <a:tailEnd/>
            </a:ln>
            <a:effectLst/>
          </p:spPr>
          <p:txBody>
            <a:bodyPr lIns="0" tIns="329063" rIns="0" bIns="27844" anchor="ctr" anchorCtr="0"/>
            <a:lstStyle/>
            <a:p>
              <a:pPr algn="ctr">
                <a:defRPr/>
              </a:pPr>
              <a:r>
                <a:rPr lang="en-US" sz="700" dirty="0">
                  <a:solidFill>
                    <a:srgbClr val="936FFA"/>
                  </a:solidFill>
                  <a:latin typeface="Poppins" panose="020B0604020202020204" charset="0"/>
                  <a:cs typeface="Poppins" panose="020B0604020202020204" charset="0"/>
                </a:rPr>
                <a:t>Brokerage</a:t>
              </a:r>
            </a:p>
          </p:txBody>
        </p:sp>
        <p:pic>
          <p:nvPicPr>
            <p:cNvPr id="34" name="Picture 121"/>
            <p:cNvPicPr>
              <a:picLocks/>
            </p:cNvPicPr>
            <p:nvPr/>
          </p:nvPicPr>
          <p:blipFill>
            <a:blip r:embed="rId23" cstate="print">
              <a:duotone>
                <a:prstClr val="black"/>
                <a:srgbClr val="936FFA">
                  <a:tint val="45000"/>
                  <a:satMod val="400000"/>
                </a:srgbClr>
              </a:duotone>
              <a:extLst>
                <a:ext uri="{28A0092B-C50C-407E-A947-70E740481C1C}">
                  <a14:useLocalDpi xmlns:a14="http://schemas.microsoft.com/office/drawing/2010/main" val="0"/>
                </a:ext>
              </a:extLst>
            </a:blip>
            <a:stretch>
              <a:fillRect/>
            </a:stretch>
          </p:blipFill>
          <p:spPr>
            <a:xfrm>
              <a:off x="9050158" y="5380062"/>
              <a:ext cx="592859" cy="592859"/>
            </a:xfrm>
            <a:prstGeom prst="rect">
              <a:avLst/>
            </a:prstGeom>
            <a:ln>
              <a:solidFill>
                <a:schemeClr val="bg1"/>
              </a:solidFill>
            </a:ln>
          </p:spPr>
        </p:pic>
      </p:grpSp>
      <p:sp>
        <p:nvSpPr>
          <p:cNvPr id="35" name="Retângulo 34"/>
          <p:cNvSpPr/>
          <p:nvPr/>
        </p:nvSpPr>
        <p:spPr>
          <a:xfrm>
            <a:off x="7878745" y="960652"/>
            <a:ext cx="492108" cy="204800"/>
          </a:xfrm>
          <a:prstGeom prst="rect">
            <a:avLst/>
          </a:prstGeom>
          <a:solidFill>
            <a:schemeClr val="bg1"/>
          </a:solidFill>
          <a:ln>
            <a:solidFill>
              <a:schemeClr val="bg1"/>
            </a:solidFill>
          </a:ln>
        </p:spPr>
        <p:txBody>
          <a:bodyPr wrap="square">
            <a:spAutoFit/>
          </a:bodyPr>
          <a:lstStyle/>
          <a:p>
            <a:r>
              <a:rPr lang="en-US" sz="731" b="1" dirty="0">
                <a:solidFill>
                  <a:srgbClr val="936FFA"/>
                </a:solidFill>
                <a:latin typeface="Poppins" panose="020B0604020202020204" charset="0"/>
              </a:rPr>
              <a:t>Other</a:t>
            </a:r>
          </a:p>
        </p:txBody>
      </p:sp>
      <p:sp>
        <p:nvSpPr>
          <p:cNvPr id="36" name="CaixaDeTexto 35"/>
          <p:cNvSpPr txBox="1"/>
          <p:nvPr/>
        </p:nvSpPr>
        <p:spPr>
          <a:xfrm>
            <a:off x="0" y="680822"/>
            <a:ext cx="816850" cy="176651"/>
          </a:xfrm>
          <a:prstGeom prst="rect">
            <a:avLst/>
          </a:prstGeom>
          <a:noFill/>
        </p:spPr>
        <p:txBody>
          <a:bodyPr wrap="square" rtlCol="0">
            <a:spAutoFit/>
          </a:bodyPr>
          <a:lstStyle/>
          <a:p>
            <a:pPr algn="ctr"/>
            <a:r>
              <a:rPr lang="en-US" sz="548" dirty="0">
                <a:solidFill>
                  <a:srgbClr val="0094FF"/>
                </a:solidFill>
                <a:latin typeface="Poppins" panose="020B0604020202020204" charset="0"/>
              </a:rPr>
              <a:t>(In R$ Billion)</a:t>
            </a:r>
          </a:p>
        </p:txBody>
      </p:sp>
      <p:sp>
        <p:nvSpPr>
          <p:cNvPr id="37" name="Retângulo 36"/>
          <p:cNvSpPr/>
          <p:nvPr/>
        </p:nvSpPr>
        <p:spPr>
          <a:xfrm>
            <a:off x="7887777" y="2922813"/>
            <a:ext cx="478016" cy="204800"/>
          </a:xfrm>
          <a:prstGeom prst="rect">
            <a:avLst/>
          </a:prstGeom>
          <a:solidFill>
            <a:schemeClr val="bg1"/>
          </a:solidFill>
        </p:spPr>
        <p:txBody>
          <a:bodyPr wrap="none">
            <a:spAutoFit/>
          </a:bodyPr>
          <a:lstStyle/>
          <a:p>
            <a:pPr>
              <a:buClr>
                <a:srgbClr val="000000"/>
              </a:buClr>
            </a:pPr>
            <a:r>
              <a:rPr lang="en-US" sz="731" b="1" dirty="0">
                <a:solidFill>
                  <a:srgbClr val="040050"/>
                </a:solidFill>
                <a:latin typeface="Poppins" panose="020B0604020202020204" charset="0"/>
              </a:rPr>
              <a:t>Cards</a:t>
            </a:r>
          </a:p>
        </p:txBody>
      </p:sp>
      <p:sp>
        <p:nvSpPr>
          <p:cNvPr id="40" name="Google Shape;126;p20"/>
          <p:cNvSpPr txBox="1"/>
          <p:nvPr/>
        </p:nvSpPr>
        <p:spPr>
          <a:xfrm>
            <a:off x="49103" y="-15043"/>
            <a:ext cx="6686168"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Fee Income</a:t>
            </a:r>
          </a:p>
        </p:txBody>
      </p:sp>
      <p:sp>
        <p:nvSpPr>
          <p:cNvPr id="41"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23</a:t>
            </a:fld>
            <a:endParaRPr lang="pt-BR" sz="600" dirty="0">
              <a:latin typeface="Poppins" panose="020B0604020202020204" charset="0"/>
            </a:endParaRPr>
          </a:p>
        </p:txBody>
      </p:sp>
      <p:grpSp>
        <p:nvGrpSpPr>
          <p:cNvPr id="39" name="Agrupar 38"/>
          <p:cNvGrpSpPr/>
          <p:nvPr/>
        </p:nvGrpSpPr>
        <p:grpSpPr>
          <a:xfrm>
            <a:off x="857251" y="1073597"/>
            <a:ext cx="2615994" cy="207411"/>
            <a:chOff x="691763" y="1792428"/>
            <a:chExt cx="4105574" cy="151914"/>
          </a:xfrm>
        </p:grpSpPr>
        <p:cxnSp>
          <p:nvCxnSpPr>
            <p:cNvPr id="42" name="Conector de Seta Reta 41"/>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ector reto 42"/>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grpSp>
        <p:nvGrpSpPr>
          <p:cNvPr id="48" name="Agrupar 47"/>
          <p:cNvGrpSpPr/>
          <p:nvPr/>
        </p:nvGrpSpPr>
        <p:grpSpPr>
          <a:xfrm>
            <a:off x="4173678" y="1009041"/>
            <a:ext cx="999396" cy="207411"/>
            <a:chOff x="691763" y="1792428"/>
            <a:chExt cx="4105574" cy="151914"/>
          </a:xfrm>
        </p:grpSpPr>
        <p:cxnSp>
          <p:nvCxnSpPr>
            <p:cNvPr id="49" name="Conector de Seta Reta 48"/>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ector reto 49"/>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51" name="CaixaDeTexto 50"/>
          <p:cNvSpPr txBox="1"/>
          <p:nvPr/>
        </p:nvSpPr>
        <p:spPr>
          <a:xfrm>
            <a:off x="4279368" y="851136"/>
            <a:ext cx="702878" cy="261610"/>
          </a:xfrm>
          <a:prstGeom prst="rect">
            <a:avLst/>
          </a:prstGeom>
          <a:solidFill>
            <a:schemeClr val="bg1"/>
          </a:solidFill>
        </p:spPr>
        <p:txBody>
          <a:bodyPr wrap="square" rtlCol="0">
            <a:spAutoFit/>
          </a:bodyPr>
          <a:lstStyle/>
          <a:p>
            <a:pPr algn="ctr"/>
            <a:r>
              <a:rPr lang="el-GR" sz="1100" b="1" dirty="0">
                <a:solidFill>
                  <a:srgbClr val="00B050"/>
                </a:solidFill>
                <a:latin typeface="Source Sans 3" panose="020B0303030403020204" pitchFamily="34" charset="0"/>
                <a:ea typeface="Avenir Black" charset="0"/>
                <a:cs typeface="Avenir Black" charset="0"/>
              </a:rPr>
              <a:t>▲ </a:t>
            </a:r>
            <a:r>
              <a:rPr lang="pt-BR" sz="1100" dirty="0">
                <a:solidFill>
                  <a:srgbClr val="0094FF"/>
                </a:solidFill>
                <a:latin typeface="Poppins" panose="020B0604020202020204" charset="0"/>
                <a:ea typeface="Source Sans Pro" panose="020B0503030403020204" pitchFamily="34" charset="0"/>
                <a:cs typeface="Avenir Black" charset="0"/>
              </a:rPr>
              <a:t>6</a:t>
            </a:r>
            <a:r>
              <a:rPr lang="pt-BR" sz="1100" dirty="0">
                <a:solidFill>
                  <a:srgbClr val="0094FF"/>
                </a:solidFill>
                <a:latin typeface="Poppins" panose="020B0604020202020204" charset="0"/>
                <a:ea typeface="Source Sans Pro" panose="020B0503030403020204" pitchFamily="34" charset="0"/>
              </a:rPr>
              <a:t>.3%</a:t>
            </a:r>
          </a:p>
        </p:txBody>
      </p:sp>
      <p:cxnSp>
        <p:nvCxnSpPr>
          <p:cNvPr id="54" name="Conector reto 53">
            <a:extLst>
              <a:ext uri="{FF2B5EF4-FFF2-40B4-BE49-F238E27FC236}">
                <a16:creationId xmlns:a16="http://schemas.microsoft.com/office/drawing/2014/main" id="{8B221C7D-8538-4C42-8EEE-E4728E43FB1D}"/>
              </a:ext>
            </a:extLst>
          </p:cNvPr>
          <p:cNvCxnSpPr>
            <a:cxnSpLocks/>
          </p:cNvCxnSpPr>
          <p:nvPr/>
        </p:nvCxnSpPr>
        <p:spPr>
          <a:xfrm>
            <a:off x="3722890" y="1182325"/>
            <a:ext cx="0" cy="3150716"/>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sp>
        <p:nvSpPr>
          <p:cNvPr id="55" name="CaixaDeTexto 54">
            <a:extLst>
              <a:ext uri="{FF2B5EF4-FFF2-40B4-BE49-F238E27FC236}">
                <a16:creationId xmlns:a16="http://schemas.microsoft.com/office/drawing/2014/main" id="{8B0383B6-9612-45F5-8A6B-25C1A39A029C}"/>
              </a:ext>
            </a:extLst>
          </p:cNvPr>
          <p:cNvSpPr txBox="1"/>
          <p:nvPr/>
        </p:nvSpPr>
        <p:spPr>
          <a:xfrm>
            <a:off x="1824747" y="920715"/>
            <a:ext cx="761854" cy="261610"/>
          </a:xfrm>
          <a:prstGeom prst="rect">
            <a:avLst/>
          </a:prstGeom>
          <a:solidFill>
            <a:schemeClr val="bg1"/>
          </a:solidFill>
        </p:spPr>
        <p:txBody>
          <a:bodyPr wrap="square" rtlCol="0">
            <a:spAutoFit/>
          </a:bodyPr>
          <a:lstStyle/>
          <a:p>
            <a:pPr algn="ctr"/>
            <a:r>
              <a:rPr lang="el-GR" sz="1100" b="1" dirty="0">
                <a:solidFill>
                  <a:srgbClr val="00B050"/>
                </a:solidFill>
                <a:latin typeface="Source Sans 3" panose="020B0303030403020204" pitchFamily="34" charset="0"/>
                <a:ea typeface="Avenir Black" charset="0"/>
                <a:cs typeface="Avenir Black" charset="0"/>
              </a:rPr>
              <a:t>▲</a:t>
            </a:r>
            <a:r>
              <a:rPr lang="pt-BR" sz="1100" dirty="0">
                <a:solidFill>
                  <a:srgbClr val="0094FF"/>
                </a:solidFill>
                <a:latin typeface="Poppins" panose="020B0604020202020204" charset="0"/>
                <a:ea typeface="Source Sans Pro" panose="020B0503030403020204" pitchFamily="34" charset="0"/>
              </a:rPr>
              <a:t>1.8%</a:t>
            </a:r>
          </a:p>
        </p:txBody>
      </p:sp>
    </p:spTree>
    <p:extLst>
      <p:ext uri="{BB962C8B-B14F-4D97-AF65-F5344CB8AC3E}">
        <p14:creationId xmlns:p14="http://schemas.microsoft.com/office/powerpoint/2010/main" val="3517548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graphicFrame>
        <p:nvGraphicFramePr>
          <p:cNvPr id="19" name="Gráfico 18"/>
          <p:cNvGraphicFramePr/>
          <p:nvPr>
            <p:extLst>
              <p:ext uri="{D42A27DB-BD31-4B8C-83A1-F6EECF244321}">
                <p14:modId xmlns:p14="http://schemas.microsoft.com/office/powerpoint/2010/main" val="2750027925"/>
              </p:ext>
            </p:extLst>
          </p:nvPr>
        </p:nvGraphicFramePr>
        <p:xfrm>
          <a:off x="364066" y="1014809"/>
          <a:ext cx="4889269" cy="3538263"/>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6" name="Retângulo 5"/>
          <p:cNvSpPr/>
          <p:nvPr/>
        </p:nvSpPr>
        <p:spPr>
          <a:xfrm>
            <a:off x="499105" y="823118"/>
            <a:ext cx="3334567" cy="368884"/>
          </a:xfrm>
          <a:prstGeom prst="rect">
            <a:avLst/>
          </a:prstGeom>
        </p:spPr>
        <p:txBody>
          <a:bodyPr wrap="none">
            <a:spAutoFit/>
          </a:bodyPr>
          <a:lstStyle/>
          <a:p>
            <a:r>
              <a:rPr lang="en-US" sz="1097" dirty="0">
                <a:solidFill>
                  <a:srgbClr val="000050"/>
                </a:solidFill>
                <a:latin typeface="Poppins" panose="020B0604020202020204" charset="0"/>
              </a:rPr>
              <a:t>Provisions Expenses for Expected Loan Losses</a:t>
            </a:r>
          </a:p>
          <a:p>
            <a:r>
              <a:rPr lang="en-US" sz="700" dirty="0">
                <a:solidFill>
                  <a:srgbClr val="0094FF"/>
                </a:solidFill>
                <a:latin typeface="Poppins" panose="020B0604020202020204" charset="0"/>
                <a:ea typeface="LF_Kai"/>
              </a:rPr>
              <a:t>(In R$ billion)</a:t>
            </a:r>
          </a:p>
        </p:txBody>
      </p:sp>
      <p:sp>
        <p:nvSpPr>
          <p:cNvPr id="7" name="Retângulo 6"/>
          <p:cNvSpPr/>
          <p:nvPr/>
        </p:nvSpPr>
        <p:spPr>
          <a:xfrm>
            <a:off x="5462531" y="830367"/>
            <a:ext cx="1992853" cy="368884"/>
          </a:xfrm>
          <a:prstGeom prst="rect">
            <a:avLst/>
          </a:prstGeom>
        </p:spPr>
        <p:txBody>
          <a:bodyPr wrap="none">
            <a:spAutoFit/>
          </a:bodyPr>
          <a:lstStyle/>
          <a:p>
            <a:r>
              <a:rPr lang="en-US" sz="1097" dirty="0">
                <a:solidFill>
                  <a:srgbClr val="000050"/>
                </a:solidFill>
                <a:latin typeface="Poppins" panose="020B0604020202020204" charset="0"/>
              </a:rPr>
              <a:t>Cost of Risk</a:t>
            </a:r>
          </a:p>
          <a:p>
            <a:r>
              <a:rPr lang="en-US" sz="700" dirty="0">
                <a:solidFill>
                  <a:srgbClr val="0094FF"/>
                </a:solidFill>
                <a:latin typeface="Poppins" panose="020B0604020202020204" charset="0"/>
                <a:ea typeface="LF_Kai"/>
              </a:rPr>
              <a:t>(12m Provision Expenses / Loan Portfolio)</a:t>
            </a:r>
          </a:p>
        </p:txBody>
      </p:sp>
      <p:sp>
        <p:nvSpPr>
          <p:cNvPr id="8" name="Retângulo 7"/>
          <p:cNvSpPr/>
          <p:nvPr/>
        </p:nvSpPr>
        <p:spPr>
          <a:xfrm>
            <a:off x="5462531" y="2576904"/>
            <a:ext cx="1848583" cy="384721"/>
          </a:xfrm>
          <a:prstGeom prst="rect">
            <a:avLst/>
          </a:prstGeom>
        </p:spPr>
        <p:txBody>
          <a:bodyPr wrap="none">
            <a:spAutoFit/>
          </a:bodyPr>
          <a:lstStyle/>
          <a:p>
            <a:r>
              <a:rPr lang="en-US" sz="1100" dirty="0">
                <a:solidFill>
                  <a:srgbClr val="000050"/>
                </a:solidFill>
                <a:latin typeface="Poppins" panose="020B0604020202020204" charset="0"/>
              </a:rPr>
              <a:t>Provisioning Index</a:t>
            </a:r>
          </a:p>
          <a:p>
            <a:r>
              <a:rPr lang="en-US" sz="610" dirty="0">
                <a:solidFill>
                  <a:srgbClr val="0094FF"/>
                </a:solidFill>
                <a:latin typeface="Poppins" panose="020B0604020202020204" charset="0"/>
                <a:ea typeface="LF_Kai"/>
              </a:rPr>
              <a:t>(</a:t>
            </a:r>
            <a:r>
              <a:rPr lang="en-US" sz="800" dirty="0">
                <a:solidFill>
                  <a:srgbClr val="0094FF"/>
                </a:solidFill>
                <a:latin typeface="Poppins" panose="020B0604020202020204" charset="0"/>
                <a:ea typeface="LF_Kai"/>
              </a:rPr>
              <a:t>Total Provisions / Loan Portfolio)</a:t>
            </a:r>
          </a:p>
        </p:txBody>
      </p:sp>
      <p:sp>
        <p:nvSpPr>
          <p:cNvPr id="13"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24</a:t>
            </a:fld>
            <a:endParaRPr lang="pt-BR" sz="600" dirty="0">
              <a:latin typeface="Poppins" panose="020B0604020202020204" charset="0"/>
            </a:endParaRPr>
          </a:p>
        </p:txBody>
      </p:sp>
      <p:sp>
        <p:nvSpPr>
          <p:cNvPr id="17" name="Google Shape;126;p20"/>
          <p:cNvSpPr txBox="1"/>
          <p:nvPr/>
        </p:nvSpPr>
        <p:spPr>
          <a:xfrm>
            <a:off x="287388" y="165486"/>
            <a:ext cx="5042627"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Loan Loss Provisions and Cost of Risk</a:t>
            </a:r>
          </a:p>
        </p:txBody>
      </p:sp>
      <p:graphicFrame>
        <p:nvGraphicFramePr>
          <p:cNvPr id="30" name="Диаграмма 7">
            <a:extLst>
              <a:ext uri="{FF2B5EF4-FFF2-40B4-BE49-F238E27FC236}">
                <a16:creationId xmlns:a16="http://schemas.microsoft.com/office/drawing/2014/main" id="{C5B735B9-E6C3-4F30-9C9C-ABA6EBF3468D}"/>
              </a:ext>
            </a:extLst>
          </p:cNvPr>
          <p:cNvGraphicFramePr/>
          <p:nvPr>
            <p:extLst>
              <p:ext uri="{D42A27DB-BD31-4B8C-83A1-F6EECF244321}">
                <p14:modId xmlns:p14="http://schemas.microsoft.com/office/powerpoint/2010/main" val="337950496"/>
              </p:ext>
            </p:extLst>
          </p:nvPr>
        </p:nvGraphicFramePr>
        <p:xfrm>
          <a:off x="5344559" y="1169971"/>
          <a:ext cx="3180023" cy="1189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 name="Диаграмма 7">
            <a:extLst>
              <a:ext uri="{FF2B5EF4-FFF2-40B4-BE49-F238E27FC236}">
                <a16:creationId xmlns:a16="http://schemas.microsoft.com/office/drawing/2014/main" id="{C5B735B9-E6C3-4F30-9C9C-ABA6EBF3468D}"/>
              </a:ext>
            </a:extLst>
          </p:cNvPr>
          <p:cNvGraphicFramePr/>
          <p:nvPr>
            <p:extLst>
              <p:ext uri="{D42A27DB-BD31-4B8C-83A1-F6EECF244321}">
                <p14:modId xmlns:p14="http://schemas.microsoft.com/office/powerpoint/2010/main" val="814604117"/>
              </p:ext>
            </p:extLst>
          </p:nvPr>
        </p:nvGraphicFramePr>
        <p:xfrm>
          <a:off x="5422947" y="3208637"/>
          <a:ext cx="3180023" cy="1171769"/>
        </p:xfrm>
        <a:graphic>
          <a:graphicData uri="http://schemas.openxmlformats.org/drawingml/2006/chart">
            <c:chart xmlns:c="http://schemas.openxmlformats.org/drawingml/2006/chart" xmlns:r="http://schemas.openxmlformats.org/officeDocument/2006/relationships" r:id="rId5"/>
          </a:graphicData>
        </a:graphic>
      </p:graphicFrame>
      <p:grpSp>
        <p:nvGrpSpPr>
          <p:cNvPr id="24" name="Agrupar 23"/>
          <p:cNvGrpSpPr/>
          <p:nvPr/>
        </p:nvGrpSpPr>
        <p:grpSpPr>
          <a:xfrm>
            <a:off x="828120" y="1517390"/>
            <a:ext cx="2507476" cy="207411"/>
            <a:chOff x="691763" y="1792428"/>
            <a:chExt cx="4105574" cy="151914"/>
          </a:xfrm>
        </p:grpSpPr>
        <p:cxnSp>
          <p:nvCxnSpPr>
            <p:cNvPr id="25" name="Conector de Seta Reta 24"/>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Conector reto 25"/>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grpSp>
        <p:nvGrpSpPr>
          <p:cNvPr id="28" name="Agrupar 27"/>
          <p:cNvGrpSpPr/>
          <p:nvPr/>
        </p:nvGrpSpPr>
        <p:grpSpPr>
          <a:xfrm>
            <a:off x="3707358" y="1557160"/>
            <a:ext cx="1100537" cy="207411"/>
            <a:chOff x="691763" y="1792428"/>
            <a:chExt cx="4105574" cy="151914"/>
          </a:xfrm>
        </p:grpSpPr>
        <p:cxnSp>
          <p:nvCxnSpPr>
            <p:cNvPr id="32" name="Conector de Seta Reta 31"/>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Conector reto 32"/>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34" name="CaixaDeTexto 33"/>
          <p:cNvSpPr txBox="1"/>
          <p:nvPr/>
        </p:nvSpPr>
        <p:spPr>
          <a:xfrm>
            <a:off x="3809569" y="1410413"/>
            <a:ext cx="803908" cy="276999"/>
          </a:xfrm>
          <a:prstGeom prst="rect">
            <a:avLst/>
          </a:prstGeom>
          <a:solidFill>
            <a:schemeClr val="bg1"/>
          </a:solidFill>
        </p:spPr>
        <p:txBody>
          <a:bodyPr wrap="square" rtlCol="0">
            <a:spAutoFit/>
          </a:bodyPr>
          <a:lstStyle/>
          <a:p>
            <a:pPr algn="ctr"/>
            <a:r>
              <a:rPr lang="el-GR" sz="1200" b="1" dirty="0">
                <a:solidFill>
                  <a:srgbClr val="FF0000"/>
                </a:solidFill>
                <a:latin typeface="Source Sans 3" panose="020B0303030403020204" pitchFamily="34" charset="0"/>
                <a:ea typeface="Avenir Black" charset="0"/>
                <a:cs typeface="Avenir Black" charset="0"/>
              </a:rPr>
              <a:t>▲</a:t>
            </a:r>
            <a:r>
              <a:rPr lang="pt-BR" sz="1200" dirty="0">
                <a:solidFill>
                  <a:srgbClr val="0094FF"/>
                </a:solidFill>
                <a:latin typeface="Poppins" panose="020B0604020202020204" charset="0"/>
                <a:ea typeface="Avenir Black" charset="0"/>
              </a:rPr>
              <a:t>62.2</a:t>
            </a:r>
            <a:r>
              <a:rPr lang="pt-BR" sz="1200" dirty="0">
                <a:solidFill>
                  <a:srgbClr val="0094FF"/>
                </a:solidFill>
                <a:latin typeface="Poppins" panose="020B0604020202020204" charset="0"/>
                <a:ea typeface="Source Sans Pro" panose="020B0503030403020204" pitchFamily="34" charset="0"/>
              </a:rPr>
              <a:t>%</a:t>
            </a:r>
          </a:p>
        </p:txBody>
      </p:sp>
      <p:cxnSp>
        <p:nvCxnSpPr>
          <p:cNvPr id="35" name="Conector reto 34"/>
          <p:cNvCxnSpPr/>
          <p:nvPr/>
        </p:nvCxnSpPr>
        <p:spPr>
          <a:xfrm>
            <a:off x="3434512" y="1572665"/>
            <a:ext cx="19993" cy="2592305"/>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sp>
        <p:nvSpPr>
          <p:cNvPr id="21" name="CaixaDeTexto 20">
            <a:extLst>
              <a:ext uri="{FF2B5EF4-FFF2-40B4-BE49-F238E27FC236}">
                <a16:creationId xmlns:a16="http://schemas.microsoft.com/office/drawing/2014/main" id="{88BD7199-28AA-4803-86E9-E2FC148EDF35}"/>
              </a:ext>
            </a:extLst>
          </p:cNvPr>
          <p:cNvSpPr txBox="1"/>
          <p:nvPr/>
        </p:nvSpPr>
        <p:spPr>
          <a:xfrm>
            <a:off x="1464147" y="1361941"/>
            <a:ext cx="844500" cy="276999"/>
          </a:xfrm>
          <a:prstGeom prst="rect">
            <a:avLst/>
          </a:prstGeom>
          <a:solidFill>
            <a:schemeClr val="bg1"/>
          </a:solidFill>
        </p:spPr>
        <p:txBody>
          <a:bodyPr wrap="square" rtlCol="0">
            <a:spAutoFit/>
          </a:bodyPr>
          <a:lstStyle/>
          <a:p>
            <a:pPr algn="ctr"/>
            <a:r>
              <a:rPr lang="el-GR" sz="1200" dirty="0">
                <a:solidFill>
                  <a:srgbClr val="00B050"/>
                </a:solidFill>
                <a:latin typeface="Arial" panose="020B0604020202020204" pitchFamily="34" charset="0"/>
                <a:ea typeface="Avenir Black" charset="0"/>
                <a:cs typeface="Arial" panose="020B0604020202020204" pitchFamily="34" charset="0"/>
              </a:rPr>
              <a:t>▼</a:t>
            </a:r>
            <a:r>
              <a:rPr lang="el-GR" sz="1200" dirty="0">
                <a:solidFill>
                  <a:srgbClr val="FF0000"/>
                </a:solidFill>
                <a:latin typeface="Arial" panose="020B0604020202020204" pitchFamily="34" charset="0"/>
                <a:ea typeface="Avenir Black" charset="0"/>
                <a:cs typeface="Arial" panose="020B0604020202020204" pitchFamily="34" charset="0"/>
              </a:rPr>
              <a:t> </a:t>
            </a:r>
            <a:r>
              <a:rPr lang="pt-BR" sz="1200" dirty="0">
                <a:solidFill>
                  <a:srgbClr val="0094FF"/>
                </a:solidFill>
                <a:latin typeface="Poppins" panose="020B0604020202020204" charset="0"/>
                <a:ea typeface="Source Sans Pro" panose="020B0503030403020204" pitchFamily="34" charset="0"/>
              </a:rPr>
              <a:t>18.9% </a:t>
            </a:r>
          </a:p>
        </p:txBody>
      </p:sp>
    </p:spTree>
    <p:extLst>
      <p:ext uri="{BB962C8B-B14F-4D97-AF65-F5344CB8AC3E}">
        <p14:creationId xmlns:p14="http://schemas.microsoft.com/office/powerpoint/2010/main" val="3402430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0"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6" name="Retângulo 5"/>
          <p:cNvSpPr/>
          <p:nvPr/>
        </p:nvSpPr>
        <p:spPr>
          <a:xfrm>
            <a:off x="526251" y="783328"/>
            <a:ext cx="2541080" cy="355034"/>
          </a:xfrm>
          <a:prstGeom prst="rect">
            <a:avLst/>
          </a:prstGeom>
        </p:spPr>
        <p:txBody>
          <a:bodyPr wrap="none">
            <a:spAutoFit/>
          </a:bodyPr>
          <a:lstStyle/>
          <a:p>
            <a:r>
              <a:rPr lang="en-US" sz="1097" dirty="0">
                <a:solidFill>
                  <a:srgbClr val="000050"/>
                </a:solidFill>
                <a:latin typeface="Poppins" panose="020B0604020202020204" charset="0"/>
              </a:rPr>
              <a:t>Adjusted Administrative Expenses</a:t>
            </a:r>
          </a:p>
          <a:p>
            <a:pPr>
              <a:buClr>
                <a:srgbClr val="000000"/>
              </a:buClr>
            </a:pPr>
            <a:r>
              <a:rPr lang="en-US" sz="610" dirty="0">
                <a:solidFill>
                  <a:srgbClr val="0094FF"/>
                </a:solidFill>
                <a:latin typeface="Poppins" panose="020B0604020202020204" charset="0"/>
                <a:ea typeface="LF_Kai"/>
              </a:rPr>
              <a:t>(In R$ Billion)</a:t>
            </a:r>
          </a:p>
        </p:txBody>
      </p:sp>
      <p:sp>
        <p:nvSpPr>
          <p:cNvPr id="11" name="Retângulo 10"/>
          <p:cNvSpPr/>
          <p:nvPr/>
        </p:nvSpPr>
        <p:spPr>
          <a:xfrm>
            <a:off x="4820078" y="1995611"/>
            <a:ext cx="1039067" cy="353943"/>
          </a:xfrm>
          <a:prstGeom prst="rect">
            <a:avLst/>
          </a:prstGeom>
        </p:spPr>
        <p:txBody>
          <a:bodyPr wrap="none">
            <a:spAutoFit/>
          </a:bodyPr>
          <a:lstStyle/>
          <a:p>
            <a:r>
              <a:rPr lang="en-US" sz="1100" dirty="0">
                <a:solidFill>
                  <a:srgbClr val="000050"/>
                </a:solidFill>
                <a:latin typeface="Poppins" panose="020B0604020202020204" charset="0"/>
              </a:rPr>
              <a:t>Headcount</a:t>
            </a:r>
          </a:p>
          <a:p>
            <a:r>
              <a:rPr lang="en-US" sz="600" dirty="0">
                <a:solidFill>
                  <a:srgbClr val="0094FF"/>
                </a:solidFill>
                <a:latin typeface="Poppins" panose="020B0604020202020204" charset="0"/>
                <a:ea typeface="LF_Kai"/>
              </a:rPr>
              <a:t>Number of employees</a:t>
            </a:r>
            <a:endParaRPr lang="en-US" sz="600" dirty="0">
              <a:solidFill>
                <a:srgbClr val="000050"/>
              </a:solidFill>
              <a:latin typeface="Poppins" panose="020B0604020202020204" charset="0"/>
            </a:endParaRPr>
          </a:p>
        </p:txBody>
      </p:sp>
      <p:sp>
        <p:nvSpPr>
          <p:cNvPr id="12" name="Retângulo 11"/>
          <p:cNvSpPr/>
          <p:nvPr/>
        </p:nvSpPr>
        <p:spPr>
          <a:xfrm>
            <a:off x="7273746" y="2054308"/>
            <a:ext cx="843501" cy="261162"/>
          </a:xfrm>
          <a:prstGeom prst="rect">
            <a:avLst/>
          </a:prstGeom>
        </p:spPr>
        <p:txBody>
          <a:bodyPr wrap="none">
            <a:spAutoFit/>
          </a:bodyPr>
          <a:lstStyle/>
          <a:p>
            <a:pPr>
              <a:buClr>
                <a:srgbClr val="000000"/>
              </a:buClr>
            </a:pPr>
            <a:r>
              <a:rPr lang="en-US" sz="1097" dirty="0">
                <a:solidFill>
                  <a:srgbClr val="000050"/>
                </a:solidFill>
                <a:latin typeface="Poppins" panose="020B0604020202020204" charset="0"/>
              </a:rPr>
              <a:t>Branches</a:t>
            </a:r>
          </a:p>
        </p:txBody>
      </p:sp>
      <p:graphicFrame>
        <p:nvGraphicFramePr>
          <p:cNvPr id="13" name="Gráfico 12"/>
          <p:cNvGraphicFramePr/>
          <p:nvPr>
            <p:extLst>
              <p:ext uri="{D42A27DB-BD31-4B8C-83A1-F6EECF244321}">
                <p14:modId xmlns:p14="http://schemas.microsoft.com/office/powerpoint/2010/main" val="2256564577"/>
              </p:ext>
            </p:extLst>
          </p:nvPr>
        </p:nvGraphicFramePr>
        <p:xfrm>
          <a:off x="4689664" y="2533315"/>
          <a:ext cx="2117148" cy="1682335"/>
        </p:xfrm>
        <a:graphic>
          <a:graphicData uri="http://schemas.openxmlformats.org/drawingml/2006/chart">
            <c:chart xmlns:c="http://schemas.openxmlformats.org/drawingml/2006/chart" xmlns:r="http://schemas.openxmlformats.org/officeDocument/2006/relationships" r:id="rId3"/>
          </a:graphicData>
        </a:graphic>
      </p:graphicFrame>
      <p:cxnSp>
        <p:nvCxnSpPr>
          <p:cNvPr id="14" name="Conector de Seta Reta 13"/>
          <p:cNvCxnSpPr/>
          <p:nvPr/>
        </p:nvCxnSpPr>
        <p:spPr>
          <a:xfrm>
            <a:off x="5409079" y="2393109"/>
            <a:ext cx="736625" cy="526473"/>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sp>
        <p:nvSpPr>
          <p:cNvPr id="15" name="CaixaDeTexto 14"/>
          <p:cNvSpPr txBox="1"/>
          <p:nvPr/>
        </p:nvSpPr>
        <p:spPr>
          <a:xfrm>
            <a:off x="5503992" y="2550360"/>
            <a:ext cx="641712" cy="242374"/>
          </a:xfrm>
          <a:prstGeom prst="rect">
            <a:avLst/>
          </a:prstGeom>
          <a:solidFill>
            <a:schemeClr val="bg1"/>
          </a:solidFill>
        </p:spPr>
        <p:txBody>
          <a:bodyPr wrap="square" rtlCol="0">
            <a:spAutoFit/>
          </a:bodyPr>
          <a:lstStyle/>
          <a:p>
            <a:pPr algn="ctr"/>
            <a:r>
              <a:rPr lang="pt-BR" sz="975" dirty="0">
                <a:solidFill>
                  <a:srgbClr val="1CD8CA"/>
                </a:solidFill>
                <a:latin typeface="Poppins" panose="020B0604020202020204" charset="0"/>
              </a:rPr>
              <a:t>(1,355)</a:t>
            </a:r>
          </a:p>
        </p:txBody>
      </p:sp>
      <p:graphicFrame>
        <p:nvGraphicFramePr>
          <p:cNvPr id="16" name="Gráfico 15"/>
          <p:cNvGraphicFramePr/>
          <p:nvPr>
            <p:extLst>
              <p:ext uri="{D42A27DB-BD31-4B8C-83A1-F6EECF244321}">
                <p14:modId xmlns:p14="http://schemas.microsoft.com/office/powerpoint/2010/main" val="56000349"/>
              </p:ext>
            </p:extLst>
          </p:nvPr>
        </p:nvGraphicFramePr>
        <p:xfrm>
          <a:off x="6604402" y="2533315"/>
          <a:ext cx="2117148" cy="1682335"/>
        </p:xfrm>
        <a:graphic>
          <a:graphicData uri="http://schemas.openxmlformats.org/drawingml/2006/chart">
            <c:chart xmlns:c="http://schemas.openxmlformats.org/drawingml/2006/chart" xmlns:r="http://schemas.openxmlformats.org/officeDocument/2006/relationships" r:id="rId4"/>
          </a:graphicData>
        </a:graphic>
      </p:graphicFrame>
      <p:cxnSp>
        <p:nvCxnSpPr>
          <p:cNvPr id="17" name="Conector de Seta Reta 16"/>
          <p:cNvCxnSpPr/>
          <p:nvPr/>
        </p:nvCxnSpPr>
        <p:spPr>
          <a:xfrm>
            <a:off x="7329202" y="2444869"/>
            <a:ext cx="736625" cy="526473"/>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sp>
        <p:nvSpPr>
          <p:cNvPr id="18" name="CaixaDeTexto 17"/>
          <p:cNvSpPr txBox="1"/>
          <p:nvPr/>
        </p:nvSpPr>
        <p:spPr>
          <a:xfrm>
            <a:off x="7424116" y="2602120"/>
            <a:ext cx="528686" cy="242374"/>
          </a:xfrm>
          <a:prstGeom prst="rect">
            <a:avLst/>
          </a:prstGeom>
          <a:solidFill>
            <a:schemeClr val="bg1"/>
          </a:solidFill>
        </p:spPr>
        <p:txBody>
          <a:bodyPr wrap="square" rtlCol="0">
            <a:spAutoFit/>
          </a:bodyPr>
          <a:lstStyle/>
          <a:p>
            <a:pPr algn="ctr"/>
            <a:r>
              <a:rPr lang="pt-BR" sz="975" dirty="0">
                <a:solidFill>
                  <a:srgbClr val="1CD8CA"/>
                </a:solidFill>
                <a:latin typeface="Poppins" panose="020B0604020202020204" charset="0"/>
              </a:rPr>
              <a:t>(25)</a:t>
            </a:r>
          </a:p>
        </p:txBody>
      </p:sp>
      <p:sp>
        <p:nvSpPr>
          <p:cNvPr id="21" name="TextBox 101"/>
          <p:cNvSpPr txBox="1">
            <a:spLocks/>
          </p:cNvSpPr>
          <p:nvPr/>
        </p:nvSpPr>
        <p:spPr>
          <a:xfrm>
            <a:off x="5173001" y="4320948"/>
            <a:ext cx="1208780" cy="342269"/>
          </a:xfrm>
          <a:prstGeom prst="rect">
            <a:avLst/>
          </a:prstGeom>
          <a:solidFill>
            <a:srgbClr val="936FFA"/>
          </a:solidFill>
        </p:spPr>
        <p:txBody>
          <a:bodyPr wrap="square" lIns="21903" tIns="0" rIns="21903" bIns="0" rtlCol="0" anchor="ctr">
            <a:noAutofit/>
          </a:bodyPr>
          <a:lstStyle/>
          <a:p>
            <a:pPr algn="ctr"/>
            <a:r>
              <a:rPr lang="en-US" sz="800" dirty="0">
                <a:solidFill>
                  <a:schemeClr val="bg1"/>
                </a:solidFill>
                <a:latin typeface="Poppins" panose="020B0604020202020204" charset="0"/>
              </a:rPr>
              <a:t>Dismissal Voluntary Plans</a:t>
            </a:r>
          </a:p>
        </p:txBody>
      </p:sp>
      <p:sp>
        <p:nvSpPr>
          <p:cNvPr id="22" name="TextBox 101"/>
          <p:cNvSpPr txBox="1">
            <a:spLocks/>
          </p:cNvSpPr>
          <p:nvPr/>
        </p:nvSpPr>
        <p:spPr>
          <a:xfrm>
            <a:off x="7006837" y="4320948"/>
            <a:ext cx="1367807" cy="342269"/>
          </a:xfrm>
          <a:prstGeom prst="rect">
            <a:avLst/>
          </a:prstGeom>
          <a:solidFill>
            <a:srgbClr val="936FFA"/>
          </a:solidFill>
        </p:spPr>
        <p:txBody>
          <a:bodyPr wrap="square" lIns="21903" tIns="0" rIns="21903" bIns="0" rtlCol="0" anchor="ctr">
            <a:noAutofit/>
          </a:bodyPr>
          <a:lstStyle/>
          <a:p>
            <a:pPr algn="ctr"/>
            <a:r>
              <a:rPr lang="en-US" sz="800" dirty="0">
                <a:solidFill>
                  <a:schemeClr val="bg1"/>
                </a:solidFill>
                <a:latin typeface="Poppins" panose="020B0604020202020204" charset="0"/>
              </a:rPr>
              <a:t>Branches Restructuring Program</a:t>
            </a:r>
          </a:p>
        </p:txBody>
      </p:sp>
      <p:sp>
        <p:nvSpPr>
          <p:cNvPr id="28"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25</a:t>
            </a:fld>
            <a:endParaRPr lang="pt-BR" sz="600" dirty="0">
              <a:latin typeface="Poppins" panose="020B0604020202020204" charset="0"/>
            </a:endParaRPr>
          </a:p>
        </p:txBody>
      </p:sp>
      <p:sp>
        <p:nvSpPr>
          <p:cNvPr id="29" name="Google Shape;126;p20"/>
          <p:cNvSpPr txBox="1"/>
          <p:nvPr/>
        </p:nvSpPr>
        <p:spPr>
          <a:xfrm>
            <a:off x="287388" y="165486"/>
            <a:ext cx="6686168"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Efficiency</a:t>
            </a:r>
          </a:p>
        </p:txBody>
      </p:sp>
      <p:graphicFrame>
        <p:nvGraphicFramePr>
          <p:cNvPr id="30" name="Gráfico 29"/>
          <p:cNvGraphicFramePr/>
          <p:nvPr>
            <p:extLst>
              <p:ext uri="{D42A27DB-BD31-4B8C-83A1-F6EECF244321}">
                <p14:modId xmlns:p14="http://schemas.microsoft.com/office/powerpoint/2010/main" val="3112435433"/>
              </p:ext>
            </p:extLst>
          </p:nvPr>
        </p:nvGraphicFramePr>
        <p:xfrm>
          <a:off x="289275" y="1379475"/>
          <a:ext cx="4049094" cy="3228569"/>
        </p:xfrm>
        <a:graphic>
          <a:graphicData uri="http://schemas.openxmlformats.org/drawingml/2006/chart">
            <c:chart xmlns:c="http://schemas.openxmlformats.org/drawingml/2006/chart" xmlns:r="http://schemas.openxmlformats.org/officeDocument/2006/relationships" r:id="rId5"/>
          </a:graphicData>
        </a:graphic>
      </p:graphicFrame>
      <p:cxnSp>
        <p:nvCxnSpPr>
          <p:cNvPr id="31" name="Conector reto 30"/>
          <p:cNvCxnSpPr/>
          <p:nvPr/>
        </p:nvCxnSpPr>
        <p:spPr>
          <a:xfrm>
            <a:off x="2957834" y="1292843"/>
            <a:ext cx="7388" cy="2757408"/>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nvGrpSpPr>
          <p:cNvPr id="32" name="Agrupar 31"/>
          <p:cNvGrpSpPr/>
          <p:nvPr/>
        </p:nvGrpSpPr>
        <p:grpSpPr>
          <a:xfrm>
            <a:off x="615767" y="1461677"/>
            <a:ext cx="2154730" cy="134320"/>
            <a:chOff x="691763" y="1792428"/>
            <a:chExt cx="4105574" cy="151914"/>
          </a:xfrm>
        </p:grpSpPr>
        <p:cxnSp>
          <p:nvCxnSpPr>
            <p:cNvPr id="33" name="Conector de Seta Reta 32"/>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ector reto 33"/>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40" name="Retângulo 39"/>
          <p:cNvSpPr/>
          <p:nvPr/>
        </p:nvSpPr>
        <p:spPr>
          <a:xfrm>
            <a:off x="4451394" y="276255"/>
            <a:ext cx="2746908" cy="1454244"/>
          </a:xfrm>
          <a:prstGeom prst="rect">
            <a:avLst/>
          </a:prstGeom>
          <a:noFill/>
        </p:spPr>
        <p:txBody>
          <a:bodyPr wrap="square">
            <a:spAutoFit/>
          </a:bodyPr>
          <a:lstStyle/>
          <a:p>
            <a:pPr algn="ctr">
              <a:lnSpc>
                <a:spcPct val="150000"/>
              </a:lnSpc>
            </a:pPr>
            <a:r>
              <a:rPr lang="en-US" dirty="0">
                <a:solidFill>
                  <a:srgbClr val="000050"/>
                </a:solidFill>
                <a:latin typeface="Poppins" panose="020B0604020202020204" charset="0"/>
                <a:ea typeface="Source Sans Pro" panose="020B0503030403020204" pitchFamily="34" charset="0"/>
              </a:rPr>
              <a:t>Salary Agreement </a:t>
            </a:r>
            <a:r>
              <a:rPr lang="pt-BR" dirty="0">
                <a:solidFill>
                  <a:srgbClr val="000050"/>
                </a:solidFill>
                <a:latin typeface="Poppins" panose="020B0604020202020204" charset="0"/>
                <a:ea typeface="Source Sans Pro" panose="020B0503030403020204" pitchFamily="34" charset="0"/>
              </a:rPr>
              <a:t>(23/24)</a:t>
            </a:r>
            <a:endParaRPr lang="en-US" dirty="0">
              <a:solidFill>
                <a:srgbClr val="000050"/>
              </a:solidFill>
              <a:latin typeface="Poppins" panose="020B0604020202020204" charset="0"/>
              <a:ea typeface="Source Sans Pro" panose="020B0503030403020204" pitchFamily="34" charset="0"/>
            </a:endParaRPr>
          </a:p>
          <a:p>
            <a:pPr algn="ctr">
              <a:lnSpc>
                <a:spcPct val="150000"/>
              </a:lnSpc>
            </a:pPr>
            <a:r>
              <a:rPr lang="en-US" sz="1300" b="1" dirty="0">
                <a:solidFill>
                  <a:srgbClr val="0094FF"/>
                </a:solidFill>
                <a:latin typeface="Poppins" panose="020B0604020202020204" charset="0"/>
                <a:ea typeface="Source Sans Pro" panose="020B0503030403020204" pitchFamily="34" charset="0"/>
              </a:rPr>
              <a:t>4.58% </a:t>
            </a:r>
          </a:p>
          <a:p>
            <a:pPr algn="ctr"/>
            <a:r>
              <a:rPr lang="pt-BR" sz="800" b="1" dirty="0">
                <a:solidFill>
                  <a:srgbClr val="9470FB"/>
                </a:solidFill>
                <a:latin typeface="Poppins" panose="020B0604020202020204" charset="0"/>
                <a:ea typeface="Source Sans Pro" panose="020B0503030403020204" pitchFamily="34" charset="0"/>
              </a:rPr>
              <a:t>Salaries and B</a:t>
            </a:r>
            <a:r>
              <a:rPr lang="en-US" sz="800" b="1" dirty="0">
                <a:solidFill>
                  <a:srgbClr val="9470FB"/>
                </a:solidFill>
                <a:latin typeface="Poppins" panose="020B0604020202020204" charset="0"/>
                <a:ea typeface="Source Sans Pro" panose="020B0503030403020204" pitchFamily="34" charset="0"/>
              </a:rPr>
              <a:t>enefits</a:t>
            </a:r>
          </a:p>
          <a:p>
            <a:pPr algn="ctr"/>
            <a:endParaRPr lang="en-US" sz="800" b="1" dirty="0">
              <a:solidFill>
                <a:srgbClr val="9470FB"/>
              </a:solidFill>
              <a:latin typeface="Poppins" panose="020B0604020202020204" charset="0"/>
              <a:ea typeface="Source Sans Pro" panose="020B0503030403020204" pitchFamily="34" charset="0"/>
            </a:endParaRPr>
          </a:p>
          <a:p>
            <a:pPr algn="ctr"/>
            <a:r>
              <a:rPr lang="en-US" sz="800" b="1" dirty="0">
                <a:solidFill>
                  <a:srgbClr val="0094FF"/>
                </a:solidFill>
                <a:latin typeface="Poppins" panose="020B0604020202020204" charset="0"/>
                <a:ea typeface="Source Sans Pro" panose="020B0503030403020204" pitchFamily="34" charset="0"/>
              </a:rPr>
              <a:t>+ Renewal of workforce</a:t>
            </a:r>
          </a:p>
          <a:p>
            <a:pPr algn="ctr"/>
            <a:endParaRPr lang="en-US" sz="800" b="1" dirty="0">
              <a:solidFill>
                <a:srgbClr val="0094FF"/>
              </a:solidFill>
              <a:latin typeface="Poppins" panose="020B0604020202020204" charset="0"/>
              <a:ea typeface="Source Sans Pro" panose="020B0503030403020204" pitchFamily="34" charset="0"/>
            </a:endParaRPr>
          </a:p>
          <a:p>
            <a:pPr algn="ctr"/>
            <a:r>
              <a:rPr lang="en-US" sz="800" b="1" dirty="0">
                <a:solidFill>
                  <a:srgbClr val="0094FF"/>
                </a:solidFill>
                <a:latin typeface="Poppins" panose="020B0604020202020204" charset="0"/>
                <a:ea typeface="Source Sans Pro" panose="020B0503030403020204" pitchFamily="34" charset="0"/>
              </a:rPr>
              <a:t>+ Total PDV effect</a:t>
            </a:r>
          </a:p>
          <a:p>
            <a:pPr algn="ctr"/>
            <a:endParaRPr lang="en-US" sz="800" b="1" dirty="0">
              <a:solidFill>
                <a:srgbClr val="9470FB"/>
              </a:solidFill>
              <a:latin typeface="Poppins" panose="020B0604020202020204" charset="0"/>
              <a:ea typeface="Source Sans Pro" panose="020B0503030403020204" pitchFamily="34" charset="0"/>
            </a:endParaRPr>
          </a:p>
        </p:txBody>
      </p:sp>
      <p:sp>
        <p:nvSpPr>
          <p:cNvPr id="41" name="Retângulo Arredondado 40"/>
          <p:cNvSpPr/>
          <p:nvPr/>
        </p:nvSpPr>
        <p:spPr>
          <a:xfrm>
            <a:off x="4572000" y="248392"/>
            <a:ext cx="2451388" cy="1491918"/>
          </a:xfrm>
          <a:prstGeom prst="roundRect">
            <a:avLst/>
          </a:prstGeom>
          <a:noFill/>
          <a:ln w="22225">
            <a:solidFill>
              <a:srgbClr val="9470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97" dirty="0">
              <a:latin typeface="Source Sans Pro" panose="020B0503030403020204" pitchFamily="34" charset="0"/>
            </a:endParaRPr>
          </a:p>
        </p:txBody>
      </p:sp>
      <p:grpSp>
        <p:nvGrpSpPr>
          <p:cNvPr id="42" name="Agrupar 41"/>
          <p:cNvGrpSpPr/>
          <p:nvPr/>
        </p:nvGrpSpPr>
        <p:grpSpPr>
          <a:xfrm>
            <a:off x="3092811" y="1461677"/>
            <a:ext cx="1038436" cy="105658"/>
            <a:chOff x="691763" y="1792428"/>
            <a:chExt cx="4105574" cy="151914"/>
          </a:xfrm>
        </p:grpSpPr>
        <p:cxnSp>
          <p:nvCxnSpPr>
            <p:cNvPr id="43" name="Conector de Seta Reta 42"/>
            <p:cNvCxnSpPr/>
            <p:nvPr/>
          </p:nvCxnSpPr>
          <p:spPr>
            <a:xfrm>
              <a:off x="691763" y="1792428"/>
              <a:ext cx="4105574" cy="0"/>
            </a:xfrm>
            <a:prstGeom prst="straightConnector1">
              <a:avLst/>
            </a:prstGeom>
            <a:ln>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Conector reto 43"/>
            <p:cNvCxnSpPr/>
            <p:nvPr/>
          </p:nvCxnSpPr>
          <p:spPr>
            <a:xfrm>
              <a:off x="691764" y="1792428"/>
              <a:ext cx="0" cy="151914"/>
            </a:xfrm>
            <a:prstGeom prst="line">
              <a:avLst/>
            </a:prstGeom>
            <a:ln>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45" name="CaixaDeTexto 44"/>
          <p:cNvSpPr txBox="1"/>
          <p:nvPr/>
        </p:nvSpPr>
        <p:spPr>
          <a:xfrm>
            <a:off x="3254982" y="1338566"/>
            <a:ext cx="641097" cy="246221"/>
          </a:xfrm>
          <a:prstGeom prst="rect">
            <a:avLst/>
          </a:prstGeom>
          <a:solidFill>
            <a:schemeClr val="bg1"/>
          </a:solidFill>
        </p:spPr>
        <p:txBody>
          <a:bodyPr wrap="square" rtlCol="0">
            <a:spAutoFit/>
          </a:bodyPr>
          <a:lstStyle/>
          <a:p>
            <a:pPr algn="ctr"/>
            <a:r>
              <a:rPr lang="el-GR" sz="1000" b="1" dirty="0">
                <a:solidFill>
                  <a:srgbClr val="FF0000"/>
                </a:solidFill>
                <a:latin typeface="Source Sans 3" panose="020B0303030403020204" pitchFamily="34" charset="0"/>
                <a:ea typeface="Avenir Black" charset="0"/>
                <a:cs typeface="Avenir Black" charset="0"/>
              </a:rPr>
              <a:t>▲</a:t>
            </a:r>
            <a:r>
              <a:rPr lang="pt-BR" sz="1000" dirty="0">
                <a:solidFill>
                  <a:srgbClr val="0094FF"/>
                </a:solidFill>
                <a:latin typeface="Poppins" panose="020B0604020202020204" charset="0"/>
                <a:ea typeface="Source Sans Pro" panose="020B0503030403020204" pitchFamily="34" charset="0"/>
              </a:rPr>
              <a:t>5.8%</a:t>
            </a:r>
          </a:p>
        </p:txBody>
      </p:sp>
      <p:sp>
        <p:nvSpPr>
          <p:cNvPr id="36" name="CaixaDeTexto 35">
            <a:extLst>
              <a:ext uri="{FF2B5EF4-FFF2-40B4-BE49-F238E27FC236}">
                <a16:creationId xmlns:a16="http://schemas.microsoft.com/office/drawing/2014/main" id="{85713F70-1AA0-4F6E-AE68-8157331D9DF5}"/>
              </a:ext>
            </a:extLst>
          </p:cNvPr>
          <p:cNvSpPr txBox="1"/>
          <p:nvPr/>
        </p:nvSpPr>
        <p:spPr>
          <a:xfrm>
            <a:off x="1214058" y="1334386"/>
            <a:ext cx="893403" cy="261610"/>
          </a:xfrm>
          <a:prstGeom prst="rect">
            <a:avLst/>
          </a:prstGeom>
          <a:solidFill>
            <a:schemeClr val="bg1"/>
          </a:solidFill>
        </p:spPr>
        <p:txBody>
          <a:bodyPr wrap="square" rtlCol="0">
            <a:spAutoFit/>
          </a:bodyPr>
          <a:lstStyle/>
          <a:p>
            <a:pPr algn="ctr"/>
            <a:r>
              <a:rPr lang="el-GR" sz="1100" b="1" dirty="0">
                <a:solidFill>
                  <a:srgbClr val="FF0000"/>
                </a:solidFill>
                <a:latin typeface="Source Sans 3" panose="020B0303030403020204" pitchFamily="34" charset="0"/>
                <a:ea typeface="Avenir Black" charset="0"/>
                <a:cs typeface="Avenir Black" charset="0"/>
              </a:rPr>
              <a:t>▲</a:t>
            </a:r>
            <a:r>
              <a:rPr lang="pt-BR" sz="1100" dirty="0">
                <a:solidFill>
                  <a:srgbClr val="0094FF"/>
                </a:solidFill>
                <a:latin typeface="Poppins" panose="020B0604020202020204" charset="0"/>
                <a:ea typeface="Source Sans Pro" panose="020B0503030403020204" pitchFamily="34" charset="0"/>
              </a:rPr>
              <a:t>7.7%</a:t>
            </a:r>
          </a:p>
        </p:txBody>
      </p:sp>
    </p:spTree>
    <p:extLst>
      <p:ext uri="{BB962C8B-B14F-4D97-AF65-F5344CB8AC3E}">
        <p14:creationId xmlns:p14="http://schemas.microsoft.com/office/powerpoint/2010/main" val="41269681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18"/>
          <p:cNvPicPr preferRelativeResize="0"/>
          <p:nvPr/>
        </p:nvPicPr>
        <p:blipFill rotWithShape="1">
          <a:blip r:embed="rId3">
            <a:alphaModFix/>
          </a:blip>
          <a:srcRect l="12041" t="14489" r="24647" b="32083"/>
          <a:stretch/>
        </p:blipFill>
        <p:spPr>
          <a:xfrm>
            <a:off x="0" y="0"/>
            <a:ext cx="9144003" cy="5143501"/>
          </a:xfrm>
          <a:prstGeom prst="rect">
            <a:avLst/>
          </a:prstGeom>
          <a:noFill/>
          <a:ln>
            <a:noFill/>
          </a:ln>
        </p:spPr>
      </p:pic>
      <p:pic>
        <p:nvPicPr>
          <p:cNvPr id="108" name="Google Shape;108;p18"/>
          <p:cNvPicPr preferRelativeResize="0"/>
          <p:nvPr/>
        </p:nvPicPr>
        <p:blipFill>
          <a:blip r:embed="rId4">
            <a:alphaModFix/>
          </a:blip>
          <a:stretch>
            <a:fillRect/>
          </a:stretch>
        </p:blipFill>
        <p:spPr>
          <a:xfrm>
            <a:off x="0" y="0"/>
            <a:ext cx="9144000" cy="5143500"/>
          </a:xfrm>
          <a:prstGeom prst="rect">
            <a:avLst/>
          </a:prstGeom>
          <a:noFill/>
          <a:ln>
            <a:noFill/>
          </a:ln>
        </p:spPr>
      </p:pic>
      <p:pic>
        <p:nvPicPr>
          <p:cNvPr id="10" name="Imagem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246" y="1714312"/>
            <a:ext cx="1567750" cy="1567750"/>
          </a:xfrm>
          <a:prstGeom prst="rect">
            <a:avLst/>
          </a:prstGeom>
        </p:spPr>
      </p:pic>
      <p:pic>
        <p:nvPicPr>
          <p:cNvPr id="12" name="Imagem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834" y="1558769"/>
            <a:ext cx="1873599" cy="1873599"/>
          </a:xfrm>
          <a:prstGeom prst="rect">
            <a:avLst/>
          </a:prstGeom>
        </p:spPr>
      </p:pic>
      <p:pic>
        <p:nvPicPr>
          <p:cNvPr id="109" name="Google Shape;109;p18"/>
          <p:cNvPicPr preferRelativeResize="0"/>
          <p:nvPr/>
        </p:nvPicPr>
        <p:blipFill>
          <a:blip r:embed="rId6">
            <a:alphaModFix/>
          </a:blip>
          <a:stretch>
            <a:fillRect/>
          </a:stretch>
        </p:blipFill>
        <p:spPr>
          <a:xfrm>
            <a:off x="8550093" y="4568900"/>
            <a:ext cx="438600" cy="404275"/>
          </a:xfrm>
          <a:prstGeom prst="rect">
            <a:avLst/>
          </a:prstGeom>
          <a:noFill/>
          <a:ln>
            <a:noFill/>
          </a:ln>
        </p:spPr>
      </p:pic>
      <p:sp>
        <p:nvSpPr>
          <p:cNvPr id="9" name="CaixaDeTexto 8"/>
          <p:cNvSpPr txBox="1"/>
          <p:nvPr/>
        </p:nvSpPr>
        <p:spPr>
          <a:xfrm>
            <a:off x="2331636" y="2233958"/>
            <a:ext cx="4431474" cy="523220"/>
          </a:xfrm>
          <a:prstGeom prst="rect">
            <a:avLst/>
          </a:prstGeom>
          <a:noFill/>
        </p:spPr>
        <p:txBody>
          <a:bodyPr wrap="square" rtlCol="0">
            <a:spAutoFit/>
          </a:bodyPr>
          <a:lstStyle/>
          <a:p>
            <a:r>
              <a:rPr lang="pt-BR" sz="2800" b="1" dirty="0">
                <a:solidFill>
                  <a:schemeClr val="bg1"/>
                </a:solidFill>
                <a:latin typeface="Poppins" panose="020B0604020202020204" charset="0"/>
                <a:cs typeface="Poppins" panose="020B0604020202020204" charset="0"/>
              </a:rPr>
              <a:t>Appendix</a:t>
            </a:r>
          </a:p>
        </p:txBody>
      </p:sp>
      <p:pic>
        <p:nvPicPr>
          <p:cNvPr id="16" name="Imagem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1078" y="1711694"/>
            <a:ext cx="1567750" cy="1567750"/>
          </a:xfrm>
          <a:prstGeom prst="rect">
            <a:avLst/>
          </a:prstGeom>
        </p:spPr>
      </p:pic>
      <p:sp>
        <p:nvSpPr>
          <p:cNvPr id="17" name="CaixaDeTexto 16"/>
          <p:cNvSpPr txBox="1"/>
          <p:nvPr/>
        </p:nvSpPr>
        <p:spPr>
          <a:xfrm>
            <a:off x="999792" y="2093776"/>
            <a:ext cx="448843" cy="923330"/>
          </a:xfrm>
          <a:prstGeom prst="rect">
            <a:avLst/>
          </a:prstGeom>
          <a:noFill/>
        </p:spPr>
        <p:txBody>
          <a:bodyPr wrap="square" rtlCol="0">
            <a:spAutoFit/>
          </a:bodyPr>
          <a:lstStyle/>
          <a:p>
            <a:r>
              <a:rPr lang="pt-BR" sz="5400" b="1" dirty="0">
                <a:solidFill>
                  <a:schemeClr val="bg1"/>
                </a:solidFill>
                <a:latin typeface="Poppins" panose="020B0604020202020204" charset="0"/>
              </a:rPr>
              <a:t>3</a:t>
            </a:r>
          </a:p>
        </p:txBody>
      </p:sp>
      <p:pic>
        <p:nvPicPr>
          <p:cNvPr id="18" name="Imagem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7793" y="1558769"/>
            <a:ext cx="1873599" cy="1873599"/>
          </a:xfrm>
          <a:prstGeom prst="rect">
            <a:avLst/>
          </a:prstGeom>
        </p:spPr>
      </p:pic>
    </p:spTree>
    <p:extLst>
      <p:ext uri="{BB962C8B-B14F-4D97-AF65-F5344CB8AC3E}">
        <p14:creationId xmlns:p14="http://schemas.microsoft.com/office/powerpoint/2010/main" val="41412738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0"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graphicFrame>
        <p:nvGraphicFramePr>
          <p:cNvPr id="5" name="Gráfico 4"/>
          <p:cNvGraphicFramePr/>
          <p:nvPr>
            <p:extLst>
              <p:ext uri="{D42A27DB-BD31-4B8C-83A1-F6EECF244321}">
                <p14:modId xmlns:p14="http://schemas.microsoft.com/office/powerpoint/2010/main" val="4021779699"/>
              </p:ext>
            </p:extLst>
          </p:nvPr>
        </p:nvGraphicFramePr>
        <p:xfrm>
          <a:off x="1099055" y="738091"/>
          <a:ext cx="2873480" cy="27189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Gráfico 5"/>
          <p:cNvGraphicFramePr/>
          <p:nvPr>
            <p:extLst>
              <p:ext uri="{D42A27DB-BD31-4B8C-83A1-F6EECF244321}">
                <p14:modId xmlns:p14="http://schemas.microsoft.com/office/powerpoint/2010/main" val="618281754"/>
              </p:ext>
            </p:extLst>
          </p:nvPr>
        </p:nvGraphicFramePr>
        <p:xfrm>
          <a:off x="6637892" y="2308505"/>
          <a:ext cx="2615880" cy="26553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Gráfico 6"/>
          <p:cNvGraphicFramePr/>
          <p:nvPr>
            <p:extLst>
              <p:ext uri="{D42A27DB-BD31-4B8C-83A1-F6EECF244321}">
                <p14:modId xmlns:p14="http://schemas.microsoft.com/office/powerpoint/2010/main" val="3815165185"/>
              </p:ext>
            </p:extLst>
          </p:nvPr>
        </p:nvGraphicFramePr>
        <p:xfrm>
          <a:off x="3864718" y="2394996"/>
          <a:ext cx="2757629" cy="2661614"/>
        </p:xfrm>
        <a:graphic>
          <a:graphicData uri="http://schemas.openxmlformats.org/drawingml/2006/chart">
            <c:chart xmlns:c="http://schemas.openxmlformats.org/drawingml/2006/chart" xmlns:r="http://schemas.openxmlformats.org/officeDocument/2006/relationships" r:id="rId5"/>
          </a:graphicData>
        </a:graphic>
      </p:graphicFrame>
      <p:sp>
        <p:nvSpPr>
          <p:cNvPr id="8" name="Retângulo Arredondado 7"/>
          <p:cNvSpPr/>
          <p:nvPr/>
        </p:nvSpPr>
        <p:spPr>
          <a:xfrm>
            <a:off x="149573" y="969350"/>
            <a:ext cx="1026931" cy="464234"/>
          </a:xfrm>
          <a:prstGeom prst="roundRect">
            <a:avLst/>
          </a:prstGeom>
          <a:noFill/>
          <a:ln>
            <a:solidFill>
              <a:srgbClr val="1CD8C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dirty="0">
              <a:latin typeface="Poppins" panose="020B0604020202020204" charset="0"/>
            </a:endParaRPr>
          </a:p>
        </p:txBody>
      </p:sp>
      <p:sp>
        <p:nvSpPr>
          <p:cNvPr id="9" name="Retângulo 8"/>
          <p:cNvSpPr/>
          <p:nvPr/>
        </p:nvSpPr>
        <p:spPr>
          <a:xfrm>
            <a:off x="3635070" y="609790"/>
            <a:ext cx="1013419" cy="369332"/>
          </a:xfrm>
          <a:prstGeom prst="rect">
            <a:avLst/>
          </a:prstGeom>
        </p:spPr>
        <p:txBody>
          <a:bodyPr wrap="none">
            <a:spAutoFit/>
          </a:bodyPr>
          <a:lstStyle/>
          <a:p>
            <a:pPr>
              <a:buClr>
                <a:srgbClr val="000000"/>
              </a:buClr>
            </a:pPr>
            <a:r>
              <a:rPr lang="en-US" sz="1200" dirty="0">
                <a:solidFill>
                  <a:srgbClr val="000050"/>
                </a:solidFill>
                <a:latin typeface="Poppins" panose="020B0604020202020204" charset="0"/>
              </a:rPr>
              <a:t>Individuals</a:t>
            </a:r>
          </a:p>
          <a:p>
            <a:pPr>
              <a:buClr>
                <a:srgbClr val="000000"/>
              </a:buClr>
            </a:pPr>
            <a:r>
              <a:rPr lang="en-US" sz="600" dirty="0">
                <a:solidFill>
                  <a:srgbClr val="000050"/>
                </a:solidFill>
                <a:latin typeface="Poppins" panose="020B0604020202020204" charset="0"/>
              </a:rPr>
              <a:t>R$ Million</a:t>
            </a:r>
          </a:p>
        </p:txBody>
      </p:sp>
      <p:cxnSp>
        <p:nvCxnSpPr>
          <p:cNvPr id="10" name="Conector reto 9"/>
          <p:cNvCxnSpPr/>
          <p:nvPr/>
        </p:nvCxnSpPr>
        <p:spPr>
          <a:xfrm>
            <a:off x="6173706" y="721637"/>
            <a:ext cx="27710" cy="3525027"/>
          </a:xfrm>
          <a:prstGeom prst="line">
            <a:avLst/>
          </a:prstGeom>
          <a:ln>
            <a:solidFill>
              <a:srgbClr val="0094FF"/>
            </a:solidFill>
          </a:ln>
        </p:spPr>
        <p:style>
          <a:lnRef idx="1">
            <a:schemeClr val="accent1"/>
          </a:lnRef>
          <a:fillRef idx="0">
            <a:schemeClr val="accent1"/>
          </a:fillRef>
          <a:effectRef idx="0">
            <a:schemeClr val="accent1"/>
          </a:effectRef>
          <a:fontRef idx="minor">
            <a:schemeClr val="tx1"/>
          </a:fontRef>
        </p:style>
      </p:cxnSp>
      <p:sp>
        <p:nvSpPr>
          <p:cNvPr id="11" name="Retângulo 10"/>
          <p:cNvSpPr/>
          <p:nvPr/>
        </p:nvSpPr>
        <p:spPr>
          <a:xfrm>
            <a:off x="114191" y="574264"/>
            <a:ext cx="1412566" cy="375167"/>
          </a:xfrm>
          <a:prstGeom prst="rect">
            <a:avLst/>
          </a:prstGeom>
        </p:spPr>
        <p:txBody>
          <a:bodyPr wrap="none">
            <a:spAutoFit/>
          </a:bodyPr>
          <a:lstStyle/>
          <a:p>
            <a:r>
              <a:rPr lang="en-US" sz="1050" dirty="0">
                <a:solidFill>
                  <a:srgbClr val="000050"/>
                </a:solidFill>
                <a:latin typeface="Poppins" panose="020B0604020202020204" charset="0"/>
              </a:rPr>
              <a:t>Credit Portfolio</a:t>
            </a:r>
          </a:p>
          <a:p>
            <a:r>
              <a:rPr lang="en-US" sz="788" dirty="0">
                <a:solidFill>
                  <a:srgbClr val="0094FF"/>
                </a:solidFill>
                <a:latin typeface="Poppins" panose="020B0604020202020204" charset="0"/>
              </a:rPr>
              <a:t>(As % of total loan book)</a:t>
            </a:r>
          </a:p>
        </p:txBody>
      </p:sp>
      <p:sp>
        <p:nvSpPr>
          <p:cNvPr id="12" name="Retângulo 11"/>
          <p:cNvSpPr/>
          <p:nvPr/>
        </p:nvSpPr>
        <p:spPr>
          <a:xfrm>
            <a:off x="2876593" y="2175705"/>
            <a:ext cx="755651" cy="219291"/>
          </a:xfrm>
          <a:prstGeom prst="rect">
            <a:avLst/>
          </a:prstGeom>
        </p:spPr>
        <p:txBody>
          <a:bodyPr wrap="square">
            <a:spAutoFit/>
          </a:bodyPr>
          <a:lstStyle/>
          <a:p>
            <a:pPr>
              <a:buClr>
                <a:srgbClr val="000000"/>
              </a:buClr>
            </a:pPr>
            <a:r>
              <a:rPr lang="en-US" sz="825" dirty="0">
                <a:solidFill>
                  <a:srgbClr val="936FFA"/>
                </a:solidFill>
                <a:latin typeface="Poppins" panose="020B0604020202020204" charset="0"/>
              </a:rPr>
              <a:t>Individuals</a:t>
            </a:r>
          </a:p>
        </p:txBody>
      </p:sp>
      <p:sp>
        <p:nvSpPr>
          <p:cNvPr id="13" name="Retângulo 12"/>
          <p:cNvSpPr/>
          <p:nvPr/>
        </p:nvSpPr>
        <p:spPr>
          <a:xfrm>
            <a:off x="867310" y="2822571"/>
            <a:ext cx="796237" cy="219291"/>
          </a:xfrm>
          <a:prstGeom prst="rect">
            <a:avLst/>
          </a:prstGeom>
        </p:spPr>
        <p:txBody>
          <a:bodyPr wrap="square">
            <a:spAutoFit/>
          </a:bodyPr>
          <a:lstStyle/>
          <a:p>
            <a:pPr>
              <a:buClr>
                <a:srgbClr val="000000"/>
              </a:buClr>
            </a:pPr>
            <a:r>
              <a:rPr lang="en-US" sz="825" dirty="0">
                <a:solidFill>
                  <a:srgbClr val="0094FF"/>
                </a:solidFill>
                <a:latin typeface="Poppins" panose="020B0604020202020204" charset="0"/>
              </a:rPr>
              <a:t>Corporate</a:t>
            </a:r>
          </a:p>
        </p:txBody>
      </p:sp>
      <p:sp>
        <p:nvSpPr>
          <p:cNvPr id="14" name="Retângulo 13"/>
          <p:cNvSpPr/>
          <p:nvPr/>
        </p:nvSpPr>
        <p:spPr>
          <a:xfrm>
            <a:off x="902185" y="2010339"/>
            <a:ext cx="453970" cy="219291"/>
          </a:xfrm>
          <a:prstGeom prst="rect">
            <a:avLst/>
          </a:prstGeom>
        </p:spPr>
        <p:txBody>
          <a:bodyPr wrap="none">
            <a:spAutoFit/>
          </a:bodyPr>
          <a:lstStyle/>
          <a:p>
            <a:pPr>
              <a:buClr>
                <a:srgbClr val="000000"/>
              </a:buClr>
            </a:pPr>
            <a:r>
              <a:rPr lang="en-US" sz="825" dirty="0">
                <a:solidFill>
                  <a:srgbClr val="1CD8CA"/>
                </a:solidFill>
                <a:latin typeface="Poppins" panose="020B0604020202020204" charset="0"/>
              </a:rPr>
              <a:t>Rural</a:t>
            </a:r>
          </a:p>
        </p:txBody>
      </p:sp>
      <p:sp>
        <p:nvSpPr>
          <p:cNvPr id="15" name="Retângulo 14"/>
          <p:cNvSpPr/>
          <p:nvPr/>
        </p:nvSpPr>
        <p:spPr>
          <a:xfrm>
            <a:off x="1026703" y="1499951"/>
            <a:ext cx="852600" cy="219291"/>
          </a:xfrm>
          <a:prstGeom prst="rect">
            <a:avLst/>
          </a:prstGeom>
        </p:spPr>
        <p:txBody>
          <a:bodyPr wrap="square">
            <a:spAutoFit/>
          </a:bodyPr>
          <a:lstStyle/>
          <a:p>
            <a:pPr>
              <a:buClr>
                <a:srgbClr val="000000"/>
              </a:buClr>
            </a:pPr>
            <a:r>
              <a:rPr lang="en-US" sz="825" dirty="0">
                <a:solidFill>
                  <a:schemeClr val="bg1">
                    <a:lumMod val="50000"/>
                  </a:schemeClr>
                </a:solidFill>
                <a:latin typeface="Poppins" panose="020B0604020202020204" charset="0"/>
              </a:rPr>
              <a:t>Real Estate</a:t>
            </a:r>
          </a:p>
        </p:txBody>
      </p:sp>
      <p:sp>
        <p:nvSpPr>
          <p:cNvPr id="16" name="Retângulo 15"/>
          <p:cNvSpPr/>
          <p:nvPr/>
        </p:nvSpPr>
        <p:spPr>
          <a:xfrm>
            <a:off x="1797421" y="1328168"/>
            <a:ext cx="479618" cy="219291"/>
          </a:xfrm>
          <a:prstGeom prst="rect">
            <a:avLst/>
          </a:prstGeom>
        </p:spPr>
        <p:txBody>
          <a:bodyPr wrap="none">
            <a:spAutoFit/>
          </a:bodyPr>
          <a:lstStyle/>
          <a:p>
            <a:pPr>
              <a:buClr>
                <a:srgbClr val="000000"/>
              </a:buClr>
            </a:pPr>
            <a:r>
              <a:rPr lang="en-US" sz="825" dirty="0">
                <a:solidFill>
                  <a:schemeClr val="bg1">
                    <a:lumMod val="75000"/>
                  </a:schemeClr>
                </a:solidFill>
                <a:latin typeface="Poppins" panose="020B0604020202020204" charset="0"/>
              </a:rPr>
              <a:t>Other</a:t>
            </a:r>
          </a:p>
        </p:txBody>
      </p:sp>
      <p:sp>
        <p:nvSpPr>
          <p:cNvPr id="17" name="Retângulo 16"/>
          <p:cNvSpPr/>
          <p:nvPr/>
        </p:nvSpPr>
        <p:spPr>
          <a:xfrm>
            <a:off x="113661" y="928463"/>
            <a:ext cx="1117615" cy="507831"/>
          </a:xfrm>
          <a:prstGeom prst="rect">
            <a:avLst/>
          </a:prstGeom>
        </p:spPr>
        <p:txBody>
          <a:bodyPr wrap="none">
            <a:spAutoFit/>
          </a:bodyPr>
          <a:lstStyle/>
          <a:p>
            <a:pPr algn="ctr">
              <a:buClr>
                <a:srgbClr val="000000"/>
              </a:buClr>
            </a:pPr>
            <a:r>
              <a:rPr lang="en-US" sz="1200" dirty="0">
                <a:solidFill>
                  <a:srgbClr val="000050"/>
                </a:solidFill>
                <a:latin typeface="Poppins" panose="020B0604020202020204" charset="0"/>
              </a:rPr>
              <a:t>Sep/23</a:t>
            </a:r>
            <a:endParaRPr lang="en-US" sz="1500" dirty="0">
              <a:solidFill>
                <a:srgbClr val="000050"/>
              </a:solidFill>
              <a:latin typeface="Poppins" panose="020B0604020202020204" charset="0"/>
            </a:endParaRPr>
          </a:p>
          <a:p>
            <a:pPr algn="ctr">
              <a:buClr>
                <a:srgbClr val="000000"/>
              </a:buClr>
            </a:pPr>
            <a:r>
              <a:rPr lang="en-US" sz="1500" dirty="0">
                <a:solidFill>
                  <a:srgbClr val="0094FF"/>
                </a:solidFill>
                <a:latin typeface="Poppins" panose="020B0604020202020204" charset="0"/>
              </a:rPr>
              <a:t>R$52.5 bn</a:t>
            </a:r>
          </a:p>
        </p:txBody>
      </p:sp>
      <p:sp>
        <p:nvSpPr>
          <p:cNvPr id="18" name="Retângulo 17"/>
          <p:cNvSpPr/>
          <p:nvPr/>
        </p:nvSpPr>
        <p:spPr>
          <a:xfrm>
            <a:off x="6417468" y="559131"/>
            <a:ext cx="974947" cy="369332"/>
          </a:xfrm>
          <a:prstGeom prst="rect">
            <a:avLst/>
          </a:prstGeom>
        </p:spPr>
        <p:txBody>
          <a:bodyPr wrap="none">
            <a:spAutoFit/>
          </a:bodyPr>
          <a:lstStyle/>
          <a:p>
            <a:pPr>
              <a:buClr>
                <a:srgbClr val="000000"/>
              </a:buClr>
            </a:pPr>
            <a:r>
              <a:rPr lang="pt-BR" sz="1200" dirty="0">
                <a:solidFill>
                  <a:srgbClr val="000050"/>
                </a:solidFill>
                <a:latin typeface="Poppins" panose="020B0604020202020204" charset="0"/>
              </a:rPr>
              <a:t>Corporate</a:t>
            </a:r>
          </a:p>
          <a:p>
            <a:pPr>
              <a:buClr>
                <a:srgbClr val="000000"/>
              </a:buClr>
            </a:pPr>
            <a:r>
              <a:rPr lang="en-US" sz="600" dirty="0">
                <a:solidFill>
                  <a:srgbClr val="000050"/>
                </a:solidFill>
                <a:latin typeface="Poppins" panose="020B0604020202020204" charset="0"/>
              </a:rPr>
              <a:t>R$ Million</a:t>
            </a:r>
            <a:endParaRPr lang="en-US" sz="1200" dirty="0">
              <a:solidFill>
                <a:srgbClr val="000050"/>
              </a:solidFill>
              <a:latin typeface="Poppins" panose="020B0604020202020204" charset="0"/>
            </a:endParaRPr>
          </a:p>
        </p:txBody>
      </p:sp>
      <p:sp>
        <p:nvSpPr>
          <p:cNvPr id="21" name="Retângulo 20"/>
          <p:cNvSpPr/>
          <p:nvPr/>
        </p:nvSpPr>
        <p:spPr>
          <a:xfrm>
            <a:off x="7300359" y="917153"/>
            <a:ext cx="615874" cy="219291"/>
          </a:xfrm>
          <a:prstGeom prst="rect">
            <a:avLst/>
          </a:prstGeom>
        </p:spPr>
        <p:txBody>
          <a:bodyPr wrap="none">
            <a:spAutoFit/>
          </a:bodyPr>
          <a:lstStyle/>
          <a:p>
            <a:pPr>
              <a:buClr>
                <a:srgbClr val="000000"/>
              </a:buClr>
            </a:pPr>
            <a:r>
              <a:rPr lang="en-US" sz="825" i="1" dirty="0">
                <a:solidFill>
                  <a:srgbClr val="1CD8CA"/>
                </a:solidFill>
                <a:latin typeface="Poppins" panose="020B0604020202020204" charset="0"/>
              </a:rPr>
              <a:t>Balance</a:t>
            </a:r>
          </a:p>
        </p:txBody>
      </p:sp>
      <p:sp>
        <p:nvSpPr>
          <p:cNvPr id="22" name="Retângulo 21"/>
          <p:cNvSpPr/>
          <p:nvPr/>
        </p:nvSpPr>
        <p:spPr>
          <a:xfrm>
            <a:off x="7357757" y="3788802"/>
            <a:ext cx="869149" cy="276999"/>
          </a:xfrm>
          <a:prstGeom prst="rect">
            <a:avLst/>
          </a:prstGeom>
        </p:spPr>
        <p:txBody>
          <a:bodyPr wrap="none">
            <a:spAutoFit/>
          </a:bodyPr>
          <a:lstStyle/>
          <a:p>
            <a:pPr>
              <a:buClr>
                <a:srgbClr val="000000"/>
              </a:buClr>
            </a:pPr>
            <a:r>
              <a:rPr lang="en-US" sz="1200" b="1" dirty="0">
                <a:solidFill>
                  <a:srgbClr val="000050"/>
                </a:solidFill>
                <a:latin typeface="Poppins" panose="020B0604020202020204" charset="0"/>
              </a:rPr>
              <a:t>R$8.5 bn</a:t>
            </a:r>
          </a:p>
        </p:txBody>
      </p:sp>
      <p:sp>
        <p:nvSpPr>
          <p:cNvPr id="23" name="Retângulo 22"/>
          <p:cNvSpPr/>
          <p:nvPr/>
        </p:nvSpPr>
        <p:spPr>
          <a:xfrm>
            <a:off x="6447485" y="4191763"/>
            <a:ext cx="627943" cy="300082"/>
          </a:xfrm>
          <a:prstGeom prst="rect">
            <a:avLst/>
          </a:prstGeom>
        </p:spPr>
        <p:txBody>
          <a:bodyPr wrap="square">
            <a:spAutoFit/>
          </a:bodyPr>
          <a:lstStyle/>
          <a:p>
            <a:r>
              <a:rPr lang="en-US" sz="675" dirty="0">
                <a:solidFill>
                  <a:srgbClr val="936FFA"/>
                </a:solidFill>
                <a:latin typeface="Poppins" panose="020B0604020202020204" charset="0"/>
              </a:rPr>
              <a:t>Working </a:t>
            </a:r>
          </a:p>
          <a:p>
            <a:r>
              <a:rPr lang="en-US" sz="675" dirty="0">
                <a:solidFill>
                  <a:srgbClr val="936FFA"/>
                </a:solidFill>
                <a:latin typeface="Poppins" panose="020B0604020202020204" charset="0"/>
              </a:rPr>
              <a:t>Capital</a:t>
            </a:r>
          </a:p>
        </p:txBody>
      </p:sp>
      <p:sp>
        <p:nvSpPr>
          <p:cNvPr id="24" name="Retângulo 23"/>
          <p:cNvSpPr/>
          <p:nvPr/>
        </p:nvSpPr>
        <p:spPr>
          <a:xfrm>
            <a:off x="6566344" y="3401930"/>
            <a:ext cx="425117" cy="196208"/>
          </a:xfrm>
          <a:prstGeom prst="rect">
            <a:avLst/>
          </a:prstGeom>
        </p:spPr>
        <p:txBody>
          <a:bodyPr wrap="none">
            <a:spAutoFit/>
          </a:bodyPr>
          <a:lstStyle/>
          <a:p>
            <a:pPr algn="ctr">
              <a:buClr>
                <a:srgbClr val="000000"/>
              </a:buClr>
            </a:pPr>
            <a:r>
              <a:rPr lang="en-US" sz="675" dirty="0">
                <a:solidFill>
                  <a:srgbClr val="0094FF"/>
                </a:solidFill>
                <a:latin typeface="Poppins" panose="020B0604020202020204" charset="0"/>
              </a:rPr>
              <a:t>Other</a:t>
            </a:r>
          </a:p>
        </p:txBody>
      </p:sp>
      <p:sp>
        <p:nvSpPr>
          <p:cNvPr id="25" name="Retângulo 24"/>
          <p:cNvSpPr/>
          <p:nvPr/>
        </p:nvSpPr>
        <p:spPr>
          <a:xfrm>
            <a:off x="6749436" y="2955037"/>
            <a:ext cx="645932" cy="300082"/>
          </a:xfrm>
          <a:prstGeom prst="rect">
            <a:avLst/>
          </a:prstGeom>
        </p:spPr>
        <p:txBody>
          <a:bodyPr wrap="square">
            <a:spAutoFit/>
          </a:bodyPr>
          <a:lstStyle/>
          <a:p>
            <a:pPr defTabSz="685800">
              <a:defRPr/>
            </a:pPr>
            <a:r>
              <a:rPr lang="en-US" sz="675" dirty="0">
                <a:solidFill>
                  <a:srgbClr val="1CD8CA"/>
                </a:solidFill>
                <a:latin typeface="Poppins" panose="020B0604020202020204" charset="0"/>
              </a:rPr>
              <a:t>Debt Accounts</a:t>
            </a:r>
          </a:p>
        </p:txBody>
      </p:sp>
      <p:sp>
        <p:nvSpPr>
          <p:cNvPr id="26" name="Retângulo 25"/>
          <p:cNvSpPr/>
          <p:nvPr/>
        </p:nvSpPr>
        <p:spPr>
          <a:xfrm>
            <a:off x="7157175" y="2712796"/>
            <a:ext cx="635157" cy="403957"/>
          </a:xfrm>
          <a:prstGeom prst="rect">
            <a:avLst/>
          </a:prstGeom>
        </p:spPr>
        <p:txBody>
          <a:bodyPr wrap="square">
            <a:spAutoFit/>
          </a:bodyPr>
          <a:lstStyle/>
          <a:p>
            <a:r>
              <a:rPr lang="en-US" sz="675" dirty="0">
                <a:solidFill>
                  <a:schemeClr val="bg1">
                    <a:lumMod val="50000"/>
                  </a:schemeClr>
                </a:solidFill>
                <a:latin typeface="Poppins" panose="020B0604020202020204" charset="0"/>
              </a:rPr>
              <a:t>Credit and Debit Cards</a:t>
            </a:r>
          </a:p>
        </p:txBody>
      </p:sp>
      <p:sp>
        <p:nvSpPr>
          <p:cNvPr id="27" name="Retângulo 26"/>
          <p:cNvSpPr/>
          <p:nvPr/>
        </p:nvSpPr>
        <p:spPr>
          <a:xfrm>
            <a:off x="7658029" y="2897478"/>
            <a:ext cx="950901" cy="196208"/>
          </a:xfrm>
          <a:prstGeom prst="rect">
            <a:avLst/>
          </a:prstGeom>
        </p:spPr>
        <p:txBody>
          <a:bodyPr wrap="none">
            <a:spAutoFit/>
          </a:bodyPr>
          <a:lstStyle/>
          <a:p>
            <a:pPr defTabSz="685800">
              <a:defRPr/>
            </a:pPr>
            <a:r>
              <a:rPr lang="en-US" sz="675" dirty="0">
                <a:solidFill>
                  <a:srgbClr val="9DC3E6"/>
                </a:solidFill>
                <a:latin typeface="Poppins" panose="020B0604020202020204" charset="0"/>
              </a:rPr>
              <a:t>Foreign Exchange</a:t>
            </a:r>
          </a:p>
        </p:txBody>
      </p:sp>
      <p:graphicFrame>
        <p:nvGraphicFramePr>
          <p:cNvPr id="28" name="Tabela 27"/>
          <p:cNvGraphicFramePr>
            <a:graphicFrameLocks noGrp="1"/>
          </p:cNvGraphicFramePr>
          <p:nvPr>
            <p:extLst>
              <p:ext uri="{D42A27DB-BD31-4B8C-83A1-F6EECF244321}">
                <p14:modId xmlns:p14="http://schemas.microsoft.com/office/powerpoint/2010/main" val="1960021267"/>
              </p:ext>
            </p:extLst>
          </p:nvPr>
        </p:nvGraphicFramePr>
        <p:xfrm>
          <a:off x="3640858" y="1099105"/>
          <a:ext cx="2302401" cy="1700006"/>
        </p:xfrm>
        <a:graphic>
          <a:graphicData uri="http://schemas.openxmlformats.org/drawingml/2006/table">
            <a:tbl>
              <a:tblPr firstRow="1" bandRow="1">
                <a:tableStyleId>{5940675A-B579-460E-94D1-54222C63F5DA}</a:tableStyleId>
              </a:tblPr>
              <a:tblGrid>
                <a:gridCol w="790585">
                  <a:extLst>
                    <a:ext uri="{9D8B030D-6E8A-4147-A177-3AD203B41FA5}">
                      <a16:colId xmlns:a16="http://schemas.microsoft.com/office/drawing/2014/main" val="4043688733"/>
                    </a:ext>
                  </a:extLst>
                </a:gridCol>
                <a:gridCol w="567332">
                  <a:extLst>
                    <a:ext uri="{9D8B030D-6E8A-4147-A177-3AD203B41FA5}">
                      <a16:colId xmlns:a16="http://schemas.microsoft.com/office/drawing/2014/main" val="1717188371"/>
                    </a:ext>
                  </a:extLst>
                </a:gridCol>
                <a:gridCol w="472242">
                  <a:extLst>
                    <a:ext uri="{9D8B030D-6E8A-4147-A177-3AD203B41FA5}">
                      <a16:colId xmlns:a16="http://schemas.microsoft.com/office/drawing/2014/main" val="2022633561"/>
                    </a:ext>
                  </a:extLst>
                </a:gridCol>
                <a:gridCol w="472242">
                  <a:extLst>
                    <a:ext uri="{9D8B030D-6E8A-4147-A177-3AD203B41FA5}">
                      <a16:colId xmlns:a16="http://schemas.microsoft.com/office/drawing/2014/main" val="3073862854"/>
                    </a:ext>
                  </a:extLst>
                </a:gridCol>
              </a:tblGrid>
              <a:tr h="320040">
                <a:tc>
                  <a:txBody>
                    <a:bodyPr/>
                    <a:lstStyle/>
                    <a:p>
                      <a:r>
                        <a:rPr lang="en-US" sz="800" noProof="0" dirty="0">
                          <a:solidFill>
                            <a:srgbClr val="000050"/>
                          </a:solidFill>
                          <a:latin typeface="Poppins" panose="020B0604020202020204" charset="0"/>
                        </a:rPr>
                        <a:t>Payroll</a:t>
                      </a:r>
                    </a:p>
                  </a:txBody>
                  <a:tcPr marL="68580" marR="68580" marT="34290" marB="3429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20,039.5</a:t>
                      </a:r>
                    </a:p>
                  </a:txBody>
                  <a:tcPr marL="68580" marR="68580" marT="34290" marB="34290" anchor="ctr">
                    <a:lnL w="12700" cmpd="sng">
                      <a:noFill/>
                    </a:lnL>
                    <a:lnR w="12700" cmpd="sng">
                      <a:noFill/>
                    </a:lnR>
                    <a:lnT w="12700" cap="flat" cmpd="sng" algn="ctr">
                      <a:no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-1.6%</a:t>
                      </a:r>
                    </a:p>
                  </a:txBody>
                  <a:tcPr marL="68580" marR="68580" marT="34290" marB="3429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1.1%</a:t>
                      </a:r>
                    </a:p>
                  </a:txBody>
                  <a:tcPr marL="68580" marR="68580" marT="34290" marB="3429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0786207"/>
                  </a:ext>
                </a:extLst>
              </a:tr>
              <a:tr h="445770">
                <a:tc>
                  <a:txBody>
                    <a:bodyPr/>
                    <a:lstStyle/>
                    <a:p>
                      <a:r>
                        <a:rPr lang="en-US" sz="800" noProof="0" dirty="0">
                          <a:solidFill>
                            <a:srgbClr val="000050"/>
                          </a:solidFill>
                          <a:latin typeface="Poppins" panose="020B0604020202020204" charset="0"/>
                        </a:rPr>
                        <a:t>Credit and Debit Cards</a:t>
                      </a:r>
                    </a:p>
                  </a:txBody>
                  <a:tcPr marL="68580" marR="68580" marT="34290" marB="34290" anchor="ctr">
                    <a:lnL w="12700" cap="flat" cmpd="sng" algn="ctr">
                      <a:noFill/>
                      <a:prstDash val="solid"/>
                      <a:round/>
                      <a:headEnd type="none" w="med" len="med"/>
                      <a:tailEnd type="none" w="med" len="med"/>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 2,734.2</a:t>
                      </a:r>
                    </a:p>
                  </a:txBody>
                  <a:tcPr marL="68580" marR="68580" marT="34290" marB="34290" anchor="ctr">
                    <a:lnL w="12700" cmpd="sng">
                      <a:noFill/>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10.1%</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-0.3%</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03664734"/>
                  </a:ext>
                </a:extLst>
              </a:tr>
              <a:tr h="3200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000050"/>
                          </a:solidFill>
                          <a:latin typeface="Poppins" panose="020B0604020202020204" charset="0"/>
                        </a:rPr>
                        <a:t>Personal Loans</a:t>
                      </a:r>
                    </a:p>
                  </a:txBody>
                  <a:tcPr marL="68580" marR="68580" marT="34290" marB="34290" anchor="ctr">
                    <a:lnL w="12700" cap="flat" cmpd="sng" algn="ctr">
                      <a:noFill/>
                      <a:prstDash val="solid"/>
                      <a:round/>
                      <a:headEnd type="none" w="med" len="med"/>
                      <a:tailEnd type="none" w="med" len="med"/>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 1,742.0</a:t>
                      </a:r>
                    </a:p>
                  </a:txBody>
                  <a:tcPr marL="68580" marR="68580" marT="34290" marB="34290" anchor="ctr">
                    <a:lnL w="12700" cmpd="sng">
                      <a:noFill/>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43.7%</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8.3%</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3019274"/>
                  </a:ext>
                </a:extLst>
              </a:tr>
              <a:tr h="29411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000050"/>
                          </a:solidFill>
                          <a:latin typeface="Poppins" panose="020B0604020202020204" charset="0"/>
                        </a:rPr>
                        <a:t>Other</a:t>
                      </a:r>
                    </a:p>
                  </a:txBody>
                  <a:tcPr marL="68580" marR="68580" marT="34290" marB="34290" anchor="ctr">
                    <a:lnL w="12700" cap="flat" cmpd="sng" algn="ctr">
                      <a:noFill/>
                      <a:prstDash val="solid"/>
                      <a:round/>
                      <a:headEnd type="none" w="med" len="med"/>
                      <a:tailEnd type="none" w="med" len="med"/>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952.0</a:t>
                      </a:r>
                    </a:p>
                  </a:txBody>
                  <a:tcPr marL="68580" marR="68580" marT="34290" marB="34290" anchor="ctr">
                    <a:lnL w="12700" cmpd="sng">
                      <a:noFill/>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0.9%</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-0.9%</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22886427"/>
                  </a:ext>
                </a:extLst>
              </a:tr>
              <a:tr h="3200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000050"/>
                          </a:solidFill>
                          <a:latin typeface="Poppins" panose="020B0604020202020204" charset="0"/>
                        </a:rPr>
                        <a:t>Overdraft</a:t>
                      </a:r>
                    </a:p>
                  </a:txBody>
                  <a:tcPr marL="68580" marR="68580" marT="34290" marB="34290" anchor="ctr">
                    <a:lnL w="12700" cap="flat" cmpd="sng" algn="ctr">
                      <a:noFill/>
                      <a:prstDash val="solid"/>
                      <a:round/>
                      <a:headEnd type="none" w="med" len="med"/>
                      <a:tailEnd type="none" w="med" len="med"/>
                    </a:lnL>
                    <a:lnR w="12700" cmpd="sng">
                      <a:noFill/>
                    </a:lnR>
                    <a:lnT w="31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 499.8</a:t>
                      </a:r>
                    </a:p>
                  </a:txBody>
                  <a:tcPr marL="68580" marR="68580" marT="34290" marB="34290" anchor="ctr">
                    <a:lnL w="12700" cmpd="sng">
                      <a:noFill/>
                    </a:lnL>
                    <a:lnR w="12700" cmpd="sng">
                      <a:noFill/>
                    </a:lnR>
                    <a:lnT w="31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9.6%</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-0.7%</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5418560"/>
                  </a:ext>
                </a:extLst>
              </a:tr>
            </a:tbl>
          </a:graphicData>
        </a:graphic>
      </p:graphicFrame>
      <p:sp>
        <p:nvSpPr>
          <p:cNvPr id="29" name="Retângulo 28"/>
          <p:cNvSpPr/>
          <p:nvPr/>
        </p:nvSpPr>
        <p:spPr>
          <a:xfrm>
            <a:off x="4381477" y="914808"/>
            <a:ext cx="615874" cy="219291"/>
          </a:xfrm>
          <a:prstGeom prst="rect">
            <a:avLst/>
          </a:prstGeom>
        </p:spPr>
        <p:txBody>
          <a:bodyPr wrap="none">
            <a:spAutoFit/>
          </a:bodyPr>
          <a:lstStyle/>
          <a:p>
            <a:pPr>
              <a:buClr>
                <a:srgbClr val="000000"/>
              </a:buClr>
            </a:pPr>
            <a:r>
              <a:rPr lang="en-US" sz="825" i="1" dirty="0">
                <a:solidFill>
                  <a:srgbClr val="1CD8CA"/>
                </a:solidFill>
                <a:latin typeface="Poppins" panose="020B0604020202020204" charset="0"/>
              </a:rPr>
              <a:t>Balance</a:t>
            </a:r>
          </a:p>
        </p:txBody>
      </p:sp>
      <p:sp>
        <p:nvSpPr>
          <p:cNvPr id="30" name="Retângulo 29"/>
          <p:cNvSpPr/>
          <p:nvPr/>
        </p:nvSpPr>
        <p:spPr>
          <a:xfrm>
            <a:off x="5037315" y="919358"/>
            <a:ext cx="352982" cy="219291"/>
          </a:xfrm>
          <a:prstGeom prst="rect">
            <a:avLst/>
          </a:prstGeom>
        </p:spPr>
        <p:txBody>
          <a:bodyPr wrap="none">
            <a:spAutoFit/>
          </a:bodyPr>
          <a:lstStyle/>
          <a:p>
            <a:pPr>
              <a:buClr>
                <a:srgbClr val="000000"/>
              </a:buClr>
            </a:pPr>
            <a:r>
              <a:rPr lang="pt-BR" sz="825" i="1" dirty="0">
                <a:solidFill>
                  <a:srgbClr val="1CD8CA"/>
                </a:solidFill>
                <a:latin typeface="Poppins" panose="020B0604020202020204" charset="0"/>
              </a:rPr>
              <a:t>y/y</a:t>
            </a:r>
          </a:p>
        </p:txBody>
      </p:sp>
      <p:sp>
        <p:nvSpPr>
          <p:cNvPr id="31" name="Retângulo 30"/>
          <p:cNvSpPr/>
          <p:nvPr/>
        </p:nvSpPr>
        <p:spPr>
          <a:xfrm>
            <a:off x="4364953" y="3818003"/>
            <a:ext cx="957313" cy="276999"/>
          </a:xfrm>
          <a:prstGeom prst="rect">
            <a:avLst/>
          </a:prstGeom>
        </p:spPr>
        <p:txBody>
          <a:bodyPr wrap="none">
            <a:spAutoFit/>
          </a:bodyPr>
          <a:lstStyle/>
          <a:p>
            <a:pPr>
              <a:buClr>
                <a:srgbClr val="000000"/>
              </a:buClr>
            </a:pPr>
            <a:r>
              <a:rPr lang="en-US" sz="1200" b="1" dirty="0">
                <a:solidFill>
                  <a:srgbClr val="000050"/>
                </a:solidFill>
                <a:latin typeface="Poppins" panose="020B0604020202020204" charset="0"/>
              </a:rPr>
              <a:t>R$26.0 bn</a:t>
            </a:r>
          </a:p>
        </p:txBody>
      </p:sp>
      <p:sp>
        <p:nvSpPr>
          <p:cNvPr id="32" name="Retângulo 31"/>
          <p:cNvSpPr/>
          <p:nvPr/>
        </p:nvSpPr>
        <p:spPr>
          <a:xfrm>
            <a:off x="3706307" y="4510559"/>
            <a:ext cx="471604" cy="196208"/>
          </a:xfrm>
          <a:prstGeom prst="rect">
            <a:avLst/>
          </a:prstGeom>
        </p:spPr>
        <p:txBody>
          <a:bodyPr wrap="none">
            <a:spAutoFit/>
          </a:bodyPr>
          <a:lstStyle/>
          <a:p>
            <a:r>
              <a:rPr lang="en-US" sz="675" dirty="0">
                <a:solidFill>
                  <a:srgbClr val="936FFA"/>
                </a:solidFill>
                <a:latin typeface="Poppins" panose="020B0604020202020204" charset="0"/>
              </a:rPr>
              <a:t>Payroll</a:t>
            </a:r>
          </a:p>
        </p:txBody>
      </p:sp>
      <p:sp>
        <p:nvSpPr>
          <p:cNvPr id="33" name="Retângulo 32"/>
          <p:cNvSpPr/>
          <p:nvPr/>
        </p:nvSpPr>
        <p:spPr>
          <a:xfrm>
            <a:off x="3620450" y="3187730"/>
            <a:ext cx="633214" cy="403957"/>
          </a:xfrm>
          <a:prstGeom prst="rect">
            <a:avLst/>
          </a:prstGeom>
        </p:spPr>
        <p:txBody>
          <a:bodyPr wrap="square">
            <a:spAutoFit/>
          </a:bodyPr>
          <a:lstStyle/>
          <a:p>
            <a:r>
              <a:rPr lang="en-US" sz="675" dirty="0">
                <a:solidFill>
                  <a:srgbClr val="0094FF"/>
                </a:solidFill>
                <a:latin typeface="Poppins" panose="020B0604020202020204" charset="0"/>
              </a:rPr>
              <a:t>Credit and Debit Cards</a:t>
            </a:r>
          </a:p>
        </p:txBody>
      </p:sp>
      <p:sp>
        <p:nvSpPr>
          <p:cNvPr id="34" name="Retângulo 33"/>
          <p:cNvSpPr/>
          <p:nvPr/>
        </p:nvSpPr>
        <p:spPr>
          <a:xfrm>
            <a:off x="4476856" y="2908056"/>
            <a:ext cx="425117" cy="196208"/>
          </a:xfrm>
          <a:prstGeom prst="rect">
            <a:avLst/>
          </a:prstGeom>
        </p:spPr>
        <p:txBody>
          <a:bodyPr wrap="none">
            <a:spAutoFit/>
          </a:bodyPr>
          <a:lstStyle/>
          <a:p>
            <a:pPr algn="ctr">
              <a:buClr>
                <a:srgbClr val="000000"/>
              </a:buClr>
            </a:pPr>
            <a:r>
              <a:rPr lang="en-US" sz="675" dirty="0">
                <a:solidFill>
                  <a:schemeClr val="bg1">
                    <a:lumMod val="50000"/>
                  </a:schemeClr>
                </a:solidFill>
                <a:latin typeface="Poppins" panose="020B0604020202020204" charset="0"/>
              </a:rPr>
              <a:t>Other</a:t>
            </a:r>
          </a:p>
        </p:txBody>
      </p:sp>
      <p:sp>
        <p:nvSpPr>
          <p:cNvPr id="35" name="Retângulo 34"/>
          <p:cNvSpPr/>
          <p:nvPr/>
        </p:nvSpPr>
        <p:spPr>
          <a:xfrm>
            <a:off x="4086672" y="2979625"/>
            <a:ext cx="556563" cy="300082"/>
          </a:xfrm>
          <a:prstGeom prst="rect">
            <a:avLst/>
          </a:prstGeom>
        </p:spPr>
        <p:txBody>
          <a:bodyPr wrap="none">
            <a:spAutoFit/>
          </a:bodyPr>
          <a:lstStyle/>
          <a:p>
            <a:pPr defTabSz="685800">
              <a:defRPr/>
            </a:pPr>
            <a:r>
              <a:rPr lang="en-US" sz="675" dirty="0">
                <a:solidFill>
                  <a:srgbClr val="1CD8CA"/>
                </a:solidFill>
                <a:latin typeface="Poppins" panose="020B0604020202020204" charset="0"/>
              </a:rPr>
              <a:t>Personal</a:t>
            </a:r>
          </a:p>
          <a:p>
            <a:pPr defTabSz="685800">
              <a:defRPr/>
            </a:pPr>
            <a:r>
              <a:rPr lang="en-US" sz="675" dirty="0">
                <a:solidFill>
                  <a:srgbClr val="1CD8CA"/>
                </a:solidFill>
                <a:latin typeface="Poppins" panose="020B0604020202020204" charset="0"/>
              </a:rPr>
              <a:t>Loans</a:t>
            </a:r>
          </a:p>
        </p:txBody>
      </p:sp>
      <p:sp>
        <p:nvSpPr>
          <p:cNvPr id="36" name="Retângulo 35"/>
          <p:cNvSpPr/>
          <p:nvPr/>
        </p:nvSpPr>
        <p:spPr>
          <a:xfrm>
            <a:off x="4899574" y="3052214"/>
            <a:ext cx="596638" cy="196208"/>
          </a:xfrm>
          <a:prstGeom prst="rect">
            <a:avLst/>
          </a:prstGeom>
        </p:spPr>
        <p:txBody>
          <a:bodyPr wrap="none">
            <a:spAutoFit/>
          </a:bodyPr>
          <a:lstStyle/>
          <a:p>
            <a:pPr algn="ctr">
              <a:buClr>
                <a:srgbClr val="000000"/>
              </a:buClr>
            </a:pPr>
            <a:r>
              <a:rPr lang="en-US" sz="675" dirty="0">
                <a:solidFill>
                  <a:srgbClr val="9DC3E6"/>
                </a:solidFill>
                <a:latin typeface="Poppins" panose="020B0604020202020204" charset="0"/>
              </a:rPr>
              <a:t>Overdraft</a:t>
            </a:r>
          </a:p>
        </p:txBody>
      </p:sp>
      <p:sp>
        <p:nvSpPr>
          <p:cNvPr id="37" name="Retângulo 36"/>
          <p:cNvSpPr/>
          <p:nvPr/>
        </p:nvSpPr>
        <p:spPr>
          <a:xfrm>
            <a:off x="253143" y="3177125"/>
            <a:ext cx="2206024" cy="357790"/>
          </a:xfrm>
          <a:prstGeom prst="rect">
            <a:avLst/>
          </a:prstGeom>
        </p:spPr>
        <p:txBody>
          <a:bodyPr wrap="square">
            <a:spAutoFit/>
          </a:bodyPr>
          <a:lstStyle/>
          <a:p>
            <a:pPr>
              <a:buClr>
                <a:srgbClr val="000000"/>
              </a:buClr>
            </a:pPr>
            <a:r>
              <a:rPr lang="en-US" sz="1050" dirty="0">
                <a:solidFill>
                  <a:srgbClr val="000050"/>
                </a:solidFill>
                <a:latin typeface="Poppins" panose="020B0604020202020204" charset="0"/>
              </a:rPr>
              <a:t>Loan Concentration</a:t>
            </a:r>
          </a:p>
          <a:p>
            <a:r>
              <a:rPr lang="en-US" sz="675" dirty="0">
                <a:solidFill>
                  <a:srgbClr val="0094FF"/>
                </a:solidFill>
                <a:latin typeface="Poppins" panose="020B0604020202020204" charset="0"/>
              </a:rPr>
              <a:t>(As % of total loan book)</a:t>
            </a:r>
          </a:p>
        </p:txBody>
      </p:sp>
      <p:graphicFrame>
        <p:nvGraphicFramePr>
          <p:cNvPr id="38" name="Gráfico 37"/>
          <p:cNvGraphicFramePr/>
          <p:nvPr>
            <p:extLst>
              <p:ext uri="{D42A27DB-BD31-4B8C-83A1-F6EECF244321}">
                <p14:modId xmlns:p14="http://schemas.microsoft.com/office/powerpoint/2010/main" val="4115286053"/>
              </p:ext>
            </p:extLst>
          </p:nvPr>
        </p:nvGraphicFramePr>
        <p:xfrm>
          <a:off x="-179123" y="3472694"/>
          <a:ext cx="3691034" cy="1186232"/>
        </p:xfrm>
        <a:graphic>
          <a:graphicData uri="http://schemas.openxmlformats.org/drawingml/2006/chart">
            <c:chart xmlns:c="http://schemas.openxmlformats.org/drawingml/2006/chart" xmlns:r="http://schemas.openxmlformats.org/officeDocument/2006/relationships" r:id="rId6"/>
          </a:graphicData>
        </a:graphic>
      </p:graphicFrame>
      <p:sp>
        <p:nvSpPr>
          <p:cNvPr id="39" name="Retângulo 38"/>
          <p:cNvSpPr/>
          <p:nvPr/>
        </p:nvSpPr>
        <p:spPr>
          <a:xfrm>
            <a:off x="802445" y="4957843"/>
            <a:ext cx="1090363" cy="184666"/>
          </a:xfrm>
          <a:prstGeom prst="rect">
            <a:avLst/>
          </a:prstGeom>
        </p:spPr>
        <p:txBody>
          <a:bodyPr wrap="none">
            <a:spAutoFit/>
          </a:bodyPr>
          <a:lstStyle/>
          <a:p>
            <a:pPr>
              <a:buClr>
                <a:srgbClr val="000000"/>
              </a:buClr>
            </a:pPr>
            <a:r>
              <a:rPr lang="en-US" sz="600" dirty="0">
                <a:solidFill>
                  <a:srgbClr val="000050"/>
                </a:solidFill>
                <a:latin typeface="Poppins" panose="020B0604020202020204" charset="0"/>
              </a:rPr>
              <a:t>¹ As of September, 2023.</a:t>
            </a:r>
          </a:p>
        </p:txBody>
      </p:sp>
      <p:sp>
        <p:nvSpPr>
          <p:cNvPr id="40" name="Retângulo 39"/>
          <p:cNvSpPr/>
          <p:nvPr/>
        </p:nvSpPr>
        <p:spPr>
          <a:xfrm>
            <a:off x="5517480" y="914808"/>
            <a:ext cx="378630" cy="219291"/>
          </a:xfrm>
          <a:prstGeom prst="rect">
            <a:avLst/>
          </a:prstGeom>
        </p:spPr>
        <p:txBody>
          <a:bodyPr wrap="none">
            <a:spAutoFit/>
          </a:bodyPr>
          <a:lstStyle/>
          <a:p>
            <a:pPr>
              <a:buClr>
                <a:srgbClr val="000000"/>
              </a:buClr>
            </a:pPr>
            <a:r>
              <a:rPr lang="en-US" sz="825" dirty="0">
                <a:solidFill>
                  <a:srgbClr val="1CD8CA"/>
                </a:solidFill>
                <a:latin typeface="Poppins" panose="020B0604020202020204" charset="0"/>
              </a:rPr>
              <a:t>q/q</a:t>
            </a:r>
          </a:p>
        </p:txBody>
      </p:sp>
      <p:graphicFrame>
        <p:nvGraphicFramePr>
          <p:cNvPr id="41" name="Tabela 40"/>
          <p:cNvGraphicFramePr>
            <a:graphicFrameLocks noGrp="1"/>
          </p:cNvGraphicFramePr>
          <p:nvPr>
            <p:extLst>
              <p:ext uri="{D42A27DB-BD31-4B8C-83A1-F6EECF244321}">
                <p14:modId xmlns:p14="http://schemas.microsoft.com/office/powerpoint/2010/main" val="3992871772"/>
              </p:ext>
            </p:extLst>
          </p:nvPr>
        </p:nvGraphicFramePr>
        <p:xfrm>
          <a:off x="6393762" y="1117221"/>
          <a:ext cx="2386428" cy="1680773"/>
        </p:xfrm>
        <a:graphic>
          <a:graphicData uri="http://schemas.openxmlformats.org/drawingml/2006/table">
            <a:tbl>
              <a:tblPr firstRow="1" bandRow="1">
                <a:tableStyleId>{5940675A-B579-460E-94D1-54222C63F5DA}</a:tableStyleId>
              </a:tblPr>
              <a:tblGrid>
                <a:gridCol w="784367">
                  <a:extLst>
                    <a:ext uri="{9D8B030D-6E8A-4147-A177-3AD203B41FA5}">
                      <a16:colId xmlns:a16="http://schemas.microsoft.com/office/drawing/2014/main" val="4043688733"/>
                    </a:ext>
                  </a:extLst>
                </a:gridCol>
                <a:gridCol w="595559">
                  <a:extLst>
                    <a:ext uri="{9D8B030D-6E8A-4147-A177-3AD203B41FA5}">
                      <a16:colId xmlns:a16="http://schemas.microsoft.com/office/drawing/2014/main" val="1717188371"/>
                    </a:ext>
                  </a:extLst>
                </a:gridCol>
                <a:gridCol w="503251">
                  <a:extLst>
                    <a:ext uri="{9D8B030D-6E8A-4147-A177-3AD203B41FA5}">
                      <a16:colId xmlns:a16="http://schemas.microsoft.com/office/drawing/2014/main" val="2022633561"/>
                    </a:ext>
                  </a:extLst>
                </a:gridCol>
                <a:gridCol w="503251">
                  <a:extLst>
                    <a:ext uri="{9D8B030D-6E8A-4147-A177-3AD203B41FA5}">
                      <a16:colId xmlns:a16="http://schemas.microsoft.com/office/drawing/2014/main" val="403998196"/>
                    </a:ext>
                  </a:extLst>
                </a:gridCol>
              </a:tblGrid>
              <a:tr h="320040">
                <a:tc>
                  <a:txBody>
                    <a:bodyPr/>
                    <a:lstStyle/>
                    <a:p>
                      <a:r>
                        <a:rPr lang="en-US" sz="800" noProof="0" dirty="0">
                          <a:solidFill>
                            <a:srgbClr val="000050"/>
                          </a:solidFill>
                          <a:latin typeface="Poppins" panose="020B0604020202020204" charset="0"/>
                        </a:rPr>
                        <a:t>Working Capital</a:t>
                      </a:r>
                    </a:p>
                  </a:txBody>
                  <a:tcPr marL="68580" marR="68580" marT="34290" marB="3429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6,644.0</a:t>
                      </a:r>
                    </a:p>
                  </a:txBody>
                  <a:tcPr marL="68580" marR="68580" marT="34290" marB="34290" anchor="ctr">
                    <a:lnL w="12700" cmpd="sng">
                      <a:noFill/>
                    </a:lnL>
                    <a:lnR w="12700" cmpd="sng">
                      <a:noFill/>
                    </a:lnR>
                    <a:lnT w="12700" cap="flat" cmpd="sng" algn="ctr">
                      <a:no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0.6%</a:t>
                      </a:r>
                    </a:p>
                  </a:txBody>
                  <a:tcPr marL="68580" marR="68580" marT="34290" marB="3429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-3.9%</a:t>
                      </a:r>
                    </a:p>
                  </a:txBody>
                  <a:tcPr marL="68580" marR="68580" marT="34290" marB="3429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0786207"/>
                  </a:ext>
                </a:extLst>
              </a:tr>
              <a:tr h="282503">
                <a:tc>
                  <a:txBody>
                    <a:bodyPr/>
                    <a:lstStyle/>
                    <a:p>
                      <a:r>
                        <a:rPr lang="en-US" sz="800" dirty="0">
                          <a:solidFill>
                            <a:srgbClr val="000050"/>
                          </a:solidFill>
                          <a:latin typeface="Poppins" panose="020B0604020202020204" charset="0"/>
                        </a:rPr>
                        <a:t>Other</a:t>
                      </a:r>
                    </a:p>
                  </a:txBody>
                  <a:tcPr marL="68580" marR="68580" marT="34290" marB="34290" anchor="ctr">
                    <a:lnL w="12700" cap="flat" cmpd="sng" algn="ctr">
                      <a:noFill/>
                      <a:prstDash val="solid"/>
                      <a:round/>
                      <a:headEnd type="none" w="med" len="med"/>
                      <a:tailEnd type="none" w="med" len="med"/>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1,203.4</a:t>
                      </a:r>
                    </a:p>
                  </a:txBody>
                  <a:tcPr marL="68580" marR="68580" marT="34290" marB="34290" anchor="ctr">
                    <a:lnL w="12700" cmpd="sng">
                      <a:noFill/>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-3.3%</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-0.9%</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03664734"/>
                  </a:ext>
                </a:extLst>
              </a:tr>
              <a:tr h="3200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000050"/>
                          </a:solidFill>
                          <a:latin typeface="Poppins" panose="020B0604020202020204" charset="0"/>
                        </a:rPr>
                        <a:t>Debt Accounts</a:t>
                      </a:r>
                    </a:p>
                  </a:txBody>
                  <a:tcPr marL="68580" marR="68580" marT="34290" marB="34290" anchor="ctr">
                    <a:lnL w="12700" cap="flat" cmpd="sng" algn="ctr">
                      <a:noFill/>
                      <a:prstDash val="solid"/>
                      <a:round/>
                      <a:headEnd type="none" w="med" len="med"/>
                      <a:tailEnd type="none" w="med" len="med"/>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434.4</a:t>
                      </a:r>
                    </a:p>
                  </a:txBody>
                  <a:tcPr marL="68580" marR="68580" marT="34290" marB="34290" anchor="ctr">
                    <a:lnL w="12700" cmpd="sng">
                      <a:noFill/>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8.9%</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4.5%</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33019274"/>
                  </a:ext>
                </a:extLst>
              </a:tr>
              <a:tr h="445770">
                <a:tc>
                  <a:txBody>
                    <a:bodyPr/>
                    <a:lstStyle/>
                    <a:p>
                      <a:r>
                        <a:rPr lang="en-US" sz="800" noProof="0" dirty="0">
                          <a:solidFill>
                            <a:srgbClr val="000050"/>
                          </a:solidFill>
                          <a:latin typeface="Poppins" panose="020B0604020202020204" charset="0"/>
                        </a:rPr>
                        <a:t>Credit and Debit Cards</a:t>
                      </a:r>
                    </a:p>
                  </a:txBody>
                  <a:tcPr marL="68580" marR="68580" marT="34290" marB="34290" anchor="ctr">
                    <a:lnL w="12700" cap="flat" cmpd="sng" algn="ctr">
                      <a:noFill/>
                      <a:prstDash val="solid"/>
                      <a:round/>
                      <a:headEnd type="none" w="med" len="med"/>
                      <a:tailEnd type="none" w="med" len="med"/>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181.1</a:t>
                      </a:r>
                    </a:p>
                  </a:txBody>
                  <a:tcPr marL="68580" marR="68580" marT="34290" marB="34290" anchor="ctr">
                    <a:lnL w="12700" cmpd="sng">
                      <a:noFill/>
                    </a:lnL>
                    <a:lnR w="12700" cmpd="sng">
                      <a:noFill/>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16.3%</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3.2%</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69704556"/>
                  </a:ext>
                </a:extLst>
              </a:tr>
              <a:tr h="3074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dirty="0">
                          <a:solidFill>
                            <a:srgbClr val="000050"/>
                          </a:solidFill>
                          <a:latin typeface="Poppins" panose="020B0604020202020204" charset="0"/>
                        </a:rPr>
                        <a:t>Foreign Exchange</a:t>
                      </a:r>
                    </a:p>
                  </a:txBody>
                  <a:tcPr marL="68580" marR="68580" marT="34290" marB="34290" anchor="ctr">
                    <a:lnL w="12700" cap="flat" cmpd="sng" algn="ctr">
                      <a:noFill/>
                      <a:prstDash val="solid"/>
                      <a:round/>
                      <a:headEnd type="none" w="med" len="med"/>
                      <a:tailEnd type="none" w="med" len="med"/>
                    </a:lnL>
                    <a:lnR w="12700" cmpd="sng">
                      <a:noFill/>
                    </a:lnR>
                    <a:lnT w="31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pt-BR" sz="800" dirty="0">
                          <a:solidFill>
                            <a:srgbClr val="000050"/>
                          </a:solidFill>
                          <a:latin typeface="Poppins" panose="020B0604020202020204" charset="0"/>
                        </a:rPr>
                        <a:t>75.2</a:t>
                      </a:r>
                    </a:p>
                  </a:txBody>
                  <a:tcPr marL="68580" marR="68580" marT="34290" marB="34290" anchor="ctr">
                    <a:lnL w="12700" cmpd="sng">
                      <a:noFill/>
                    </a:lnL>
                    <a:lnR w="12700" cmpd="sng">
                      <a:noFill/>
                    </a:lnR>
                    <a:lnT w="31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-37.6%</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pt-BR" sz="800" dirty="0">
                          <a:solidFill>
                            <a:srgbClr val="000050"/>
                          </a:solidFill>
                          <a:latin typeface="Poppins" panose="020B0604020202020204" charset="0"/>
                        </a:rPr>
                        <a:t>-11.6%</a:t>
                      </a:r>
                    </a:p>
                  </a:txBody>
                  <a:tcPr marL="68580" marR="68580" marT="34290" marB="34290" anchor="ctr">
                    <a:lnL w="12700" cmpd="sng">
                      <a:noFill/>
                    </a:lnL>
                    <a:lnR w="12700" cap="flat" cmpd="sng" algn="ctr">
                      <a:no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5418560"/>
                  </a:ext>
                </a:extLst>
              </a:tr>
            </a:tbl>
          </a:graphicData>
        </a:graphic>
      </p:graphicFrame>
      <p:sp>
        <p:nvSpPr>
          <p:cNvPr id="42" name="Retângulo 41"/>
          <p:cNvSpPr/>
          <p:nvPr/>
        </p:nvSpPr>
        <p:spPr>
          <a:xfrm>
            <a:off x="7834339" y="917153"/>
            <a:ext cx="352982" cy="219291"/>
          </a:xfrm>
          <a:prstGeom prst="rect">
            <a:avLst/>
          </a:prstGeom>
        </p:spPr>
        <p:txBody>
          <a:bodyPr wrap="none">
            <a:spAutoFit/>
          </a:bodyPr>
          <a:lstStyle/>
          <a:p>
            <a:pPr>
              <a:buClr>
                <a:srgbClr val="000000"/>
              </a:buClr>
            </a:pPr>
            <a:r>
              <a:rPr lang="pt-BR" sz="825" i="1" dirty="0">
                <a:solidFill>
                  <a:srgbClr val="1CD8CA"/>
                </a:solidFill>
                <a:latin typeface="Poppins" panose="020B0604020202020204" charset="0"/>
              </a:rPr>
              <a:t>y/y</a:t>
            </a:r>
          </a:p>
        </p:txBody>
      </p:sp>
      <p:sp>
        <p:nvSpPr>
          <p:cNvPr id="43" name="Retângulo 42"/>
          <p:cNvSpPr/>
          <p:nvPr/>
        </p:nvSpPr>
        <p:spPr>
          <a:xfrm>
            <a:off x="8372403" y="919633"/>
            <a:ext cx="378630" cy="219291"/>
          </a:xfrm>
          <a:prstGeom prst="rect">
            <a:avLst/>
          </a:prstGeom>
        </p:spPr>
        <p:txBody>
          <a:bodyPr wrap="none">
            <a:spAutoFit/>
          </a:bodyPr>
          <a:lstStyle/>
          <a:p>
            <a:pPr>
              <a:buClr>
                <a:srgbClr val="000000"/>
              </a:buClr>
            </a:pPr>
            <a:r>
              <a:rPr lang="en-US" sz="825" dirty="0">
                <a:solidFill>
                  <a:srgbClr val="1CD8CA"/>
                </a:solidFill>
                <a:latin typeface="Poppins" panose="020B0604020202020204" charset="0"/>
              </a:rPr>
              <a:t>q/q</a:t>
            </a:r>
          </a:p>
        </p:txBody>
      </p:sp>
      <p:sp>
        <p:nvSpPr>
          <p:cNvPr id="44"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27</a:t>
            </a:fld>
            <a:endParaRPr lang="pt-BR" sz="600" dirty="0">
              <a:latin typeface="Poppins" panose="020B0604020202020204" charset="0"/>
            </a:endParaRPr>
          </a:p>
        </p:txBody>
      </p:sp>
      <p:sp>
        <p:nvSpPr>
          <p:cNvPr id="45" name="Google Shape;126;p20"/>
          <p:cNvSpPr txBox="1"/>
          <p:nvPr/>
        </p:nvSpPr>
        <p:spPr>
          <a:xfrm>
            <a:off x="63268" y="60044"/>
            <a:ext cx="6686168" cy="492412"/>
          </a:xfrm>
          <a:prstGeom prst="rect">
            <a:avLst/>
          </a:prstGeom>
          <a:noFill/>
          <a:ln>
            <a:noFill/>
          </a:ln>
        </p:spPr>
        <p:txBody>
          <a:bodyPr spcFirstLastPara="1" wrap="square" lIns="91425" tIns="91425" rIns="91425" bIns="91425" anchor="t" anchorCtr="0">
            <a:spAutoFit/>
          </a:bodyPr>
          <a:lstStyle/>
          <a:p>
            <a:r>
              <a:rPr lang="pt-BR" sz="2000" b="1" dirty="0">
                <a:solidFill>
                  <a:srgbClr val="000050"/>
                </a:solidFill>
                <a:latin typeface="Poppins" panose="020B0604020202020204" charset="0"/>
              </a:rPr>
              <a:t>Credit Portfolio¹</a:t>
            </a:r>
          </a:p>
        </p:txBody>
      </p:sp>
    </p:spTree>
    <p:extLst>
      <p:ext uri="{BB962C8B-B14F-4D97-AF65-F5344CB8AC3E}">
        <p14:creationId xmlns:p14="http://schemas.microsoft.com/office/powerpoint/2010/main" val="2908765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0"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graphicFrame>
        <p:nvGraphicFramePr>
          <p:cNvPr id="5" name="Gráfico 4"/>
          <p:cNvGraphicFramePr/>
          <p:nvPr>
            <p:extLst>
              <p:ext uri="{D42A27DB-BD31-4B8C-83A1-F6EECF244321}">
                <p14:modId xmlns:p14="http://schemas.microsoft.com/office/powerpoint/2010/main" val="2739701819"/>
              </p:ext>
            </p:extLst>
          </p:nvPr>
        </p:nvGraphicFramePr>
        <p:xfrm>
          <a:off x="3466108" y="1386250"/>
          <a:ext cx="5136861" cy="3424171"/>
        </p:xfrm>
        <a:graphic>
          <a:graphicData uri="http://schemas.openxmlformats.org/drawingml/2006/chart">
            <c:chart xmlns:c="http://schemas.openxmlformats.org/drawingml/2006/chart" xmlns:r="http://schemas.openxmlformats.org/officeDocument/2006/relationships" r:id="rId3"/>
          </a:graphicData>
        </a:graphic>
      </p:graphicFrame>
      <p:sp>
        <p:nvSpPr>
          <p:cNvPr id="8" name="CaixaDeTexto 7"/>
          <p:cNvSpPr txBox="1"/>
          <p:nvPr/>
        </p:nvSpPr>
        <p:spPr>
          <a:xfrm>
            <a:off x="6387936" y="1464662"/>
            <a:ext cx="1995216" cy="695413"/>
          </a:xfrm>
          <a:prstGeom prst="rect">
            <a:avLst/>
          </a:prstGeom>
        </p:spPr>
        <p:txBody>
          <a:bodyPr wrap="square" rtlCol="0">
            <a:noAutofit/>
          </a:bodyPr>
          <a:lstStyle/>
          <a:p>
            <a:pPr>
              <a:lnSpc>
                <a:spcPts val="1463"/>
              </a:lnSpc>
            </a:pPr>
            <a:endParaRPr lang="en-US" sz="731" dirty="0" err="1">
              <a:solidFill>
                <a:srgbClr val="818181"/>
              </a:solidFill>
              <a:latin typeface="Poppins" panose="020B0604020202020204" charset="0"/>
              <a:ea typeface="Avenir Medium" charset="0"/>
              <a:cs typeface="Avenir Medium" charset="0"/>
            </a:endParaRPr>
          </a:p>
        </p:txBody>
      </p:sp>
      <p:sp>
        <p:nvSpPr>
          <p:cNvPr id="9" name="CaixaDeTexto 8"/>
          <p:cNvSpPr txBox="1"/>
          <p:nvPr/>
        </p:nvSpPr>
        <p:spPr>
          <a:xfrm>
            <a:off x="3514693" y="2850077"/>
            <a:ext cx="2363471" cy="784091"/>
          </a:xfrm>
          <a:prstGeom prst="rect">
            <a:avLst/>
          </a:prstGeom>
        </p:spPr>
        <p:txBody>
          <a:bodyPr wrap="square" rtlCol="0">
            <a:noAutofit/>
          </a:bodyPr>
          <a:lstStyle/>
          <a:p>
            <a:pPr algn="ctr">
              <a:lnSpc>
                <a:spcPct val="150000"/>
              </a:lnSpc>
            </a:pPr>
            <a:endParaRPr lang="pt-BR" sz="1097" dirty="0">
              <a:solidFill>
                <a:srgbClr val="15263F"/>
              </a:solidFill>
              <a:latin typeface="Poppins" panose="020B0604020202020204" charset="0"/>
              <a:ea typeface="Avenir Black" charset="0"/>
              <a:cs typeface="Poppins" panose="020B0604020202020204" charset="0"/>
            </a:endParaRPr>
          </a:p>
        </p:txBody>
      </p:sp>
      <p:sp>
        <p:nvSpPr>
          <p:cNvPr id="12" name="Retângulo 11"/>
          <p:cNvSpPr/>
          <p:nvPr/>
        </p:nvSpPr>
        <p:spPr>
          <a:xfrm>
            <a:off x="3627450" y="802122"/>
            <a:ext cx="1633781" cy="365036"/>
          </a:xfrm>
          <a:prstGeom prst="rect">
            <a:avLst/>
          </a:prstGeom>
        </p:spPr>
        <p:txBody>
          <a:bodyPr wrap="none">
            <a:spAutoFit/>
          </a:bodyPr>
          <a:lstStyle/>
          <a:p>
            <a:r>
              <a:rPr lang="en-US" sz="1097" dirty="0">
                <a:solidFill>
                  <a:srgbClr val="000050"/>
                </a:solidFill>
                <a:latin typeface="Poppins" panose="020B0604020202020204" charset="0"/>
              </a:rPr>
              <a:t>Payroll Loan Portfolio</a:t>
            </a:r>
          </a:p>
          <a:p>
            <a:r>
              <a:rPr lang="en-US" sz="675" dirty="0">
                <a:solidFill>
                  <a:srgbClr val="0094FF"/>
                </a:solidFill>
                <a:latin typeface="Poppins" panose="020B0604020202020204" charset="0"/>
              </a:rPr>
              <a:t>(In R$ Billion)</a:t>
            </a:r>
          </a:p>
        </p:txBody>
      </p:sp>
      <p:sp>
        <p:nvSpPr>
          <p:cNvPr id="16" name="Retângulo Arredondado 15"/>
          <p:cNvSpPr/>
          <p:nvPr/>
        </p:nvSpPr>
        <p:spPr>
          <a:xfrm>
            <a:off x="548125" y="837320"/>
            <a:ext cx="2690564" cy="3594376"/>
          </a:xfrm>
          <a:prstGeom prst="round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dirty="0">
              <a:latin typeface="Poppins" panose="020B0604020202020204" charset="0"/>
            </a:endParaRPr>
          </a:p>
        </p:txBody>
      </p:sp>
      <p:sp>
        <p:nvSpPr>
          <p:cNvPr id="17" name="CaixaDeTexto 16"/>
          <p:cNvSpPr txBox="1"/>
          <p:nvPr/>
        </p:nvSpPr>
        <p:spPr>
          <a:xfrm>
            <a:off x="710825" y="1089393"/>
            <a:ext cx="2803868" cy="214282"/>
          </a:xfrm>
          <a:prstGeom prst="rect">
            <a:avLst/>
          </a:prstGeom>
        </p:spPr>
        <p:txBody>
          <a:bodyPr wrap="square" rtlCol="0">
            <a:noAutofit/>
          </a:bodyPr>
          <a:lstStyle/>
          <a:p>
            <a:pPr>
              <a:lnSpc>
                <a:spcPts val="1463"/>
              </a:lnSpc>
            </a:pPr>
            <a:r>
              <a:rPr lang="en-US" sz="1050" dirty="0">
                <a:solidFill>
                  <a:srgbClr val="000050"/>
                </a:solidFill>
                <a:latin typeface="Poppins" panose="020B0604020202020204" charset="0"/>
              </a:rPr>
              <a:t>Our Strategy</a:t>
            </a:r>
          </a:p>
        </p:txBody>
      </p:sp>
      <p:pic>
        <p:nvPicPr>
          <p:cNvPr id="18" name="Imagem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951" y="3600404"/>
            <a:ext cx="403542" cy="403542"/>
          </a:xfrm>
          <a:prstGeom prst="rect">
            <a:avLst/>
          </a:prstGeom>
        </p:spPr>
      </p:pic>
      <p:pic>
        <p:nvPicPr>
          <p:cNvPr id="21" name="Imagem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4060" y="2850637"/>
            <a:ext cx="411433" cy="411433"/>
          </a:xfrm>
          <a:prstGeom prst="rect">
            <a:avLst/>
          </a:prstGeom>
        </p:spPr>
      </p:pic>
      <p:pic>
        <p:nvPicPr>
          <p:cNvPr id="22" name="Imagem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4061" y="2197978"/>
            <a:ext cx="395346" cy="395346"/>
          </a:xfrm>
          <a:prstGeom prst="rect">
            <a:avLst/>
          </a:prstGeom>
        </p:spPr>
      </p:pic>
      <p:pic>
        <p:nvPicPr>
          <p:cNvPr id="23" name="Imagem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1952" y="1472124"/>
            <a:ext cx="387455" cy="387455"/>
          </a:xfrm>
          <a:prstGeom prst="rect">
            <a:avLst/>
          </a:prstGeom>
        </p:spPr>
      </p:pic>
      <p:sp>
        <p:nvSpPr>
          <p:cNvPr id="24" name="CaixaDeTexto 23"/>
          <p:cNvSpPr txBox="1"/>
          <p:nvPr/>
        </p:nvSpPr>
        <p:spPr>
          <a:xfrm>
            <a:off x="1242474" y="1433500"/>
            <a:ext cx="2149742" cy="2570445"/>
          </a:xfrm>
          <a:prstGeom prst="rect">
            <a:avLst/>
          </a:prstGeom>
        </p:spPr>
        <p:txBody>
          <a:bodyPr wrap="square" rtlCol="0">
            <a:noAutofit/>
          </a:bodyPr>
          <a:lstStyle/>
          <a:p>
            <a:pPr>
              <a:lnSpc>
                <a:spcPts val="1463"/>
              </a:lnSpc>
            </a:pPr>
            <a:r>
              <a:rPr lang="en-US" sz="1050" dirty="0">
                <a:solidFill>
                  <a:srgbClr val="0094FF"/>
                </a:solidFill>
                <a:latin typeface="Poppins" panose="020B0604020202020204" charset="0"/>
              </a:rPr>
              <a:t>Business Initiatives</a:t>
            </a:r>
          </a:p>
          <a:p>
            <a:pPr>
              <a:lnSpc>
                <a:spcPts val="1463"/>
              </a:lnSpc>
            </a:pPr>
            <a:r>
              <a:rPr lang="en-US" sz="1050" b="1" dirty="0">
                <a:solidFill>
                  <a:schemeClr val="bg1">
                    <a:lumMod val="50000"/>
                  </a:schemeClr>
                </a:solidFill>
                <a:latin typeface="Poppins" panose="020B0604020202020204" charset="0"/>
              </a:rPr>
              <a:t>Super Payroll Loan</a:t>
            </a:r>
          </a:p>
          <a:p>
            <a:pPr>
              <a:lnSpc>
                <a:spcPts val="1463"/>
              </a:lnSpc>
            </a:pPr>
            <a:endParaRPr lang="pt-BR" sz="900" b="1" dirty="0">
              <a:solidFill>
                <a:schemeClr val="bg1">
                  <a:lumMod val="50000"/>
                </a:schemeClr>
              </a:solidFill>
              <a:latin typeface="Poppins" panose="020B0604020202020204" charset="0"/>
            </a:endParaRPr>
          </a:p>
          <a:p>
            <a:pPr>
              <a:lnSpc>
                <a:spcPts val="1463"/>
              </a:lnSpc>
            </a:pPr>
            <a:endParaRPr lang="pt-BR" sz="1050" b="1" dirty="0">
              <a:solidFill>
                <a:schemeClr val="bg1"/>
              </a:solidFill>
              <a:latin typeface="Poppins" panose="020B0604020202020204" charset="0"/>
            </a:endParaRPr>
          </a:p>
          <a:p>
            <a:pPr>
              <a:lnSpc>
                <a:spcPts val="1463"/>
              </a:lnSpc>
            </a:pPr>
            <a:r>
              <a:rPr lang="en-US" sz="1050" dirty="0">
                <a:solidFill>
                  <a:srgbClr val="0094FF"/>
                </a:solidFill>
                <a:latin typeface="Poppins" panose="020B0604020202020204" charset="0"/>
              </a:rPr>
              <a:t>New Agreements</a:t>
            </a:r>
          </a:p>
          <a:p>
            <a:pPr>
              <a:lnSpc>
                <a:spcPts val="1463"/>
              </a:lnSpc>
            </a:pPr>
            <a:r>
              <a:rPr lang="en-US" sz="1050" b="1" dirty="0">
                <a:solidFill>
                  <a:schemeClr val="bg1">
                    <a:lumMod val="50000"/>
                  </a:schemeClr>
                </a:solidFill>
                <a:latin typeface="Poppins" panose="020B0604020202020204" charset="0"/>
              </a:rPr>
              <a:t>States and Municipalities</a:t>
            </a:r>
          </a:p>
          <a:p>
            <a:pPr>
              <a:lnSpc>
                <a:spcPts val="1463"/>
              </a:lnSpc>
            </a:pPr>
            <a:endParaRPr lang="pt-BR" sz="1050" b="1" dirty="0">
              <a:solidFill>
                <a:schemeClr val="bg1">
                  <a:lumMod val="50000"/>
                </a:schemeClr>
              </a:solidFill>
              <a:latin typeface="Poppins" panose="020B0604020202020204" charset="0"/>
            </a:endParaRPr>
          </a:p>
          <a:p>
            <a:pPr>
              <a:lnSpc>
                <a:spcPts val="1463"/>
              </a:lnSpc>
            </a:pPr>
            <a:endParaRPr lang="pt-BR" sz="1050" dirty="0">
              <a:solidFill>
                <a:srgbClr val="0094FF"/>
              </a:solidFill>
              <a:latin typeface="Poppins" panose="020B0604020202020204" charset="0"/>
            </a:endParaRPr>
          </a:p>
          <a:p>
            <a:pPr>
              <a:lnSpc>
                <a:spcPts val="1463"/>
              </a:lnSpc>
            </a:pPr>
            <a:r>
              <a:rPr lang="pt-BR" sz="1050" dirty="0">
                <a:solidFill>
                  <a:srgbClr val="0094FF"/>
                </a:solidFill>
                <a:latin typeface="Poppins" panose="020B0604020202020204" charset="0"/>
              </a:rPr>
              <a:t>100% Digital </a:t>
            </a:r>
            <a:r>
              <a:rPr lang="en-US" sz="1050" dirty="0">
                <a:solidFill>
                  <a:srgbClr val="0094FF"/>
                </a:solidFill>
                <a:latin typeface="Poppins" panose="020B0604020202020204" charset="0"/>
              </a:rPr>
              <a:t>Granting</a:t>
            </a:r>
          </a:p>
          <a:p>
            <a:pPr>
              <a:lnSpc>
                <a:spcPts val="1463"/>
              </a:lnSpc>
            </a:pPr>
            <a:r>
              <a:rPr lang="pt-BR" sz="1050" b="1" dirty="0">
                <a:solidFill>
                  <a:srgbClr val="0070C0"/>
                </a:solidFill>
                <a:latin typeface="Poppins" panose="020B0604020202020204" charset="0"/>
              </a:rPr>
              <a:t> </a:t>
            </a:r>
          </a:p>
          <a:p>
            <a:pPr>
              <a:lnSpc>
                <a:spcPts val="1463"/>
              </a:lnSpc>
            </a:pPr>
            <a:endParaRPr lang="pt-BR" sz="750" dirty="0">
              <a:solidFill>
                <a:schemeClr val="bg1">
                  <a:lumMod val="50000"/>
                </a:schemeClr>
              </a:solidFill>
              <a:latin typeface="Poppins" panose="020B0604020202020204" charset="0"/>
            </a:endParaRPr>
          </a:p>
          <a:p>
            <a:pPr>
              <a:lnSpc>
                <a:spcPts val="1463"/>
              </a:lnSpc>
            </a:pPr>
            <a:r>
              <a:rPr lang="en-US" sz="1050" dirty="0">
                <a:solidFill>
                  <a:srgbClr val="0094FF"/>
                </a:solidFill>
                <a:latin typeface="Poppins" panose="020B0604020202020204" charset="0"/>
              </a:rPr>
              <a:t>Expand portfolio </a:t>
            </a:r>
          </a:p>
          <a:p>
            <a:pPr>
              <a:lnSpc>
                <a:spcPts val="1463"/>
              </a:lnSpc>
            </a:pPr>
            <a:r>
              <a:rPr lang="en-US" sz="1050" dirty="0">
                <a:solidFill>
                  <a:srgbClr val="0094FF"/>
                </a:solidFill>
                <a:latin typeface="Poppins" panose="020B0604020202020204" charset="0"/>
              </a:rPr>
              <a:t>through Correspondents Channels</a:t>
            </a:r>
          </a:p>
        </p:txBody>
      </p:sp>
      <p:grpSp>
        <p:nvGrpSpPr>
          <p:cNvPr id="25" name="Agrupar 24"/>
          <p:cNvGrpSpPr/>
          <p:nvPr/>
        </p:nvGrpSpPr>
        <p:grpSpPr>
          <a:xfrm>
            <a:off x="3918983" y="1156501"/>
            <a:ext cx="3054573" cy="350459"/>
            <a:chOff x="3514885" y="2168016"/>
            <a:chExt cx="2060821" cy="323095"/>
          </a:xfrm>
        </p:grpSpPr>
        <p:grpSp>
          <p:nvGrpSpPr>
            <p:cNvPr id="26" name="Agrupar 25"/>
            <p:cNvGrpSpPr/>
            <p:nvPr/>
          </p:nvGrpSpPr>
          <p:grpSpPr>
            <a:xfrm>
              <a:off x="3514885" y="2310230"/>
              <a:ext cx="2060821" cy="180881"/>
              <a:chOff x="691763" y="1792428"/>
              <a:chExt cx="4105574" cy="151914"/>
            </a:xfrm>
          </p:grpSpPr>
          <p:cxnSp>
            <p:nvCxnSpPr>
              <p:cNvPr id="28" name="Conector de Seta Reta 27"/>
              <p:cNvCxnSpPr/>
              <p:nvPr/>
            </p:nvCxnSpPr>
            <p:spPr>
              <a:xfrm>
                <a:off x="691763" y="1792428"/>
                <a:ext cx="4105574" cy="0"/>
              </a:xfrm>
              <a:prstGeom prst="straightConnector1">
                <a:avLst/>
              </a:prstGeom>
              <a:ln w="9525">
                <a:solidFill>
                  <a:srgbClr val="00005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Conector reto 28"/>
              <p:cNvCxnSpPr/>
              <p:nvPr/>
            </p:nvCxnSpPr>
            <p:spPr>
              <a:xfrm>
                <a:off x="691764" y="1792428"/>
                <a:ext cx="0" cy="151914"/>
              </a:xfrm>
              <a:prstGeom prst="line">
                <a:avLst/>
              </a:prstGeom>
              <a:ln w="9525">
                <a:solidFill>
                  <a:srgbClr val="000050"/>
                </a:solidFill>
              </a:ln>
            </p:spPr>
            <p:style>
              <a:lnRef idx="1">
                <a:schemeClr val="accent1"/>
              </a:lnRef>
              <a:fillRef idx="0">
                <a:schemeClr val="accent1"/>
              </a:fillRef>
              <a:effectRef idx="0">
                <a:schemeClr val="accent1"/>
              </a:effectRef>
              <a:fontRef idx="minor">
                <a:schemeClr val="tx1"/>
              </a:fontRef>
            </p:style>
          </p:cxnSp>
        </p:grpSp>
        <p:sp>
          <p:nvSpPr>
            <p:cNvPr id="27" name="CaixaDeTexto 26"/>
            <p:cNvSpPr txBox="1"/>
            <p:nvPr/>
          </p:nvSpPr>
          <p:spPr>
            <a:xfrm>
              <a:off x="4267193" y="2168016"/>
              <a:ext cx="506343" cy="255371"/>
            </a:xfrm>
            <a:prstGeom prst="rect">
              <a:avLst/>
            </a:prstGeom>
            <a:solidFill>
              <a:schemeClr val="bg1"/>
            </a:solidFill>
            <a:ln w="9525">
              <a:noFill/>
            </a:ln>
          </p:spPr>
          <p:txBody>
            <a:bodyPr wrap="square" rtlCol="0">
              <a:spAutoFit/>
            </a:bodyPr>
            <a:lstStyle/>
            <a:p>
              <a:pPr algn="ctr"/>
              <a:r>
                <a:rPr lang="el-GR" sz="1200">
                  <a:solidFill>
                    <a:srgbClr val="FF0000"/>
                  </a:solidFill>
                  <a:latin typeface="Arial" panose="020B0604020202020204" pitchFamily="34" charset="0"/>
                  <a:ea typeface="Avenir Black" charset="0"/>
                  <a:cs typeface="Arial" panose="020B0604020202020204" pitchFamily="34" charset="0"/>
                </a:rPr>
                <a:t>▼ </a:t>
              </a:r>
              <a:r>
                <a:rPr lang="pt-BR" sz="1200">
                  <a:solidFill>
                    <a:srgbClr val="0094FF"/>
                  </a:solidFill>
                  <a:latin typeface="Poppins" panose="020B0604020202020204" charset="0"/>
                  <a:ea typeface="Source Sans Pro" panose="020B0503030403020204" pitchFamily="34" charset="0"/>
                </a:rPr>
                <a:t>1.7</a:t>
              </a:r>
              <a:r>
                <a:rPr lang="pt-BR" sz="1200" dirty="0">
                  <a:solidFill>
                    <a:srgbClr val="0094FF"/>
                  </a:solidFill>
                  <a:latin typeface="Poppins" panose="020B0604020202020204" charset="0"/>
                  <a:ea typeface="Source Sans Pro" panose="020B0503030403020204" pitchFamily="34" charset="0"/>
                </a:rPr>
                <a:t>%</a:t>
              </a:r>
            </a:p>
          </p:txBody>
        </p:sp>
      </p:grpSp>
      <p:sp>
        <p:nvSpPr>
          <p:cNvPr id="31" name="Google Shape;126;p20"/>
          <p:cNvSpPr txBox="1"/>
          <p:nvPr/>
        </p:nvSpPr>
        <p:spPr>
          <a:xfrm>
            <a:off x="287388" y="165486"/>
            <a:ext cx="6686168"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Payroll Loans</a:t>
            </a:r>
          </a:p>
        </p:txBody>
      </p:sp>
      <p:sp>
        <p:nvSpPr>
          <p:cNvPr id="32"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28</a:t>
            </a:fld>
            <a:endParaRPr lang="pt-BR" sz="600" dirty="0">
              <a:latin typeface="Poppins" panose="020B0604020202020204" charset="0"/>
            </a:endParaRPr>
          </a:p>
        </p:txBody>
      </p:sp>
    </p:spTree>
    <p:extLst>
      <p:ext uri="{BB962C8B-B14F-4D97-AF65-F5344CB8AC3E}">
        <p14:creationId xmlns:p14="http://schemas.microsoft.com/office/powerpoint/2010/main" val="4149924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graphicFrame>
        <p:nvGraphicFramePr>
          <p:cNvPr id="8" name="Tabela 7">
            <a:extLst>
              <a:ext uri="{FF2B5EF4-FFF2-40B4-BE49-F238E27FC236}">
                <a16:creationId xmlns:a16="http://schemas.microsoft.com/office/drawing/2014/main" id="{6363C9EC-85D5-445B-8D83-D022BDBC9516}"/>
              </a:ext>
            </a:extLst>
          </p:cNvPr>
          <p:cNvGraphicFramePr>
            <a:graphicFrameLocks noGrp="1"/>
          </p:cNvGraphicFramePr>
          <p:nvPr>
            <p:extLst>
              <p:ext uri="{D42A27DB-BD31-4B8C-83A1-F6EECF244321}">
                <p14:modId xmlns:p14="http://schemas.microsoft.com/office/powerpoint/2010/main" val="2323317727"/>
              </p:ext>
            </p:extLst>
          </p:nvPr>
        </p:nvGraphicFramePr>
        <p:xfrm>
          <a:off x="360948" y="481533"/>
          <a:ext cx="8105036" cy="3919025"/>
        </p:xfrm>
        <a:graphic>
          <a:graphicData uri="http://schemas.openxmlformats.org/drawingml/2006/table">
            <a:tbl>
              <a:tblPr firstRow="1" firstCol="1" bandRow="1">
                <a:tableStyleId>{5FD0F851-EC5A-4D38-B0AD-8093EC10F338}</a:tableStyleId>
              </a:tblPr>
              <a:tblGrid>
                <a:gridCol w="5900974">
                  <a:extLst>
                    <a:ext uri="{9D8B030D-6E8A-4147-A177-3AD203B41FA5}">
                      <a16:colId xmlns:a16="http://schemas.microsoft.com/office/drawing/2014/main" val="2835785690"/>
                    </a:ext>
                  </a:extLst>
                </a:gridCol>
                <a:gridCol w="2204062">
                  <a:extLst>
                    <a:ext uri="{9D8B030D-6E8A-4147-A177-3AD203B41FA5}">
                      <a16:colId xmlns:a16="http://schemas.microsoft.com/office/drawing/2014/main" val="2716335984"/>
                    </a:ext>
                  </a:extLst>
                </a:gridCol>
              </a:tblGrid>
              <a:tr h="785297">
                <a:tc>
                  <a:txBody>
                    <a:bodyPr/>
                    <a:lstStyle/>
                    <a:p>
                      <a:pPr marL="0" marR="0" lvl="0" indent="0" algn="l" defTabSz="914400" rtl="0" eaLnBrk="1" fontAlgn="ctr" latinLnBrk="0" hangingPunct="1">
                        <a:lnSpc>
                          <a:spcPct val="115000"/>
                        </a:lnSpc>
                        <a:spcBef>
                          <a:spcPts val="0"/>
                        </a:spcBef>
                        <a:spcAft>
                          <a:spcPts val="0"/>
                        </a:spcAft>
                        <a:buClrTx/>
                        <a:buSzTx/>
                        <a:buFontTx/>
                        <a:buNone/>
                        <a:tabLst/>
                        <a:defRPr/>
                      </a:pPr>
                      <a:endParaRPr lang="pt-BR" sz="1600" b="0" kern="1200" dirty="0">
                        <a:solidFill>
                          <a:schemeClr val="bg1"/>
                        </a:solidFill>
                        <a:effectLst/>
                        <a:latin typeface="Poppins" panose="00000500000000000000" pitchFamily="2" charset="0"/>
                        <a:ea typeface="+mn-ea"/>
                        <a:cs typeface="Poppins" panose="00000500000000000000" pitchFamily="2"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914400" rtl="0" eaLnBrk="1" fontAlgn="ctr" latinLnBrk="0" hangingPunct="1">
                        <a:lnSpc>
                          <a:spcPct val="115000"/>
                        </a:lnSpc>
                        <a:spcBef>
                          <a:spcPts val="0"/>
                        </a:spcBef>
                        <a:spcAft>
                          <a:spcPts val="0"/>
                        </a:spcAft>
                        <a:buClrTx/>
                        <a:buSzTx/>
                        <a:buFontTx/>
                        <a:buNone/>
                        <a:tabLst/>
                        <a:defRPr/>
                      </a:pPr>
                      <a:r>
                        <a:rPr lang="pt-BR" sz="1800" b="1" kern="1200" dirty="0">
                          <a:solidFill>
                            <a:srgbClr val="002060"/>
                          </a:solidFill>
                          <a:effectLst/>
                          <a:latin typeface="Poppins" panose="00000500000000000000" pitchFamily="2" charset="0"/>
                          <a:ea typeface="+mn-ea"/>
                          <a:cs typeface="Poppins" panose="00000500000000000000" pitchFamily="2" charset="0"/>
                        </a:rPr>
                        <a:t>2023</a:t>
                      </a:r>
                    </a:p>
                    <a:p>
                      <a:pPr marL="0" marR="0" lvl="0" indent="0" algn="ctr" defTabSz="914400" rtl="0" eaLnBrk="1" fontAlgn="ctr" latinLnBrk="0" hangingPunct="1">
                        <a:lnSpc>
                          <a:spcPct val="115000"/>
                        </a:lnSpc>
                        <a:spcBef>
                          <a:spcPts val="0"/>
                        </a:spcBef>
                        <a:spcAft>
                          <a:spcPts val="0"/>
                        </a:spcAft>
                        <a:buClrTx/>
                        <a:buSzTx/>
                        <a:buFontTx/>
                        <a:buNone/>
                        <a:tabLst/>
                        <a:defRPr/>
                      </a:pPr>
                      <a:r>
                        <a:rPr lang="en-US" sz="1800" b="1" kern="1200" noProof="0" dirty="0">
                          <a:solidFill>
                            <a:srgbClr val="002060"/>
                          </a:solidFill>
                          <a:effectLst/>
                          <a:latin typeface="Poppins" panose="00000500000000000000" pitchFamily="2" charset="0"/>
                          <a:ea typeface="+mn-ea"/>
                          <a:cs typeface="Poppins" panose="00000500000000000000" pitchFamily="2" charset="0"/>
                        </a:rPr>
                        <a:t>Reviewed</a:t>
                      </a:r>
                      <a:r>
                        <a:rPr lang="pt-BR" sz="1800" b="0" kern="1200" baseline="30000" dirty="0">
                          <a:solidFill>
                            <a:srgbClr val="002060"/>
                          </a:solidFill>
                          <a:effectLst/>
                          <a:latin typeface="Poppins" panose="00000500000000000000" pitchFamily="2" charset="0"/>
                          <a:ea typeface="+mn-ea"/>
                          <a:cs typeface="Poppins" panose="00000500000000000000" pitchFamily="2" charset="0"/>
                        </a:rPr>
                        <a:t>4</a:t>
                      </a:r>
                      <a:endParaRPr lang="en-US" sz="1800" b="1" kern="1200" noProof="0" dirty="0">
                        <a:solidFill>
                          <a:srgbClr val="002060"/>
                        </a:solidFill>
                        <a:effectLst/>
                        <a:latin typeface="Poppins" panose="00000500000000000000" pitchFamily="2" charset="0"/>
                        <a:ea typeface="+mn-ea"/>
                        <a:cs typeface="Poppins" panose="00000500000000000000" pitchFamily="2" charset="0"/>
                      </a:endParaRPr>
                    </a:p>
                  </a:txBody>
                  <a:tcPr marL="0" marR="0" marT="0" marB="0" anchor="ctr">
                    <a:lnL>
                      <a:noFill/>
                    </a:lnL>
                    <a:lnR>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27558187"/>
                  </a:ext>
                </a:extLst>
              </a:tr>
              <a:tr h="348192">
                <a:tc>
                  <a:txBody>
                    <a:bodyPr/>
                    <a:lstStyle/>
                    <a:p>
                      <a:pPr algn="l" rtl="0" fontAlgn="ctr"/>
                      <a:r>
                        <a:rPr lang="en-US" sz="2000" b="0" kern="1200" noProof="0" dirty="0">
                          <a:solidFill>
                            <a:srgbClr val="002060"/>
                          </a:solidFill>
                          <a:effectLst/>
                          <a:latin typeface="Poppins" panose="00000500000000000000" pitchFamily="2" charset="0"/>
                          <a:ea typeface="+mn-ea"/>
                          <a:cs typeface="Poppins" panose="00000500000000000000" pitchFamily="2" charset="0"/>
                        </a:rPr>
                        <a:t>Total Loan</a:t>
                      </a:r>
                      <a:r>
                        <a:rPr lang="en-US" sz="2000" b="0" kern="1200" baseline="0" noProof="0" dirty="0">
                          <a:solidFill>
                            <a:srgbClr val="002060"/>
                          </a:solidFill>
                          <a:effectLst/>
                          <a:latin typeface="Poppins" panose="00000500000000000000" pitchFamily="2" charset="0"/>
                          <a:ea typeface="+mn-ea"/>
                          <a:cs typeface="Poppins" panose="00000500000000000000" pitchFamily="2" charset="0"/>
                        </a:rPr>
                        <a:t> Portfolio</a:t>
                      </a:r>
                      <a:endParaRPr lang="en-US" sz="2000" b="1" kern="1200" noProof="0" dirty="0">
                        <a:solidFill>
                          <a:srgbClr val="002060"/>
                        </a:solidFill>
                        <a:effectLst/>
                        <a:latin typeface="Poppins" panose="00000500000000000000" pitchFamily="2" charset="0"/>
                        <a:ea typeface="+mn-ea"/>
                        <a:cs typeface="Poppins" panose="00000500000000000000" pitchFamily="2" charset="0"/>
                      </a:endParaRPr>
                    </a:p>
                  </a:txBody>
                  <a:tcPr marL="171450" marR="0" marT="0" marB="0" anchor="ctr">
                    <a:lnL>
                      <a:noFill/>
                    </a:lnL>
                    <a:lnR>
                      <a:noFill/>
                    </a:lnR>
                    <a:lnT w="12700" cmpd="sng">
                      <a:noFill/>
                    </a:lnT>
                    <a:lnB>
                      <a:noFill/>
                    </a:lnB>
                    <a:lnTlToBr w="12700" cmpd="sng">
                      <a:noFill/>
                      <a:prstDash val="solid"/>
                    </a:lnTlToBr>
                    <a:lnBlToTr w="12700" cmpd="sng">
                      <a:noFill/>
                      <a:prstDash val="solid"/>
                    </a:lnBlToTr>
                  </a:tcPr>
                </a:tc>
                <a:tc>
                  <a:txBody>
                    <a:bodyPr/>
                    <a:lstStyle/>
                    <a:p>
                      <a:pPr algn="ctr" rtl="0" fontAlgn="ctr"/>
                      <a:r>
                        <a:rPr lang="en-US" sz="18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9% to 14%</a:t>
                      </a:r>
                    </a:p>
                  </a:txBody>
                  <a:tcPr marL="0" marR="0" marT="0" marB="0" anchor="ctr">
                    <a:lnL>
                      <a:noFill/>
                    </a:lnL>
                    <a:lnR>
                      <a:noFill/>
                    </a:lnR>
                    <a:lnT w="12700" cmpd="sng">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3811514177"/>
                  </a:ext>
                </a:extLst>
              </a:tr>
              <a:tr h="348192">
                <a:tc>
                  <a:txBody>
                    <a:bodyPr/>
                    <a:lstStyle/>
                    <a:p>
                      <a:pPr algn="l" rtl="0" fontAlgn="ctr"/>
                      <a:r>
                        <a:rPr lang="en-US" sz="1800" b="0" kern="1200" noProof="0" dirty="0">
                          <a:solidFill>
                            <a:srgbClr val="002060"/>
                          </a:solidFill>
                          <a:effectLst/>
                          <a:latin typeface="Poppins" panose="00000500000000000000" pitchFamily="2" charset="0"/>
                          <a:ea typeface="+mn-ea"/>
                          <a:cs typeface="Poppins" panose="00000500000000000000" pitchFamily="2" charset="0"/>
                        </a:rPr>
                        <a:t>Commercial Loans - Individuals</a:t>
                      </a:r>
                      <a:endParaRPr lang="en-US" sz="1800" b="1" kern="1200" noProof="0" dirty="0">
                        <a:solidFill>
                          <a:srgbClr val="002060"/>
                        </a:solidFill>
                        <a:effectLst/>
                        <a:latin typeface="Poppins" panose="00000500000000000000" pitchFamily="2" charset="0"/>
                        <a:ea typeface="+mn-ea"/>
                        <a:cs typeface="Poppins" panose="00000500000000000000" pitchFamily="2" charset="0"/>
                      </a:endParaRPr>
                    </a:p>
                  </a:txBody>
                  <a:tcPr marL="34290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6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5% to 10%</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442227378"/>
                  </a:ext>
                </a:extLst>
              </a:tr>
              <a:tr h="348192">
                <a:tc>
                  <a:txBody>
                    <a:bodyPr/>
                    <a:lstStyle/>
                    <a:p>
                      <a:pPr algn="l" rtl="0" fontAlgn="ctr"/>
                      <a:r>
                        <a:rPr lang="en-US" sz="1800" b="0" kern="1200" noProof="0" dirty="0">
                          <a:solidFill>
                            <a:srgbClr val="002060"/>
                          </a:solidFill>
                          <a:effectLst/>
                          <a:latin typeface="Poppins" panose="00000500000000000000" pitchFamily="2" charset="0"/>
                          <a:ea typeface="+mn-ea"/>
                          <a:cs typeface="Poppins" panose="00000500000000000000" pitchFamily="2" charset="0"/>
                        </a:rPr>
                        <a:t>Commercial Loans - Companies</a:t>
                      </a:r>
                      <a:endParaRPr lang="en-US" sz="1800" b="1" kern="1200" noProof="0" dirty="0">
                        <a:solidFill>
                          <a:srgbClr val="002060"/>
                        </a:solidFill>
                        <a:effectLst/>
                        <a:latin typeface="Poppins" panose="00000500000000000000" pitchFamily="2" charset="0"/>
                        <a:ea typeface="+mn-ea"/>
                        <a:cs typeface="Poppins" panose="00000500000000000000" pitchFamily="2" charset="0"/>
                      </a:endParaRPr>
                    </a:p>
                  </a:txBody>
                  <a:tcPr marL="34290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6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7% to 12%</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80814148"/>
                  </a:ext>
                </a:extLst>
              </a:tr>
              <a:tr h="348192">
                <a:tc>
                  <a:txBody>
                    <a:bodyPr/>
                    <a:lstStyle/>
                    <a:p>
                      <a:pPr algn="l" rtl="0" fontAlgn="ctr"/>
                      <a:r>
                        <a:rPr lang="en-US" sz="1800" b="0" kern="1200" noProof="0" dirty="0">
                          <a:solidFill>
                            <a:srgbClr val="002060"/>
                          </a:solidFill>
                          <a:effectLst/>
                          <a:latin typeface="Poppins" panose="00000500000000000000" pitchFamily="2" charset="0"/>
                          <a:ea typeface="+mn-ea"/>
                          <a:cs typeface="Poppins" panose="00000500000000000000" pitchFamily="2" charset="0"/>
                        </a:rPr>
                        <a:t>Rural Loans</a:t>
                      </a:r>
                      <a:endParaRPr lang="en-US" sz="1800" b="1" kern="1200" noProof="0" dirty="0">
                        <a:solidFill>
                          <a:srgbClr val="002060"/>
                        </a:solidFill>
                        <a:effectLst/>
                        <a:latin typeface="Poppins" panose="00000500000000000000" pitchFamily="2" charset="0"/>
                        <a:ea typeface="+mn-ea"/>
                        <a:cs typeface="Poppins" panose="00000500000000000000" pitchFamily="2" charset="0"/>
                      </a:endParaRPr>
                    </a:p>
                  </a:txBody>
                  <a:tcPr marL="34290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6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35% to</a:t>
                      </a:r>
                      <a:r>
                        <a:rPr lang="en-US" sz="1600" b="0" kern="1200" baseline="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 40%</a:t>
                      </a:r>
                      <a:endParaRPr lang="en-US" sz="16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030870064"/>
                  </a:ext>
                </a:extLst>
              </a:tr>
              <a:tr h="348192">
                <a:tc>
                  <a:txBody>
                    <a:bodyPr/>
                    <a:lstStyle/>
                    <a:p>
                      <a:pPr algn="l" rtl="0" fontAlgn="ctr"/>
                      <a:r>
                        <a:rPr lang="en-US" sz="2000" b="0" kern="1200" noProof="0" dirty="0">
                          <a:solidFill>
                            <a:srgbClr val="002060"/>
                          </a:solidFill>
                          <a:effectLst/>
                          <a:latin typeface="Poppins" panose="00000500000000000000" pitchFamily="2" charset="0"/>
                          <a:ea typeface="+mn-ea"/>
                          <a:cs typeface="Poppins" panose="00000500000000000000" pitchFamily="2" charset="0"/>
                        </a:rPr>
                        <a:t>Expense with Provisions for Loans/Loans </a:t>
                      </a:r>
                    </a:p>
                  </a:txBody>
                  <a:tcPr marL="17145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8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2% to 3%</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818681621"/>
                  </a:ext>
                </a:extLst>
              </a:tr>
              <a:tr h="348192">
                <a:tc>
                  <a:txBody>
                    <a:bodyPr/>
                    <a:lstStyle/>
                    <a:p>
                      <a:pPr algn="l" rtl="0" fontAlgn="ctr"/>
                      <a:r>
                        <a:rPr lang="en-US" sz="2000" b="1" kern="1200" noProof="0" dirty="0">
                          <a:solidFill>
                            <a:srgbClr val="002060"/>
                          </a:solidFill>
                          <a:effectLst/>
                          <a:latin typeface="Poppins" panose="00000500000000000000" pitchFamily="2" charset="0"/>
                          <a:ea typeface="+mn-ea"/>
                          <a:cs typeface="Poppins" panose="00000500000000000000" pitchFamily="2" charset="0"/>
                        </a:rPr>
                        <a:t>Funding</a:t>
                      </a:r>
                      <a:r>
                        <a:rPr lang="en-US" sz="1800" b="1" kern="1200" baseline="30000" noProof="0" dirty="0">
                          <a:solidFill>
                            <a:srgbClr val="002060"/>
                          </a:solidFill>
                          <a:effectLst/>
                          <a:latin typeface="Poppins" panose="00000500000000000000" pitchFamily="2" charset="0"/>
                          <a:ea typeface="+mn-ea"/>
                          <a:cs typeface="Poppins" panose="00000500000000000000" pitchFamily="2" charset="0"/>
                        </a:rPr>
                        <a:t>1</a:t>
                      </a:r>
                      <a:endParaRPr lang="en-US" sz="2000" b="1" kern="1200" baseline="30000" noProof="0" dirty="0">
                        <a:solidFill>
                          <a:srgbClr val="002060"/>
                        </a:solidFill>
                        <a:effectLst/>
                        <a:latin typeface="Poppins" panose="00000500000000000000" pitchFamily="2" charset="0"/>
                        <a:ea typeface="+mn-ea"/>
                        <a:cs typeface="Poppins" panose="00000500000000000000" pitchFamily="2" charset="0"/>
                      </a:endParaRPr>
                    </a:p>
                  </a:txBody>
                  <a:tcPr marL="17145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8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6% to 10%</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191242012"/>
                  </a:ext>
                </a:extLst>
              </a:tr>
              <a:tr h="348192">
                <a:tc>
                  <a:txBody>
                    <a:bodyPr/>
                    <a:lstStyle/>
                    <a:p>
                      <a:pPr algn="l" rtl="0" fontAlgn="ctr"/>
                      <a:r>
                        <a:rPr lang="en-US" sz="2000" b="0" kern="1200" noProof="0" dirty="0">
                          <a:solidFill>
                            <a:srgbClr val="002060"/>
                          </a:solidFill>
                          <a:effectLst/>
                          <a:latin typeface="Poppins" panose="00000500000000000000" pitchFamily="2" charset="0"/>
                          <a:ea typeface="+mn-ea"/>
                          <a:cs typeface="Poppins" panose="00000500000000000000" pitchFamily="2" charset="0"/>
                        </a:rPr>
                        <a:t>Financial Margin(</a:t>
                      </a:r>
                      <a:r>
                        <a:rPr lang="en-US" sz="2000" b="1" kern="1200" noProof="0" dirty="0">
                          <a:solidFill>
                            <a:srgbClr val="002060"/>
                          </a:solidFill>
                          <a:effectLst/>
                          <a:latin typeface="Poppins" panose="00000500000000000000" pitchFamily="2" charset="0"/>
                          <a:ea typeface="+mn-ea"/>
                          <a:cs typeface="Poppins" panose="00000500000000000000" pitchFamily="2" charset="0"/>
                        </a:rPr>
                        <a:t>NII</a:t>
                      </a:r>
                      <a:r>
                        <a:rPr lang="en-US" sz="2000" b="0" kern="1200" noProof="0" dirty="0">
                          <a:solidFill>
                            <a:srgbClr val="002060"/>
                          </a:solidFill>
                          <a:effectLst/>
                          <a:latin typeface="Poppins" panose="00000500000000000000" pitchFamily="2" charset="0"/>
                          <a:ea typeface="+mn-ea"/>
                          <a:cs typeface="Poppins" panose="00000500000000000000" pitchFamily="2" charset="0"/>
                        </a:rPr>
                        <a:t>)</a:t>
                      </a:r>
                      <a:r>
                        <a:rPr lang="en-US" sz="1800" b="0" kern="1200" baseline="30000" noProof="0" dirty="0">
                          <a:solidFill>
                            <a:srgbClr val="002060"/>
                          </a:solidFill>
                          <a:effectLst/>
                          <a:latin typeface="Poppins" panose="00000500000000000000" pitchFamily="2" charset="0"/>
                          <a:ea typeface="+mn-ea"/>
                          <a:cs typeface="Poppins" panose="00000500000000000000" pitchFamily="2" charset="0"/>
                        </a:rPr>
                        <a:t>2</a:t>
                      </a:r>
                      <a:endParaRPr lang="en-US" sz="2000" b="0" kern="1200" baseline="30000" noProof="0" dirty="0">
                        <a:solidFill>
                          <a:srgbClr val="002060"/>
                        </a:solidFill>
                        <a:effectLst/>
                        <a:latin typeface="Poppins" panose="00000500000000000000" pitchFamily="2" charset="0"/>
                        <a:ea typeface="+mn-ea"/>
                        <a:cs typeface="Poppins" panose="00000500000000000000" pitchFamily="2" charset="0"/>
                      </a:endParaRPr>
                    </a:p>
                  </a:txBody>
                  <a:tcPr marL="17145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8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18% to</a:t>
                      </a:r>
                      <a:r>
                        <a:rPr lang="en-US" sz="1800" b="0" kern="1200" baseline="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 22%</a:t>
                      </a:r>
                      <a:endParaRPr lang="en-US" sz="18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endParaRP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2724254583"/>
                  </a:ext>
                </a:extLst>
              </a:tr>
              <a:tr h="348192">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2000" b="1" kern="1200" noProof="0" dirty="0">
                          <a:solidFill>
                            <a:srgbClr val="002060"/>
                          </a:solidFill>
                          <a:effectLst/>
                          <a:latin typeface="Poppins" panose="00000500000000000000" pitchFamily="2" charset="0"/>
                          <a:ea typeface="+mn-ea"/>
                          <a:cs typeface="Poppins" panose="00000500000000000000" pitchFamily="2" charset="0"/>
                        </a:rPr>
                        <a:t>Administrative Expenses</a:t>
                      </a:r>
                      <a:r>
                        <a:rPr lang="en-US" sz="1800" b="0" kern="1200" baseline="30000" noProof="0" dirty="0">
                          <a:solidFill>
                            <a:srgbClr val="002060"/>
                          </a:solidFill>
                          <a:effectLst/>
                          <a:latin typeface="Poppins" panose="00000500000000000000" pitchFamily="2" charset="0"/>
                          <a:ea typeface="+mn-ea"/>
                          <a:cs typeface="Poppins" panose="00000500000000000000" pitchFamily="2" charset="0"/>
                        </a:rPr>
                        <a:t>3</a:t>
                      </a:r>
                      <a:endParaRPr lang="en-US" sz="2000" b="0" kern="1200" baseline="30000" noProof="0" dirty="0">
                        <a:solidFill>
                          <a:srgbClr val="002060"/>
                        </a:solidFill>
                        <a:effectLst/>
                        <a:latin typeface="Poppins" panose="00000500000000000000" pitchFamily="2" charset="0"/>
                        <a:ea typeface="+mn-ea"/>
                        <a:cs typeface="Poppins" panose="00000500000000000000" pitchFamily="2" charset="0"/>
                      </a:endParaRPr>
                    </a:p>
                  </a:txBody>
                  <a:tcPr marL="171450" marR="0" marT="0" marB="0" anchor="ctr">
                    <a:lnL>
                      <a:noFill/>
                    </a:lnL>
                    <a:lnR>
                      <a:noFill/>
                    </a:lnR>
                    <a:lnT>
                      <a:noFill/>
                    </a:lnT>
                    <a:lnB>
                      <a:noFill/>
                    </a:lnB>
                    <a:lnTlToBr w="12700" cmpd="sng">
                      <a:noFill/>
                      <a:prstDash val="solid"/>
                    </a:lnTlToBr>
                    <a:lnBlToTr w="12700" cmpd="sng">
                      <a:noFill/>
                      <a:prstDash val="solid"/>
                    </a:lnBlToTr>
                  </a:tcPr>
                </a:tc>
                <a:tc>
                  <a:txBody>
                    <a:bodyPr/>
                    <a:lstStyle/>
                    <a:p>
                      <a:pPr algn="ctr" rtl="0" fontAlgn="ctr"/>
                      <a:r>
                        <a:rPr lang="en-US" sz="18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5% to 9%</a:t>
                      </a:r>
                    </a:p>
                  </a:txBody>
                  <a:tcPr marL="0" marR="0" marT="0" marB="0" anchor="ctr">
                    <a:lnL>
                      <a:noFill/>
                    </a:lnL>
                    <a:lnR>
                      <a:noFill/>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4260007460"/>
                  </a:ext>
                </a:extLst>
              </a:tr>
              <a:tr h="348192">
                <a:tc>
                  <a:txBody>
                    <a:bodyPr/>
                    <a:lstStyle/>
                    <a:p>
                      <a:pPr algn="l" rtl="0" fontAlgn="ctr"/>
                      <a:r>
                        <a:rPr lang="en-US" sz="2000" b="1" kern="1200" noProof="0" dirty="0">
                          <a:solidFill>
                            <a:srgbClr val="002060"/>
                          </a:solidFill>
                          <a:effectLst/>
                          <a:latin typeface="Poppins" panose="00000500000000000000" pitchFamily="2" charset="0"/>
                          <a:ea typeface="+mn-ea"/>
                          <a:cs typeface="Poppins" panose="00000500000000000000" pitchFamily="2" charset="0"/>
                        </a:rPr>
                        <a:t>ROAE</a:t>
                      </a:r>
                    </a:p>
                  </a:txBody>
                  <a:tcPr marL="171450" marR="0" marT="0" marB="0" anchor="ctr">
                    <a:lnL>
                      <a:noFill/>
                    </a:lnL>
                    <a:lnR>
                      <a:noFill/>
                    </a:lnR>
                    <a:lnT>
                      <a:noFill/>
                    </a:lnT>
                    <a:lnB w="12700" cmpd="sng">
                      <a:noFill/>
                    </a:lnB>
                    <a:lnTlToBr w="12700" cmpd="sng">
                      <a:noFill/>
                      <a:prstDash val="solid"/>
                    </a:lnTlToBr>
                    <a:lnBlToTr w="12700" cmpd="sng">
                      <a:noFill/>
                      <a:prstDash val="solid"/>
                    </a:lnBlToTr>
                  </a:tcPr>
                </a:tc>
                <a:tc>
                  <a:txBody>
                    <a:bodyPr/>
                    <a:lstStyle/>
                    <a:p>
                      <a:pPr algn="ctr" rtl="0" fontAlgn="ctr"/>
                      <a:r>
                        <a:rPr lang="en-US" sz="1800" b="0" kern="1200" noProof="0" dirty="0">
                          <a:solidFill>
                            <a:srgbClr val="002060"/>
                          </a:solidFill>
                          <a:effectLst/>
                          <a:latin typeface="Poppins" panose="00000500000000000000" pitchFamily="2" charset="0"/>
                          <a:ea typeface="Calibri" panose="020F0502020204030204" pitchFamily="34" charset="0"/>
                          <a:cs typeface="Poppins" panose="00000500000000000000" pitchFamily="2" charset="0"/>
                        </a:rPr>
                        <a:t>9% to 13%</a:t>
                      </a:r>
                    </a:p>
                  </a:txBody>
                  <a:tcPr marL="0" marR="0" marT="0" marB="0" anchor="ctr">
                    <a:lnL>
                      <a:noFill/>
                    </a:lnL>
                    <a:lnR>
                      <a:noFill/>
                    </a:lnR>
                    <a:lnT>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932304940"/>
                  </a:ext>
                </a:extLst>
              </a:tr>
            </a:tbl>
          </a:graphicData>
        </a:graphic>
      </p:graphicFrame>
      <p:sp>
        <p:nvSpPr>
          <p:cNvPr id="107"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Source Sans Pro" panose="020B0503030403020204" pitchFamily="34" charset="0"/>
                <a:ea typeface="Source Sans Pro" panose="020B0503030403020204" pitchFamily="34" charset="0"/>
              </a:rPr>
              <a:pPr/>
              <a:t>29</a:t>
            </a:fld>
            <a:endParaRPr lang="pt-BR" sz="600" dirty="0">
              <a:latin typeface="Source Sans Pro" panose="020B0503030403020204" pitchFamily="34" charset="0"/>
              <a:ea typeface="Source Sans Pro" panose="020B0503030403020204" pitchFamily="34" charset="0"/>
            </a:endParaRPr>
          </a:p>
        </p:txBody>
      </p:sp>
      <p:sp>
        <p:nvSpPr>
          <p:cNvPr id="97"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0000500000000000000" pitchFamily="2" charset="0"/>
                <a:ea typeface="Source Sans Pro" panose="020B0503030403020204" pitchFamily="34" charset="0"/>
                <a:cs typeface="Poppins" panose="00000500000000000000" pitchFamily="2" charset="0"/>
              </a:rPr>
              <a:t>3Q23</a:t>
            </a:r>
          </a:p>
        </p:txBody>
      </p:sp>
      <p:sp>
        <p:nvSpPr>
          <p:cNvPr id="96" name="Google Shape;126;p20"/>
          <p:cNvSpPr txBox="1"/>
          <p:nvPr/>
        </p:nvSpPr>
        <p:spPr>
          <a:xfrm>
            <a:off x="218209" y="98304"/>
            <a:ext cx="4164379" cy="553968"/>
          </a:xfrm>
          <a:prstGeom prst="rect">
            <a:avLst/>
          </a:prstGeom>
          <a:noFill/>
          <a:ln>
            <a:noFill/>
          </a:ln>
        </p:spPr>
        <p:txBody>
          <a:bodyPr spcFirstLastPara="1" wrap="square" lIns="91425" tIns="91425" rIns="91425" bIns="91425" anchor="t" anchorCtr="0">
            <a:spAutoFit/>
          </a:bodyPr>
          <a:lstStyle/>
          <a:p>
            <a:r>
              <a:rPr lang="en-US" sz="2400" b="1" dirty="0">
                <a:solidFill>
                  <a:srgbClr val="000050"/>
                </a:solidFill>
                <a:latin typeface="Poppins" panose="020B0604020202020204" charset="0"/>
                <a:ea typeface="Source Sans Pro" panose="020B0503030403020204" pitchFamily="34" charset="0"/>
              </a:rPr>
              <a:t>Guidance</a:t>
            </a:r>
          </a:p>
        </p:txBody>
      </p:sp>
      <p:sp>
        <p:nvSpPr>
          <p:cNvPr id="9" name="TextBox 54">
            <a:extLst>
              <a:ext uri="{FF2B5EF4-FFF2-40B4-BE49-F238E27FC236}">
                <a16:creationId xmlns:a16="http://schemas.microsoft.com/office/drawing/2014/main" id="{E71B818D-F626-4D84-986C-CB441793AD35}"/>
              </a:ext>
            </a:extLst>
          </p:cNvPr>
          <p:cNvSpPr txBox="1"/>
          <p:nvPr/>
        </p:nvSpPr>
        <p:spPr>
          <a:xfrm>
            <a:off x="769500" y="4477301"/>
            <a:ext cx="6476417" cy="461665"/>
          </a:xfrm>
          <a:prstGeom prst="rect">
            <a:avLst/>
          </a:prstGeom>
          <a:noFill/>
        </p:spPr>
        <p:txBody>
          <a:bodyPr wrap="square" rtlCol="0">
            <a:spAutoFit/>
          </a:bodyPr>
          <a:lstStyle>
            <a:defPPr>
              <a:defRPr lang="pt-BR"/>
            </a:defPPr>
            <a:lvl1pPr>
              <a:defRPr sz="800">
                <a:solidFill>
                  <a:schemeClr val="bg1"/>
                </a:solidFill>
                <a:latin typeface="Lufga" panose="00000500000000000000" pitchFamily="50" charset="0"/>
              </a:defRPr>
            </a:lvl1pPr>
          </a:lstStyle>
          <a:p>
            <a:r>
              <a:rPr lang="en-US" sz="600" dirty="0">
                <a:solidFill>
                  <a:srgbClr val="000050"/>
                </a:solidFill>
                <a:latin typeface="Poppins" panose="00000500000000000000" pitchFamily="2" charset="0"/>
                <a:cs typeface="Poppins" panose="00000500000000000000" pitchFamily="2" charset="0"/>
              </a:rPr>
              <a:t>¹ Financial Margin Variation</a:t>
            </a:r>
          </a:p>
          <a:p>
            <a:r>
              <a:rPr lang="en-US" sz="600" dirty="0">
                <a:solidFill>
                  <a:srgbClr val="000050"/>
                </a:solidFill>
                <a:latin typeface="Poppins" panose="00000500000000000000" pitchFamily="2" charset="0"/>
                <a:cs typeface="Poppins" panose="00000500000000000000" pitchFamily="2" charset="0"/>
              </a:rPr>
              <a:t>² Funding: Deposits (excluding Interbank Deposits) + Funds from bank notes and similar, except subordinate notes. </a:t>
            </a:r>
          </a:p>
          <a:p>
            <a:r>
              <a:rPr lang="en-US" sz="600" dirty="0">
                <a:solidFill>
                  <a:srgbClr val="000050"/>
                </a:solidFill>
                <a:latin typeface="Poppins" panose="00000500000000000000" pitchFamily="2" charset="0"/>
                <a:cs typeface="Poppins" panose="00000500000000000000" pitchFamily="2" charset="0"/>
              </a:rPr>
              <a:t>³ Administrative Expenses excluding fee commissions on banking correspondents. </a:t>
            </a:r>
          </a:p>
          <a:p>
            <a:r>
              <a:rPr lang="pt-BR" sz="600" b="0" kern="1200" baseline="30000" dirty="0">
                <a:solidFill>
                  <a:srgbClr val="002060"/>
                </a:solidFill>
                <a:effectLst/>
                <a:latin typeface="Poppins" panose="00000500000000000000" pitchFamily="2" charset="0"/>
                <a:ea typeface="+mn-ea"/>
                <a:cs typeface="Poppins" panose="00000500000000000000" pitchFamily="2" charset="0"/>
              </a:rPr>
              <a:t>4</a:t>
            </a:r>
            <a:r>
              <a:rPr lang="pt-BR" sz="600" b="0" kern="1200" baseline="30000" dirty="0">
                <a:solidFill>
                  <a:srgbClr val="000050"/>
                </a:solidFill>
                <a:effectLst/>
                <a:latin typeface="Poppins" panose="00000500000000000000" pitchFamily="2" charset="0"/>
                <a:ea typeface="+mn-ea"/>
                <a:cs typeface="Poppins" panose="00000500000000000000" pitchFamily="2" charset="0"/>
              </a:rPr>
              <a:t> </a:t>
            </a:r>
            <a:r>
              <a:rPr lang="pt-BR" sz="600" dirty="0">
                <a:solidFill>
                  <a:srgbClr val="000050"/>
                </a:solidFill>
                <a:latin typeface="Poppins" panose="00000500000000000000" pitchFamily="2" charset="0"/>
                <a:cs typeface="Poppins" panose="00000500000000000000" pitchFamily="2" charset="0"/>
              </a:rPr>
              <a:t>Guidance </a:t>
            </a:r>
            <a:r>
              <a:rPr lang="pt-BR" sz="600" dirty="0" err="1">
                <a:solidFill>
                  <a:srgbClr val="000050"/>
                </a:solidFill>
                <a:latin typeface="Poppins" panose="00000500000000000000" pitchFamily="2" charset="0"/>
                <a:cs typeface="Poppins" panose="00000500000000000000" pitchFamily="2" charset="0"/>
              </a:rPr>
              <a:t>was</a:t>
            </a:r>
            <a:r>
              <a:rPr lang="pt-BR" sz="600" dirty="0">
                <a:solidFill>
                  <a:srgbClr val="000050"/>
                </a:solidFill>
                <a:latin typeface="Poppins" panose="00000500000000000000" pitchFamily="2" charset="0"/>
                <a:cs typeface="Poppins" panose="00000500000000000000" pitchFamily="2" charset="0"/>
              </a:rPr>
              <a:t> </a:t>
            </a:r>
            <a:r>
              <a:rPr lang="pt-BR" sz="600" dirty="0" err="1">
                <a:solidFill>
                  <a:srgbClr val="000050"/>
                </a:solidFill>
                <a:latin typeface="Poppins" panose="00000500000000000000" pitchFamily="2" charset="0"/>
                <a:cs typeface="Poppins" panose="00000500000000000000" pitchFamily="2" charset="0"/>
              </a:rPr>
              <a:t>reviewed</a:t>
            </a:r>
            <a:r>
              <a:rPr lang="pt-BR" sz="600" dirty="0">
                <a:solidFill>
                  <a:srgbClr val="000050"/>
                </a:solidFill>
                <a:latin typeface="Poppins" panose="00000500000000000000" pitchFamily="2" charset="0"/>
                <a:cs typeface="Poppins" panose="00000500000000000000" pitchFamily="2" charset="0"/>
              </a:rPr>
              <a:t> in 2Q2023.</a:t>
            </a:r>
          </a:p>
        </p:txBody>
      </p:sp>
    </p:spTree>
    <p:extLst>
      <p:ext uri="{BB962C8B-B14F-4D97-AF65-F5344CB8AC3E}">
        <p14:creationId xmlns:p14="http://schemas.microsoft.com/office/powerpoint/2010/main" val="37724126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9" name="Google Shape;119;p19"/>
          <p:cNvPicPr preferRelativeResize="0"/>
          <p:nvPr/>
        </p:nvPicPr>
        <p:blipFill>
          <a:blip r:embed="rId3">
            <a:alphaModFix/>
          </a:blip>
          <a:stretch>
            <a:fillRect/>
          </a:stretch>
        </p:blipFill>
        <p:spPr>
          <a:xfrm>
            <a:off x="8550093" y="4568900"/>
            <a:ext cx="438600" cy="404275"/>
          </a:xfrm>
          <a:prstGeom prst="rect">
            <a:avLst/>
          </a:prstGeom>
          <a:noFill/>
          <a:ln>
            <a:noFill/>
          </a:ln>
        </p:spPr>
      </p:pic>
      <p:pic>
        <p:nvPicPr>
          <p:cNvPr id="117" name="Google Shape;117;p19"/>
          <p:cNvPicPr preferRelativeResize="0"/>
          <p:nvPr/>
        </p:nvPicPr>
        <p:blipFill rotWithShape="1">
          <a:blip r:embed="rId4">
            <a:alphaModFix/>
          </a:blip>
          <a:srcRect l="6385" t="16978" r="19104" b="20231"/>
          <a:stretch/>
        </p:blipFill>
        <p:spPr>
          <a:xfrm>
            <a:off x="0" y="0"/>
            <a:ext cx="9144003" cy="5143502"/>
          </a:xfrm>
          <a:prstGeom prst="rect">
            <a:avLst/>
          </a:prstGeom>
          <a:noFill/>
          <a:ln>
            <a:noFill/>
          </a:ln>
        </p:spPr>
      </p:pic>
      <p:pic>
        <p:nvPicPr>
          <p:cNvPr id="118" name="Google Shape;118;p19"/>
          <p:cNvPicPr preferRelativeResize="0"/>
          <p:nvPr/>
        </p:nvPicPr>
        <p:blipFill>
          <a:blip r:embed="rId5">
            <a:alphaModFix/>
          </a:blip>
          <a:stretch>
            <a:fillRect/>
          </a:stretch>
        </p:blipFill>
        <p:spPr>
          <a:xfrm>
            <a:off x="0" y="0"/>
            <a:ext cx="9144000" cy="5143500"/>
          </a:xfrm>
          <a:prstGeom prst="rect">
            <a:avLst/>
          </a:prstGeom>
          <a:noFill/>
          <a:ln>
            <a:noFill/>
          </a:ln>
        </p:spPr>
      </p:pic>
      <p:sp>
        <p:nvSpPr>
          <p:cNvPr id="7" name="CaixaDeTexto 6"/>
          <p:cNvSpPr txBox="1"/>
          <p:nvPr/>
        </p:nvSpPr>
        <p:spPr>
          <a:xfrm>
            <a:off x="2230884" y="1936226"/>
            <a:ext cx="2761129" cy="954107"/>
          </a:xfrm>
          <a:prstGeom prst="rect">
            <a:avLst/>
          </a:prstGeom>
          <a:noFill/>
        </p:spPr>
        <p:txBody>
          <a:bodyPr wrap="square" rtlCol="0">
            <a:spAutoFit/>
          </a:bodyPr>
          <a:lstStyle/>
          <a:p>
            <a:r>
              <a:rPr lang="pt-BR" sz="2800" b="1" dirty="0">
                <a:solidFill>
                  <a:schemeClr val="bg1"/>
                </a:solidFill>
                <a:latin typeface="Poppins" panose="020B0604020202020204" charset="0"/>
                <a:cs typeface="Poppins" panose="020B0604020202020204" charset="0"/>
              </a:rPr>
              <a:t>Corporate</a:t>
            </a:r>
          </a:p>
          <a:p>
            <a:r>
              <a:rPr lang="pt-BR" sz="2800" b="1" dirty="0">
                <a:solidFill>
                  <a:schemeClr val="bg1"/>
                </a:solidFill>
                <a:latin typeface="Poppins" panose="020B0604020202020204" charset="0"/>
                <a:cs typeface="Poppins" panose="020B0604020202020204" charset="0"/>
              </a:rPr>
              <a:t>Profile</a:t>
            </a:r>
          </a:p>
        </p:txBody>
      </p:sp>
      <p:sp>
        <p:nvSpPr>
          <p:cNvPr id="8" name="CaixaDeTexto 7"/>
          <p:cNvSpPr txBox="1"/>
          <p:nvPr/>
        </p:nvSpPr>
        <p:spPr>
          <a:xfrm>
            <a:off x="998311" y="1973653"/>
            <a:ext cx="448843" cy="923330"/>
          </a:xfrm>
          <a:prstGeom prst="rect">
            <a:avLst/>
          </a:prstGeom>
          <a:noFill/>
        </p:spPr>
        <p:txBody>
          <a:bodyPr wrap="square" rtlCol="0">
            <a:spAutoFit/>
          </a:bodyPr>
          <a:lstStyle/>
          <a:p>
            <a:r>
              <a:rPr lang="pt-BR" sz="5400" b="1" dirty="0">
                <a:solidFill>
                  <a:schemeClr val="bg1"/>
                </a:solidFill>
                <a:latin typeface="Poppins" panose="020B0604020202020204" charset="0"/>
              </a:rPr>
              <a:t>1</a:t>
            </a:r>
          </a:p>
        </p:txBody>
      </p:sp>
      <p:pic>
        <p:nvPicPr>
          <p:cNvPr id="9" name="Imagem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27" y="1590792"/>
            <a:ext cx="1559361" cy="1559361"/>
          </a:xfrm>
          <a:prstGeom prst="rect">
            <a:avLst/>
          </a:prstGeom>
        </p:spPr>
      </p:pic>
      <p:pic>
        <p:nvPicPr>
          <p:cNvPr id="10" name="Imagem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9707" y="1428976"/>
            <a:ext cx="1873599" cy="1873599"/>
          </a:xfrm>
          <a:prstGeom prst="rect">
            <a:avLst/>
          </a:prstGeom>
        </p:spPr>
      </p:pic>
      <p:sp>
        <p:nvSpPr>
          <p:cNvPr id="12" name="Elipse 11"/>
          <p:cNvSpPr/>
          <p:nvPr/>
        </p:nvSpPr>
        <p:spPr>
          <a:xfrm>
            <a:off x="8841077" y="4805554"/>
            <a:ext cx="119818" cy="119818"/>
          </a:xfrm>
          <a:prstGeom prst="ellipse">
            <a:avLst/>
          </a:prstGeom>
          <a:solidFill>
            <a:srgbClr val="6A2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3" name="Espaço Reservado para Número de Slide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pt-BR" smtClean="0"/>
              <a:t>3</a:t>
            </a:fld>
            <a:endParaRPr lang="pt-BR" dirty="0"/>
          </a:p>
        </p:txBody>
      </p:sp>
      <p:sp>
        <p:nvSpPr>
          <p:cNvPr id="14" name="Elipse 13"/>
          <p:cNvSpPr/>
          <p:nvPr/>
        </p:nvSpPr>
        <p:spPr>
          <a:xfrm>
            <a:off x="8839833" y="4764405"/>
            <a:ext cx="181325" cy="166116"/>
          </a:xfrm>
          <a:prstGeom prst="ellipse">
            <a:avLst/>
          </a:prstGeom>
          <a:solidFill>
            <a:srgbClr val="6A2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pic>
        <p:nvPicPr>
          <p:cNvPr id="10" name="Google Shape;62;p13"/>
          <p:cNvPicPr preferRelativeResize="0"/>
          <p:nvPr/>
        </p:nvPicPr>
        <p:blipFill>
          <a:blip r:embed="rId3">
            <a:alphaModFix/>
          </a:blip>
          <a:stretch>
            <a:fillRect/>
          </a:stretch>
        </p:blipFill>
        <p:spPr>
          <a:xfrm>
            <a:off x="6294025" y="4326475"/>
            <a:ext cx="2547974" cy="477750"/>
          </a:xfrm>
          <a:prstGeom prst="rect">
            <a:avLst/>
          </a:prstGeom>
          <a:noFill/>
          <a:ln>
            <a:noFill/>
          </a:ln>
        </p:spPr>
      </p:pic>
      <p:sp>
        <p:nvSpPr>
          <p:cNvPr id="7" name="Título 1"/>
          <p:cNvSpPr txBox="1">
            <a:spLocks/>
          </p:cNvSpPr>
          <p:nvPr/>
        </p:nvSpPr>
        <p:spPr>
          <a:xfrm>
            <a:off x="747350" y="2908868"/>
            <a:ext cx="3238827" cy="862410"/>
          </a:xfrm>
          <a:prstGeom prst="rect">
            <a:avLst/>
          </a:prstGeom>
        </p:spPr>
        <p:txBody>
          <a:bodyPr vert="horz" lIns="74295" tIns="37148" rIns="74295" bIns="37148"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925" dirty="0">
                <a:solidFill>
                  <a:schemeClr val="bg1"/>
                </a:solidFill>
                <a:latin typeface="Poppins" panose="020B0604020202020204" charset="0"/>
              </a:rPr>
              <a:t>Visit our </a:t>
            </a:r>
            <a:r>
              <a:rPr lang="pt-BR" sz="2925" dirty="0">
                <a:solidFill>
                  <a:schemeClr val="bg1"/>
                </a:solidFill>
                <a:latin typeface="Poppins" panose="020B0604020202020204" charset="0"/>
              </a:rPr>
              <a:t>web</a:t>
            </a:r>
            <a:r>
              <a:rPr lang="en-US" sz="2925" dirty="0">
                <a:solidFill>
                  <a:schemeClr val="bg1"/>
                </a:solidFill>
                <a:latin typeface="Poppins" panose="020B0604020202020204" charset="0"/>
              </a:rPr>
              <a:t>site</a:t>
            </a:r>
          </a:p>
          <a:p>
            <a:pPr algn="l"/>
            <a:r>
              <a:rPr lang="en-US" sz="1800" dirty="0">
                <a:solidFill>
                  <a:srgbClr val="0094FF"/>
                </a:solidFill>
                <a:latin typeface="Poppins" panose="020B0604020202020204" charset="0"/>
              </a:rPr>
              <a:t>banrisul.com</a:t>
            </a:r>
          </a:p>
        </p:txBody>
      </p:sp>
      <p:sp>
        <p:nvSpPr>
          <p:cNvPr id="8" name="CaixaDeTexto 7"/>
          <p:cNvSpPr txBox="1"/>
          <p:nvPr/>
        </p:nvSpPr>
        <p:spPr>
          <a:xfrm>
            <a:off x="699177" y="3686089"/>
            <a:ext cx="2849254" cy="282770"/>
          </a:xfrm>
          <a:prstGeom prst="rect">
            <a:avLst/>
          </a:prstGeom>
          <a:noFill/>
        </p:spPr>
        <p:txBody>
          <a:bodyPr wrap="square" rtlCol="0">
            <a:spAutoFit/>
          </a:bodyPr>
          <a:lstStyle/>
          <a:p>
            <a:pPr>
              <a:lnSpc>
                <a:spcPct val="150000"/>
              </a:lnSpc>
            </a:pPr>
            <a:r>
              <a:rPr lang="pt-BR" sz="900" b="1" spc="225" dirty="0">
                <a:solidFill>
                  <a:srgbClr val="936FFA"/>
                </a:solidFill>
                <a:latin typeface="Poppins" panose="020B0604020202020204" charset="0"/>
              </a:rPr>
              <a:t>INVESTOR RELATIONS</a:t>
            </a:r>
          </a:p>
        </p:txBody>
      </p:sp>
      <p:sp>
        <p:nvSpPr>
          <p:cNvPr id="3" name="Espaço Reservado para Número de Slide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pt-BR" smtClean="0">
                <a:solidFill>
                  <a:srgbClr val="040050"/>
                </a:solidFill>
              </a:rPr>
              <a:t>30</a:t>
            </a:fld>
            <a:endParaRPr lang="pt-BR" dirty="0">
              <a:solidFill>
                <a:srgbClr val="040050"/>
              </a:solidFill>
            </a:endParaRPr>
          </a:p>
        </p:txBody>
      </p:sp>
      <p:sp>
        <p:nvSpPr>
          <p:cNvPr id="11" name="Google Shape;59;p13"/>
          <p:cNvSpPr txBox="1"/>
          <p:nvPr/>
        </p:nvSpPr>
        <p:spPr>
          <a:xfrm>
            <a:off x="694511" y="1233990"/>
            <a:ext cx="3944700" cy="1477297"/>
          </a:xfrm>
          <a:prstGeom prst="rect">
            <a:avLst/>
          </a:prstGeom>
          <a:noFill/>
          <a:ln>
            <a:noFill/>
          </a:ln>
        </p:spPr>
        <p:txBody>
          <a:bodyPr spcFirstLastPara="1" wrap="square" lIns="91425" tIns="91425" rIns="91425" bIns="91425" anchor="t" anchorCtr="0">
            <a:spAutoFit/>
          </a:bodyPr>
          <a:lstStyle/>
          <a:p>
            <a:pPr marL="0" lvl="0" indent="0" algn="l" rtl="0">
              <a:lnSpc>
                <a:spcPct val="100000"/>
              </a:lnSpc>
              <a:spcBef>
                <a:spcPts val="0"/>
              </a:spcBef>
              <a:spcAft>
                <a:spcPts val="0"/>
              </a:spcAft>
              <a:buNone/>
            </a:pPr>
            <a:r>
              <a:rPr lang="en-US" sz="2800" dirty="0">
                <a:solidFill>
                  <a:schemeClr val="lt1"/>
                </a:solidFill>
                <a:latin typeface="Poppins" panose="020B0604020202020204" charset="0"/>
                <a:ea typeface="Poppins"/>
                <a:cs typeface="Poppins"/>
                <a:sym typeface="Poppins"/>
              </a:rPr>
              <a:t>Institutional </a:t>
            </a:r>
          </a:p>
          <a:p>
            <a:pPr marL="0" lvl="0" indent="0" algn="l" rtl="0">
              <a:lnSpc>
                <a:spcPct val="100000"/>
              </a:lnSpc>
              <a:spcBef>
                <a:spcPts val="0"/>
              </a:spcBef>
              <a:spcAft>
                <a:spcPts val="0"/>
              </a:spcAft>
              <a:buNone/>
            </a:pPr>
            <a:r>
              <a:rPr lang="en-US" sz="2800" dirty="0">
                <a:solidFill>
                  <a:schemeClr val="lt1"/>
                </a:solidFill>
                <a:latin typeface="Poppins" panose="020B0604020202020204" charset="0"/>
                <a:ea typeface="Poppins"/>
                <a:cs typeface="Poppins"/>
                <a:sym typeface="Poppins"/>
              </a:rPr>
              <a:t>Presentation</a:t>
            </a:r>
          </a:p>
          <a:p>
            <a:pPr marL="0" lvl="0" indent="0" algn="l" rtl="0">
              <a:lnSpc>
                <a:spcPct val="100000"/>
              </a:lnSpc>
              <a:spcBef>
                <a:spcPts val="0"/>
              </a:spcBef>
              <a:spcAft>
                <a:spcPts val="0"/>
              </a:spcAft>
              <a:buNone/>
            </a:pPr>
            <a:r>
              <a:rPr lang="en-US" sz="2800" dirty="0">
                <a:solidFill>
                  <a:schemeClr val="lt1"/>
                </a:solidFill>
                <a:latin typeface="Poppins" panose="020B0604020202020204" charset="0"/>
                <a:ea typeface="Poppins"/>
                <a:cs typeface="Poppins"/>
                <a:sym typeface="Poppins"/>
              </a:rPr>
              <a:t>3Q23</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6" name="Imagem 15"/>
          <p:cNvPicPr>
            <a:picLocks noChangeAspect="1"/>
          </p:cNvPicPr>
          <p:nvPr/>
        </p:nvPicPr>
        <p:blipFill rotWithShape="1">
          <a:blip r:embed="rId3">
            <a:extLst>
              <a:ext uri="{28A0092B-C50C-407E-A947-70E740481C1C}">
                <a14:useLocalDpi xmlns:a14="http://schemas.microsoft.com/office/drawing/2010/main" val="0"/>
              </a:ext>
            </a:extLst>
          </a:blip>
          <a:srcRect b="14714"/>
          <a:stretch/>
        </p:blipFill>
        <p:spPr>
          <a:xfrm>
            <a:off x="0" y="0"/>
            <a:ext cx="9144000" cy="5199018"/>
          </a:xfrm>
          <a:prstGeom prst="rect">
            <a:avLst/>
          </a:prstGeom>
        </p:spPr>
      </p:pic>
      <p:sp>
        <p:nvSpPr>
          <p:cNvPr id="17" name="Retângulo 16"/>
          <p:cNvSpPr/>
          <p:nvPr/>
        </p:nvSpPr>
        <p:spPr>
          <a:xfrm>
            <a:off x="-16970" y="0"/>
            <a:ext cx="9160970" cy="5227758"/>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ndParaRPr>
          </a:p>
        </p:txBody>
      </p:sp>
      <p:sp>
        <p:nvSpPr>
          <p:cNvPr id="107"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solidFill>
                  <a:schemeClr val="bg1"/>
                </a:solidFill>
                <a:latin typeface="Source Sans Pro" panose="020B0503030403020204" pitchFamily="34" charset="0"/>
                <a:ea typeface="Source Sans Pro" panose="020B0503030403020204" pitchFamily="34" charset="0"/>
              </a:rPr>
              <a:pPr/>
              <a:t>4</a:t>
            </a:fld>
            <a:endParaRPr lang="pt-BR" sz="600" dirty="0">
              <a:solidFill>
                <a:schemeClr val="bg1"/>
              </a:solidFill>
              <a:latin typeface="Source Sans Pro" panose="020B0503030403020204" pitchFamily="34" charset="0"/>
              <a:ea typeface="Source Sans Pro" panose="020B0503030403020204" pitchFamily="34" charset="0"/>
            </a:endParaRPr>
          </a:p>
        </p:txBody>
      </p:sp>
      <p:sp>
        <p:nvSpPr>
          <p:cNvPr id="97"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chemeClr val="bg1"/>
                </a:solidFill>
                <a:latin typeface="Poppins" panose="020B0604020202020204" charset="0"/>
                <a:ea typeface="Source Sans Pro" panose="020B0503030403020204" pitchFamily="34" charset="0"/>
                <a:cs typeface="Poppins" panose="020B0604020202020204" charset="0"/>
              </a:rPr>
              <a:t>3Q23</a:t>
            </a:r>
          </a:p>
        </p:txBody>
      </p:sp>
      <p:sp>
        <p:nvSpPr>
          <p:cNvPr id="98" name="Google Shape;59;p13"/>
          <p:cNvSpPr txBox="1"/>
          <p:nvPr/>
        </p:nvSpPr>
        <p:spPr>
          <a:xfrm>
            <a:off x="84909" y="1613042"/>
            <a:ext cx="3169163" cy="2954625"/>
          </a:xfrm>
          <a:prstGeom prst="rect">
            <a:avLst/>
          </a:prstGeom>
          <a:noFill/>
          <a:ln>
            <a:noFill/>
          </a:ln>
        </p:spPr>
        <p:txBody>
          <a:bodyPr spcFirstLastPara="1" wrap="square" lIns="91425" tIns="91425" rIns="91425" bIns="91425" anchor="t" anchorCtr="0">
            <a:spAutoFit/>
          </a:bodyPr>
          <a:lstStyle/>
          <a:p>
            <a:pPr algn="r">
              <a:lnSpc>
                <a:spcPct val="120000"/>
              </a:lnSpc>
            </a:pPr>
            <a:r>
              <a:rPr lang="en-US" sz="3000" b="1" dirty="0">
                <a:solidFill>
                  <a:schemeClr val="bg1"/>
                </a:solidFill>
                <a:latin typeface="Poppins" panose="00000500000000000000" pitchFamily="2" charset="0"/>
                <a:ea typeface="Poppins"/>
                <a:cs typeface="Poppins" panose="00000500000000000000" pitchFamily="2" charset="0"/>
                <a:sym typeface="Poppins"/>
              </a:rPr>
              <a:t>With</a:t>
            </a:r>
            <a:r>
              <a:rPr lang="en-US" sz="3000" b="1" dirty="0">
                <a:solidFill>
                  <a:srgbClr val="000050"/>
                </a:solidFill>
                <a:latin typeface="Poppins" panose="00000500000000000000" pitchFamily="2" charset="0"/>
                <a:ea typeface="Poppins"/>
                <a:cs typeface="Poppins" panose="00000500000000000000" pitchFamily="2" charset="0"/>
                <a:sym typeface="Poppins"/>
              </a:rPr>
              <a:t> </a:t>
            </a:r>
            <a:r>
              <a:rPr lang="en-US" sz="3000" b="1" dirty="0">
                <a:solidFill>
                  <a:srgbClr val="3694FF"/>
                </a:solidFill>
                <a:latin typeface="Poppins" panose="00000500000000000000" pitchFamily="2" charset="0"/>
                <a:ea typeface="Poppins"/>
                <a:cs typeface="Poppins" panose="00000500000000000000" pitchFamily="2" charset="0"/>
                <a:sym typeface="Poppins"/>
              </a:rPr>
              <a:t>95 years </a:t>
            </a:r>
          </a:p>
          <a:p>
            <a:pPr algn="r">
              <a:lnSpc>
                <a:spcPct val="120000"/>
              </a:lnSpc>
            </a:pPr>
            <a:r>
              <a:rPr lang="en-US" sz="3000" b="1" dirty="0">
                <a:solidFill>
                  <a:schemeClr val="bg1"/>
                </a:solidFill>
                <a:latin typeface="Poppins" panose="00000500000000000000" pitchFamily="2" charset="0"/>
                <a:ea typeface="Poppins"/>
                <a:cs typeface="Poppins" panose="00000500000000000000" pitchFamily="2" charset="0"/>
                <a:sym typeface="Poppins"/>
              </a:rPr>
              <a:t>of history,</a:t>
            </a:r>
          </a:p>
          <a:p>
            <a:pPr algn="r">
              <a:lnSpc>
                <a:spcPct val="120000"/>
              </a:lnSpc>
            </a:pPr>
            <a:r>
              <a:rPr lang="en-US" sz="3000" b="1" dirty="0">
                <a:solidFill>
                  <a:schemeClr val="bg1"/>
                </a:solidFill>
                <a:latin typeface="Poppins" panose="00000500000000000000" pitchFamily="2" charset="0"/>
                <a:ea typeface="Poppins"/>
                <a:cs typeface="Poppins" panose="00000500000000000000" pitchFamily="2" charset="0"/>
                <a:sym typeface="Poppins"/>
              </a:rPr>
              <a:t>we are a</a:t>
            </a:r>
          </a:p>
          <a:p>
            <a:pPr algn="r">
              <a:lnSpc>
                <a:spcPct val="120000"/>
              </a:lnSpc>
            </a:pPr>
            <a:r>
              <a:rPr lang="en-US" sz="3000" b="1" dirty="0">
                <a:solidFill>
                  <a:schemeClr val="bg1"/>
                </a:solidFill>
                <a:latin typeface="Poppins" panose="00000500000000000000" pitchFamily="2" charset="0"/>
                <a:ea typeface="Poppins"/>
                <a:cs typeface="Poppins" panose="00000500000000000000" pitchFamily="2" charset="0"/>
                <a:sym typeface="Poppins"/>
              </a:rPr>
              <a:t>Complete</a:t>
            </a:r>
          </a:p>
          <a:p>
            <a:pPr algn="r">
              <a:lnSpc>
                <a:spcPct val="120000"/>
              </a:lnSpc>
            </a:pPr>
            <a:r>
              <a:rPr lang="en-US" sz="3000" b="1" dirty="0">
                <a:solidFill>
                  <a:schemeClr val="bg1"/>
                </a:solidFill>
                <a:latin typeface="Poppins" panose="00000500000000000000" pitchFamily="2" charset="0"/>
                <a:ea typeface="Poppins"/>
                <a:cs typeface="Poppins" panose="00000500000000000000" pitchFamily="2" charset="0"/>
                <a:sym typeface="Poppins"/>
              </a:rPr>
              <a:t>Ba</a:t>
            </a:r>
            <a:r>
              <a:rPr lang="pt-BR" sz="3000" b="1" dirty="0" err="1">
                <a:solidFill>
                  <a:schemeClr val="bg1"/>
                </a:solidFill>
                <a:latin typeface="Poppins" panose="00000500000000000000" pitchFamily="2" charset="0"/>
                <a:ea typeface="Poppins"/>
                <a:cs typeface="Poppins" panose="00000500000000000000" pitchFamily="2" charset="0"/>
                <a:sym typeface="Poppins"/>
              </a:rPr>
              <a:t>nk</a:t>
            </a:r>
            <a:endParaRPr lang="pt-BR" sz="3000" b="1" dirty="0">
              <a:solidFill>
                <a:schemeClr val="bg1"/>
              </a:solidFill>
              <a:latin typeface="Poppins" panose="00000500000000000000" pitchFamily="2" charset="0"/>
              <a:ea typeface="Poppins"/>
              <a:cs typeface="Poppins" panose="00000500000000000000" pitchFamily="2" charset="0"/>
              <a:sym typeface="Poppins"/>
            </a:endParaRPr>
          </a:p>
        </p:txBody>
      </p:sp>
      <p:cxnSp>
        <p:nvCxnSpPr>
          <p:cNvPr id="100" name="Conector reto 99"/>
          <p:cNvCxnSpPr/>
          <p:nvPr/>
        </p:nvCxnSpPr>
        <p:spPr>
          <a:xfrm flipH="1">
            <a:off x="3421892" y="1697272"/>
            <a:ext cx="0" cy="2772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3" name="CaixaDeTexto 102"/>
          <p:cNvSpPr txBox="1"/>
          <p:nvPr/>
        </p:nvSpPr>
        <p:spPr>
          <a:xfrm>
            <a:off x="3094829" y="781076"/>
            <a:ext cx="1887795" cy="738664"/>
          </a:xfrm>
          <a:prstGeom prst="rect">
            <a:avLst/>
          </a:prstGeom>
          <a:noFill/>
        </p:spPr>
        <p:txBody>
          <a:bodyPr wrap="square" rtlCol="0">
            <a:spAutoFit/>
          </a:bodyPr>
          <a:lstStyle/>
          <a:p>
            <a:pPr algn="ctr"/>
            <a:r>
              <a:rPr lang="en-US" sz="1800" dirty="0">
                <a:solidFill>
                  <a:schemeClr val="bg1"/>
                </a:solidFill>
                <a:latin typeface="Poppins" panose="00000500000000000000" pitchFamily="2" charset="0"/>
                <a:cs typeface="Poppins" panose="00000500000000000000" pitchFamily="2" charset="0"/>
              </a:rPr>
              <a:t>Market Value¹</a:t>
            </a:r>
          </a:p>
          <a:p>
            <a:pPr algn="ctr"/>
            <a:r>
              <a:rPr lang="en-US" sz="2400" b="1" dirty="0">
                <a:solidFill>
                  <a:srgbClr val="3694FF"/>
                </a:solidFill>
                <a:latin typeface="Poppins" panose="00000500000000000000" pitchFamily="2" charset="0"/>
                <a:cs typeface="Poppins" panose="00000500000000000000" pitchFamily="2" charset="0"/>
              </a:rPr>
              <a:t>R$5.0 bn</a:t>
            </a:r>
          </a:p>
        </p:txBody>
      </p:sp>
      <p:sp>
        <p:nvSpPr>
          <p:cNvPr id="104" name="CaixaDeTexto 103"/>
          <p:cNvSpPr txBox="1"/>
          <p:nvPr/>
        </p:nvSpPr>
        <p:spPr>
          <a:xfrm>
            <a:off x="6446719" y="791282"/>
            <a:ext cx="2100426" cy="738664"/>
          </a:xfrm>
          <a:prstGeom prst="rect">
            <a:avLst/>
          </a:prstGeom>
          <a:noFill/>
        </p:spPr>
        <p:txBody>
          <a:bodyPr wrap="square" rtlCol="0">
            <a:spAutoFit/>
          </a:bodyPr>
          <a:lstStyle/>
          <a:p>
            <a:pPr algn="ctr"/>
            <a:r>
              <a:rPr lang="pt-BR" sz="1800" dirty="0">
                <a:solidFill>
                  <a:schemeClr val="bg1"/>
                </a:solidFill>
                <a:latin typeface="Poppins" panose="00000500000000000000" pitchFamily="2" charset="0"/>
                <a:cs typeface="Poppins" panose="00000500000000000000" pitchFamily="2" charset="0"/>
              </a:rPr>
              <a:t>Total Assets¹</a:t>
            </a:r>
          </a:p>
          <a:p>
            <a:pPr algn="ctr"/>
            <a:r>
              <a:rPr lang="pt-BR" sz="2400" b="1" dirty="0">
                <a:solidFill>
                  <a:srgbClr val="3694FF"/>
                </a:solidFill>
                <a:latin typeface="Poppins" panose="00000500000000000000" pitchFamily="2" charset="0"/>
                <a:cs typeface="Poppins" panose="00000500000000000000" pitchFamily="2" charset="0"/>
              </a:rPr>
              <a:t>R$123.5 bn</a:t>
            </a:r>
          </a:p>
        </p:txBody>
      </p:sp>
      <p:sp>
        <p:nvSpPr>
          <p:cNvPr id="109" name="CaixaDeTexto 108"/>
          <p:cNvSpPr txBox="1"/>
          <p:nvPr/>
        </p:nvSpPr>
        <p:spPr>
          <a:xfrm>
            <a:off x="4784603" y="810721"/>
            <a:ext cx="2021631" cy="738664"/>
          </a:xfrm>
          <a:prstGeom prst="rect">
            <a:avLst/>
          </a:prstGeom>
          <a:noFill/>
        </p:spPr>
        <p:txBody>
          <a:bodyPr wrap="square" rtlCol="0">
            <a:spAutoFit/>
          </a:bodyPr>
          <a:lstStyle/>
          <a:p>
            <a:pPr algn="ctr"/>
            <a:r>
              <a:rPr lang="en-US" sz="1800" dirty="0">
                <a:solidFill>
                  <a:schemeClr val="bg1"/>
                </a:solidFill>
                <a:latin typeface="Poppins" panose="00000500000000000000" pitchFamily="2" charset="0"/>
                <a:cs typeface="Poppins" panose="00000500000000000000" pitchFamily="2" charset="0"/>
              </a:rPr>
              <a:t>Loan Portfolio¹</a:t>
            </a:r>
          </a:p>
          <a:p>
            <a:pPr algn="ctr"/>
            <a:r>
              <a:rPr lang="pt-BR" sz="2400" b="1" dirty="0">
                <a:solidFill>
                  <a:srgbClr val="3694FF"/>
                </a:solidFill>
                <a:latin typeface="Poppins" panose="00000500000000000000" pitchFamily="2" charset="0"/>
                <a:cs typeface="Poppins" panose="00000500000000000000" pitchFamily="2" charset="0"/>
              </a:rPr>
              <a:t>R$52.5 bn</a:t>
            </a:r>
          </a:p>
        </p:txBody>
      </p:sp>
      <p:sp>
        <p:nvSpPr>
          <p:cNvPr id="110" name="CaixaDeTexto 109"/>
          <p:cNvSpPr txBox="1"/>
          <p:nvPr/>
        </p:nvSpPr>
        <p:spPr>
          <a:xfrm>
            <a:off x="3589713" y="2544253"/>
            <a:ext cx="5660967" cy="1015663"/>
          </a:xfrm>
          <a:prstGeom prst="rect">
            <a:avLst/>
          </a:prstGeom>
          <a:noFill/>
        </p:spPr>
        <p:txBody>
          <a:bodyPr wrap="square" rtlCol="0">
            <a:spAutoFit/>
          </a:bodyPr>
          <a:lstStyle/>
          <a:p>
            <a:r>
              <a:rPr lang="pt-BR" sz="3000" b="1" dirty="0">
                <a:solidFill>
                  <a:srgbClr val="3694FF"/>
                </a:solidFill>
                <a:latin typeface="Poppins" panose="00000500000000000000" pitchFamily="2" charset="0"/>
                <a:cs typeface="Poppins" panose="00000500000000000000" pitchFamily="2" charset="0"/>
              </a:rPr>
              <a:t>8,958 employess¹</a:t>
            </a:r>
          </a:p>
          <a:p>
            <a:r>
              <a:rPr lang="pt-BR" sz="3000" b="1" dirty="0">
                <a:solidFill>
                  <a:srgbClr val="3694FF"/>
                </a:solidFill>
                <a:latin typeface="Poppins" panose="00000500000000000000" pitchFamily="2" charset="0"/>
                <a:cs typeface="Poppins" panose="00000500000000000000" pitchFamily="2" charset="0"/>
              </a:rPr>
              <a:t>4.3 </a:t>
            </a:r>
            <a:r>
              <a:rPr lang="en-US" sz="3000" b="1" dirty="0">
                <a:solidFill>
                  <a:srgbClr val="3694FF"/>
                </a:solidFill>
                <a:latin typeface="Poppins" panose="00000500000000000000" pitchFamily="2" charset="0"/>
                <a:cs typeface="Poppins" panose="00000500000000000000" pitchFamily="2" charset="0"/>
              </a:rPr>
              <a:t>million customers¹</a:t>
            </a:r>
          </a:p>
        </p:txBody>
      </p:sp>
      <p:sp>
        <p:nvSpPr>
          <p:cNvPr id="111" name="CaixaDeTexto 110"/>
          <p:cNvSpPr txBox="1"/>
          <p:nvPr/>
        </p:nvSpPr>
        <p:spPr>
          <a:xfrm>
            <a:off x="3669576" y="1809889"/>
            <a:ext cx="5554286" cy="646331"/>
          </a:xfrm>
          <a:prstGeom prst="rect">
            <a:avLst/>
          </a:prstGeom>
          <a:noFill/>
        </p:spPr>
        <p:txBody>
          <a:bodyPr wrap="square" rtlCol="0">
            <a:spAutoFit/>
          </a:bodyPr>
          <a:lstStyle/>
          <a:p>
            <a:r>
              <a:rPr lang="en-US" sz="1800" b="1" dirty="0">
                <a:solidFill>
                  <a:schemeClr val="bg1"/>
                </a:solidFill>
                <a:latin typeface="Poppins" panose="00000500000000000000" pitchFamily="2" charset="0"/>
                <a:cs typeface="Poppins" panose="00000500000000000000" pitchFamily="2" charset="0"/>
              </a:rPr>
              <a:t>One of the best companies to develop a career in</a:t>
            </a:r>
            <a:r>
              <a:rPr lang="pt-BR" sz="1800" b="1" dirty="0">
                <a:solidFill>
                  <a:schemeClr val="bg1"/>
                </a:solidFill>
                <a:latin typeface="Poppins" panose="00000500000000000000" pitchFamily="2" charset="0"/>
                <a:cs typeface="Poppins" panose="00000500000000000000" pitchFamily="2" charset="0"/>
              </a:rPr>
              <a:t> Brazil²</a:t>
            </a:r>
          </a:p>
        </p:txBody>
      </p:sp>
      <p:sp>
        <p:nvSpPr>
          <p:cNvPr id="113" name="CaixaDeTexto 112"/>
          <p:cNvSpPr txBox="1"/>
          <p:nvPr/>
        </p:nvSpPr>
        <p:spPr>
          <a:xfrm>
            <a:off x="3627375" y="3629261"/>
            <a:ext cx="5415725" cy="923330"/>
          </a:xfrm>
          <a:prstGeom prst="rect">
            <a:avLst/>
          </a:prstGeom>
          <a:noFill/>
        </p:spPr>
        <p:txBody>
          <a:bodyPr wrap="square" rtlCol="0">
            <a:spAutoFit/>
          </a:bodyPr>
          <a:lstStyle/>
          <a:p>
            <a:r>
              <a:rPr lang="en-US" sz="1800" b="1" dirty="0">
                <a:solidFill>
                  <a:schemeClr val="bg1"/>
                </a:solidFill>
                <a:latin typeface="Poppins" panose="00000500000000000000" pitchFamily="2" charset="0"/>
                <a:cs typeface="Poppins" panose="00000500000000000000" pitchFamily="2" charset="0"/>
              </a:rPr>
              <a:t>Most remembered bank in the state of RS³</a:t>
            </a:r>
            <a:endParaRPr lang="en-US" sz="675" b="1" dirty="0">
              <a:solidFill>
                <a:schemeClr val="bg1"/>
              </a:solidFill>
              <a:latin typeface="Poppins" panose="00000500000000000000" pitchFamily="2" charset="0"/>
              <a:cs typeface="Poppins" panose="00000500000000000000" pitchFamily="2" charset="0"/>
            </a:endParaRPr>
          </a:p>
          <a:p>
            <a:r>
              <a:rPr lang="en-US" sz="1800" b="1" dirty="0">
                <a:solidFill>
                  <a:schemeClr val="bg1"/>
                </a:solidFill>
                <a:latin typeface="Poppins" panose="00000500000000000000" pitchFamily="2" charset="0"/>
                <a:cs typeface="Poppins" panose="00000500000000000000" pitchFamily="2" charset="0"/>
              </a:rPr>
              <a:t>6th  Best Bank in Brazil</a:t>
            </a:r>
            <a:r>
              <a:rPr lang="en-US" sz="1800" b="1" baseline="30000" dirty="0">
                <a:solidFill>
                  <a:schemeClr val="bg1"/>
                </a:solidFill>
                <a:latin typeface="Poppins" panose="00000500000000000000" pitchFamily="2" charset="0"/>
                <a:cs typeface="Poppins" panose="00000500000000000000" pitchFamily="2" charset="0"/>
              </a:rPr>
              <a:t>4</a:t>
            </a:r>
            <a:endParaRPr lang="en-US" sz="1800" b="1" dirty="0">
              <a:solidFill>
                <a:schemeClr val="bg1"/>
              </a:solidFill>
              <a:latin typeface="Poppins" panose="00000500000000000000" pitchFamily="2" charset="0"/>
              <a:cs typeface="Poppins" panose="00000500000000000000" pitchFamily="2" charset="0"/>
            </a:endParaRPr>
          </a:p>
          <a:p>
            <a:r>
              <a:rPr lang="en-US" sz="1800" b="1" dirty="0">
                <a:solidFill>
                  <a:schemeClr val="bg1"/>
                </a:solidFill>
                <a:latin typeface="Poppins" panose="00000500000000000000" pitchFamily="2" charset="0"/>
                <a:cs typeface="Poppins" panose="00000500000000000000" pitchFamily="2" charset="0"/>
              </a:rPr>
              <a:t>34th Bank in Assets in Latin America</a:t>
            </a:r>
          </a:p>
        </p:txBody>
      </p:sp>
      <p:sp>
        <p:nvSpPr>
          <p:cNvPr id="115" name="CaixaDeTexto 114"/>
          <p:cNvSpPr txBox="1"/>
          <p:nvPr/>
        </p:nvSpPr>
        <p:spPr>
          <a:xfrm>
            <a:off x="823020" y="4984387"/>
            <a:ext cx="7039733" cy="184666"/>
          </a:xfrm>
          <a:prstGeom prst="rect">
            <a:avLst/>
          </a:prstGeom>
          <a:noFill/>
        </p:spPr>
        <p:txBody>
          <a:bodyPr wrap="square" rtlCol="0">
            <a:spAutoFit/>
          </a:bodyPr>
          <a:lstStyle/>
          <a:p>
            <a:r>
              <a:rPr lang="pt-BR" sz="500" dirty="0">
                <a:solidFill>
                  <a:schemeClr val="bg1"/>
                </a:solidFill>
                <a:latin typeface="Poppins" panose="00000500000000000000" pitchFamily="2" charset="0"/>
                <a:cs typeface="Poppins" panose="00000500000000000000" pitchFamily="2" charset="0"/>
              </a:rPr>
              <a:t>¹ </a:t>
            </a:r>
            <a:r>
              <a:rPr lang="pt-BR" sz="600" dirty="0">
                <a:solidFill>
                  <a:schemeClr val="bg1"/>
                </a:solidFill>
                <a:latin typeface="Poppins" panose="00000500000000000000" pitchFamily="2" charset="0"/>
                <a:cs typeface="Poppins" panose="00000500000000000000" pitchFamily="2" charset="0"/>
              </a:rPr>
              <a:t>As of 09/30/2023; ² R</a:t>
            </a:r>
            <a:r>
              <a:rPr lang="en-US" sz="600" dirty="0" err="1">
                <a:solidFill>
                  <a:schemeClr val="bg1"/>
                </a:solidFill>
                <a:latin typeface="Poppins" panose="00000500000000000000" pitchFamily="2" charset="0"/>
                <a:cs typeface="Poppins" panose="00000500000000000000" pitchFamily="2" charset="0"/>
              </a:rPr>
              <a:t>anking</a:t>
            </a:r>
            <a:r>
              <a:rPr lang="en-US" sz="600" dirty="0">
                <a:solidFill>
                  <a:schemeClr val="bg1"/>
                </a:solidFill>
                <a:latin typeface="Poppins" panose="00000500000000000000" pitchFamily="2" charset="0"/>
                <a:cs typeface="Poppins" panose="00000500000000000000" pitchFamily="2" charset="0"/>
              </a:rPr>
              <a:t> LinkedIn Top Companies 2022; ³ </a:t>
            </a:r>
            <a:r>
              <a:rPr lang="pt-BR" sz="600" dirty="0">
                <a:solidFill>
                  <a:schemeClr val="bg1"/>
                </a:solidFill>
                <a:latin typeface="Poppins" panose="00000500000000000000" pitchFamily="2" charset="0"/>
                <a:cs typeface="Poppins" panose="00000500000000000000" pitchFamily="2" charset="0"/>
              </a:rPr>
              <a:t>Top of </a:t>
            </a:r>
            <a:r>
              <a:rPr lang="pt-BR" sz="600" dirty="0" err="1">
                <a:solidFill>
                  <a:schemeClr val="bg1"/>
                </a:solidFill>
                <a:latin typeface="Poppins" panose="00000500000000000000" pitchFamily="2" charset="0"/>
                <a:cs typeface="Poppins" panose="00000500000000000000" pitchFamily="2" charset="0"/>
              </a:rPr>
              <a:t>Mind</a:t>
            </a:r>
            <a:r>
              <a:rPr lang="pt-BR" sz="600" dirty="0">
                <a:solidFill>
                  <a:schemeClr val="bg1"/>
                </a:solidFill>
                <a:latin typeface="Poppins" panose="00000500000000000000" pitchFamily="2" charset="0"/>
                <a:cs typeface="Poppins" panose="00000500000000000000" pitchFamily="2" charset="0"/>
              </a:rPr>
              <a:t> </a:t>
            </a:r>
            <a:r>
              <a:rPr lang="pt-BR" sz="600" dirty="0" err="1">
                <a:solidFill>
                  <a:schemeClr val="bg1"/>
                </a:solidFill>
                <a:latin typeface="Poppins" panose="00000500000000000000" pitchFamily="2" charset="0"/>
                <a:cs typeface="Poppins" panose="00000500000000000000" pitchFamily="2" charset="0"/>
              </a:rPr>
              <a:t>Survey</a:t>
            </a:r>
            <a:r>
              <a:rPr lang="pt-BR" sz="600" dirty="0">
                <a:solidFill>
                  <a:schemeClr val="bg1"/>
                </a:solidFill>
                <a:latin typeface="Poppins" panose="00000500000000000000" pitchFamily="2" charset="0"/>
                <a:cs typeface="Poppins" panose="00000500000000000000" pitchFamily="2" charset="0"/>
              </a:rPr>
              <a:t> RS 2023; </a:t>
            </a:r>
            <a:r>
              <a:rPr lang="pt-BR" sz="600" baseline="30000" dirty="0">
                <a:solidFill>
                  <a:schemeClr val="bg1"/>
                </a:solidFill>
                <a:latin typeface="Poppins" panose="00000500000000000000" pitchFamily="2" charset="0"/>
                <a:cs typeface="Poppins" panose="00000500000000000000" pitchFamily="2" charset="0"/>
              </a:rPr>
              <a:t>4 </a:t>
            </a:r>
            <a:r>
              <a:rPr lang="pt-BR" sz="600" baseline="30000" dirty="0" err="1">
                <a:solidFill>
                  <a:schemeClr val="bg1"/>
                </a:solidFill>
                <a:latin typeface="Poppins" panose="00000500000000000000" pitchFamily="2" charset="0"/>
                <a:cs typeface="Poppins" panose="00000500000000000000" pitchFamily="2" charset="0"/>
              </a:rPr>
              <a:t>A</a:t>
            </a:r>
            <a:r>
              <a:rPr lang="pt-BR" sz="600" dirty="0" err="1">
                <a:solidFill>
                  <a:schemeClr val="bg1"/>
                </a:solidFill>
                <a:latin typeface="Poppins" panose="00000500000000000000" pitchFamily="2" charset="0"/>
                <a:cs typeface="Poppins" panose="00000500000000000000" pitchFamily="2" charset="0"/>
              </a:rPr>
              <a:t>nnual</a:t>
            </a:r>
            <a:r>
              <a:rPr lang="pt-BR" sz="600" dirty="0">
                <a:solidFill>
                  <a:schemeClr val="bg1"/>
                </a:solidFill>
                <a:latin typeface="Poppins" panose="00000500000000000000" pitchFamily="2" charset="0"/>
                <a:cs typeface="Poppins" panose="00000500000000000000" pitchFamily="2" charset="0"/>
              </a:rPr>
              <a:t> Ranking of Best Banks in </a:t>
            </a:r>
            <a:r>
              <a:rPr lang="pt-BR" sz="600" dirty="0" err="1">
                <a:solidFill>
                  <a:schemeClr val="bg1"/>
                </a:solidFill>
                <a:latin typeface="Poppins" panose="00000500000000000000" pitchFamily="2" charset="0"/>
                <a:cs typeface="Poppins" panose="00000500000000000000" pitchFamily="2" charset="0"/>
              </a:rPr>
              <a:t>the</a:t>
            </a:r>
            <a:r>
              <a:rPr lang="pt-BR" sz="600" dirty="0">
                <a:solidFill>
                  <a:schemeClr val="bg1"/>
                </a:solidFill>
                <a:latin typeface="Poppins" panose="00000500000000000000" pitchFamily="2" charset="0"/>
                <a:cs typeface="Poppins" panose="00000500000000000000" pitchFamily="2" charset="0"/>
              </a:rPr>
              <a:t> world, </a:t>
            </a:r>
            <a:r>
              <a:rPr lang="pt-BR" sz="600" dirty="0" err="1">
                <a:solidFill>
                  <a:schemeClr val="bg1"/>
                </a:solidFill>
                <a:latin typeface="Poppins" panose="00000500000000000000" pitchFamily="2" charset="0"/>
                <a:cs typeface="Poppins" panose="00000500000000000000" pitchFamily="2" charset="0"/>
              </a:rPr>
              <a:t>by</a:t>
            </a:r>
            <a:r>
              <a:rPr lang="pt-BR" sz="600" dirty="0">
                <a:solidFill>
                  <a:schemeClr val="bg1"/>
                </a:solidFill>
                <a:latin typeface="Poppins" panose="00000500000000000000" pitchFamily="2" charset="0"/>
                <a:cs typeface="Poppins" panose="00000500000000000000" pitchFamily="2" charset="0"/>
              </a:rPr>
              <a:t> Forbes.</a:t>
            </a:r>
          </a:p>
        </p:txBody>
      </p:sp>
      <p:cxnSp>
        <p:nvCxnSpPr>
          <p:cNvPr id="121" name="Conector reto 120"/>
          <p:cNvCxnSpPr/>
          <p:nvPr/>
        </p:nvCxnSpPr>
        <p:spPr>
          <a:xfrm flipH="1">
            <a:off x="4893990" y="764771"/>
            <a:ext cx="0" cy="810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2" name="Conector reto 121"/>
          <p:cNvCxnSpPr/>
          <p:nvPr/>
        </p:nvCxnSpPr>
        <p:spPr>
          <a:xfrm flipH="1">
            <a:off x="6608212" y="764771"/>
            <a:ext cx="0" cy="810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Google Shape;62;p13"/>
          <p:cNvPicPr preferRelativeResize="0"/>
          <p:nvPr/>
        </p:nvPicPr>
        <p:blipFill>
          <a:blip r:embed="rId4">
            <a:alphaModFix/>
          </a:blip>
          <a:stretch>
            <a:fillRect/>
          </a:stretch>
        </p:blipFill>
        <p:spPr>
          <a:xfrm>
            <a:off x="114926" y="155010"/>
            <a:ext cx="2683933" cy="743488"/>
          </a:xfrm>
          <a:prstGeom prst="rect">
            <a:avLst/>
          </a:prstGeom>
          <a:noFill/>
          <a:ln>
            <a:noFill/>
          </a:ln>
        </p:spPr>
      </p:pic>
    </p:spTree>
    <p:extLst>
      <p:ext uri="{BB962C8B-B14F-4D97-AF65-F5344CB8AC3E}">
        <p14:creationId xmlns:p14="http://schemas.microsoft.com/office/powerpoint/2010/main" val="4058009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79" name="Imagem 78"/>
          <p:cNvPicPr>
            <a:picLocks noChangeAspect="1"/>
          </p:cNvPicPr>
          <p:nvPr/>
        </p:nvPicPr>
        <p:blipFill rotWithShape="1">
          <a:blip r:embed="rId3" cstate="print">
            <a:extLst>
              <a:ext uri="{28A0092B-C50C-407E-A947-70E740481C1C}">
                <a14:useLocalDpi xmlns:a14="http://schemas.microsoft.com/office/drawing/2010/main" val="0"/>
              </a:ext>
            </a:extLst>
          </a:blip>
          <a:srcRect b="15776"/>
          <a:stretch/>
        </p:blipFill>
        <p:spPr>
          <a:xfrm>
            <a:off x="-44012" y="0"/>
            <a:ext cx="9147974" cy="5136543"/>
          </a:xfrm>
          <a:prstGeom prst="rect">
            <a:avLst/>
          </a:prstGeom>
        </p:spPr>
      </p:pic>
      <p:sp>
        <p:nvSpPr>
          <p:cNvPr id="80" name="Retângulo 79"/>
          <p:cNvSpPr/>
          <p:nvPr/>
        </p:nvSpPr>
        <p:spPr>
          <a:xfrm>
            <a:off x="-44012" y="-6863"/>
            <a:ext cx="9188012" cy="5162259"/>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ndParaRPr>
          </a:p>
        </p:txBody>
      </p:sp>
      <p:sp>
        <p:nvSpPr>
          <p:cNvPr id="107"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Source Sans Pro" panose="020B0503030403020204" pitchFamily="34" charset="0"/>
                <a:ea typeface="Source Sans Pro" panose="020B0503030403020204" pitchFamily="34" charset="0"/>
              </a:rPr>
              <a:pPr/>
              <a:t>5</a:t>
            </a:fld>
            <a:endParaRPr lang="pt-BR" sz="600" dirty="0">
              <a:latin typeface="Source Sans Pro" panose="020B0503030403020204" pitchFamily="34" charset="0"/>
              <a:ea typeface="Source Sans Pro" panose="020B0503030403020204" pitchFamily="34" charset="0"/>
            </a:endParaRPr>
          </a:p>
        </p:txBody>
      </p:sp>
      <p:sp>
        <p:nvSpPr>
          <p:cNvPr id="97"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chemeClr val="bg1"/>
                </a:solidFill>
                <a:latin typeface="Poppins" panose="020B0604020202020204" charset="0"/>
                <a:ea typeface="Source Sans Pro" panose="020B0503030403020204" pitchFamily="34" charset="0"/>
                <a:cs typeface="Poppins" panose="020B0604020202020204" charset="0"/>
              </a:rPr>
              <a:t>3Q23</a:t>
            </a:r>
          </a:p>
        </p:txBody>
      </p:sp>
      <p:grpSp>
        <p:nvGrpSpPr>
          <p:cNvPr id="96" name="Group 42"/>
          <p:cNvGrpSpPr>
            <a:grpSpLocks/>
          </p:cNvGrpSpPr>
          <p:nvPr/>
        </p:nvGrpSpPr>
        <p:grpSpPr bwMode="auto">
          <a:xfrm>
            <a:off x="411053" y="1585959"/>
            <a:ext cx="2935359" cy="3038291"/>
            <a:chOff x="2706" y="1590"/>
            <a:chExt cx="1305" cy="1408"/>
          </a:xfrm>
        </p:grpSpPr>
        <p:sp>
          <p:nvSpPr>
            <p:cNvPr id="98" name="Freeform 45"/>
            <p:cNvSpPr>
              <a:spLocks/>
            </p:cNvSpPr>
            <p:nvPr/>
          </p:nvSpPr>
          <p:spPr bwMode="auto">
            <a:xfrm>
              <a:off x="3330" y="2571"/>
              <a:ext cx="229" cy="160"/>
            </a:xfrm>
            <a:custGeom>
              <a:avLst/>
              <a:gdLst>
                <a:gd name="T0" fmla="*/ 9 w 315"/>
                <a:gd name="T1" fmla="*/ 64 h 196"/>
                <a:gd name="T2" fmla="*/ 13 w 315"/>
                <a:gd name="T3" fmla="*/ 64 h 196"/>
                <a:gd name="T4" fmla="*/ 17 w 315"/>
                <a:gd name="T5" fmla="*/ 67 h 196"/>
                <a:gd name="T6" fmla="*/ 20 w 315"/>
                <a:gd name="T7" fmla="*/ 67 h 196"/>
                <a:gd name="T8" fmla="*/ 28 w 315"/>
                <a:gd name="T9" fmla="*/ 70 h 196"/>
                <a:gd name="T10" fmla="*/ 31 w 315"/>
                <a:gd name="T11" fmla="*/ 71 h 196"/>
                <a:gd name="T12" fmla="*/ 32 w 315"/>
                <a:gd name="T13" fmla="*/ 69 h 196"/>
                <a:gd name="T14" fmla="*/ 32 w 315"/>
                <a:gd name="T15" fmla="*/ 65 h 196"/>
                <a:gd name="T16" fmla="*/ 33 w 315"/>
                <a:gd name="T17" fmla="*/ 64 h 196"/>
                <a:gd name="T18" fmla="*/ 36 w 315"/>
                <a:gd name="T19" fmla="*/ 64 h 196"/>
                <a:gd name="T20" fmla="*/ 38 w 315"/>
                <a:gd name="T21" fmla="*/ 61 h 196"/>
                <a:gd name="T22" fmla="*/ 40 w 315"/>
                <a:gd name="T23" fmla="*/ 60 h 196"/>
                <a:gd name="T24" fmla="*/ 43 w 315"/>
                <a:gd name="T25" fmla="*/ 60 h 196"/>
                <a:gd name="T26" fmla="*/ 47 w 315"/>
                <a:gd name="T27" fmla="*/ 62 h 196"/>
                <a:gd name="T28" fmla="*/ 50 w 315"/>
                <a:gd name="T29" fmla="*/ 63 h 196"/>
                <a:gd name="T30" fmla="*/ 55 w 315"/>
                <a:gd name="T31" fmla="*/ 60 h 196"/>
                <a:gd name="T32" fmla="*/ 59 w 315"/>
                <a:gd name="T33" fmla="*/ 58 h 196"/>
                <a:gd name="T34" fmla="*/ 57 w 315"/>
                <a:gd name="T35" fmla="*/ 55 h 196"/>
                <a:gd name="T36" fmla="*/ 57 w 315"/>
                <a:gd name="T37" fmla="*/ 52 h 196"/>
                <a:gd name="T38" fmla="*/ 59 w 315"/>
                <a:gd name="T39" fmla="*/ 52 h 196"/>
                <a:gd name="T40" fmla="*/ 59 w 315"/>
                <a:gd name="T41" fmla="*/ 49 h 196"/>
                <a:gd name="T42" fmla="*/ 61 w 315"/>
                <a:gd name="T43" fmla="*/ 49 h 196"/>
                <a:gd name="T44" fmla="*/ 61 w 315"/>
                <a:gd name="T45" fmla="*/ 50 h 196"/>
                <a:gd name="T46" fmla="*/ 61 w 315"/>
                <a:gd name="T47" fmla="*/ 52 h 196"/>
                <a:gd name="T48" fmla="*/ 63 w 315"/>
                <a:gd name="T49" fmla="*/ 50 h 196"/>
                <a:gd name="T50" fmla="*/ 61 w 315"/>
                <a:gd name="T51" fmla="*/ 46 h 196"/>
                <a:gd name="T52" fmla="*/ 59 w 315"/>
                <a:gd name="T53" fmla="*/ 44 h 196"/>
                <a:gd name="T54" fmla="*/ 57 w 315"/>
                <a:gd name="T55" fmla="*/ 42 h 196"/>
                <a:gd name="T56" fmla="*/ 59 w 315"/>
                <a:gd name="T57" fmla="*/ 40 h 196"/>
                <a:gd name="T58" fmla="*/ 59 w 315"/>
                <a:gd name="T59" fmla="*/ 38 h 196"/>
                <a:gd name="T60" fmla="*/ 56 w 315"/>
                <a:gd name="T61" fmla="*/ 38 h 196"/>
                <a:gd name="T62" fmla="*/ 52 w 315"/>
                <a:gd name="T63" fmla="*/ 37 h 196"/>
                <a:gd name="T64" fmla="*/ 52 w 315"/>
                <a:gd name="T65" fmla="*/ 33 h 196"/>
                <a:gd name="T66" fmla="*/ 50 w 315"/>
                <a:gd name="T67" fmla="*/ 28 h 196"/>
                <a:gd name="T68" fmla="*/ 49 w 315"/>
                <a:gd name="T69" fmla="*/ 18 h 196"/>
                <a:gd name="T70" fmla="*/ 48 w 315"/>
                <a:gd name="T71" fmla="*/ 12 h 196"/>
                <a:gd name="T72" fmla="*/ 47 w 315"/>
                <a:gd name="T73" fmla="*/ 9 h 196"/>
                <a:gd name="T74" fmla="*/ 41 w 315"/>
                <a:gd name="T75" fmla="*/ 6 h 196"/>
                <a:gd name="T76" fmla="*/ 34 w 315"/>
                <a:gd name="T77" fmla="*/ 4 h 196"/>
                <a:gd name="T78" fmla="*/ 31 w 315"/>
                <a:gd name="T79" fmla="*/ 2 h 196"/>
                <a:gd name="T80" fmla="*/ 28 w 315"/>
                <a:gd name="T81" fmla="*/ 2 h 196"/>
                <a:gd name="T82" fmla="*/ 20 w 315"/>
                <a:gd name="T83" fmla="*/ 2 h 196"/>
                <a:gd name="T84" fmla="*/ 14 w 315"/>
                <a:gd name="T85" fmla="*/ 2 h 196"/>
                <a:gd name="T86" fmla="*/ 11 w 315"/>
                <a:gd name="T87" fmla="*/ 5 h 196"/>
                <a:gd name="T88" fmla="*/ 9 w 315"/>
                <a:gd name="T89" fmla="*/ 9 h 196"/>
                <a:gd name="T90" fmla="*/ 8 w 315"/>
                <a:gd name="T91" fmla="*/ 13 h 196"/>
                <a:gd name="T92" fmla="*/ 6 w 315"/>
                <a:gd name="T93" fmla="*/ 20 h 196"/>
                <a:gd name="T94" fmla="*/ 4 w 315"/>
                <a:gd name="T95" fmla="*/ 25 h 196"/>
                <a:gd name="T96" fmla="*/ 3 w 315"/>
                <a:gd name="T97" fmla="*/ 28 h 196"/>
                <a:gd name="T98" fmla="*/ 4 w 315"/>
                <a:gd name="T99" fmla="*/ 32 h 196"/>
                <a:gd name="T100" fmla="*/ 4 w 315"/>
                <a:gd name="T101" fmla="*/ 34 h 196"/>
                <a:gd name="T102" fmla="*/ 2 w 315"/>
                <a:gd name="T103" fmla="*/ 44 h 196"/>
                <a:gd name="T104" fmla="*/ 1 w 315"/>
                <a:gd name="T105" fmla="*/ 49 h 196"/>
                <a:gd name="T106" fmla="*/ 0 w 315"/>
                <a:gd name="T107" fmla="*/ 50 h 196"/>
                <a:gd name="T108" fmla="*/ 0 w 315"/>
                <a:gd name="T109" fmla="*/ 55 h 196"/>
                <a:gd name="T110" fmla="*/ 2 w 315"/>
                <a:gd name="T111" fmla="*/ 55 h 196"/>
                <a:gd name="T112" fmla="*/ 7 w 315"/>
                <a:gd name="T113" fmla="*/ 55 h 196"/>
                <a:gd name="T114" fmla="*/ 8 w 315"/>
                <a:gd name="T115" fmla="*/ 60 h 19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5"/>
                <a:gd name="T175" fmla="*/ 0 h 196"/>
                <a:gd name="T176" fmla="*/ 315 w 315"/>
                <a:gd name="T177" fmla="*/ 196 h 19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5" h="196">
                  <a:moveTo>
                    <a:pt x="42" y="175"/>
                  </a:moveTo>
                  <a:lnTo>
                    <a:pt x="45" y="178"/>
                  </a:lnTo>
                  <a:lnTo>
                    <a:pt x="52" y="178"/>
                  </a:lnTo>
                  <a:lnTo>
                    <a:pt x="64" y="177"/>
                  </a:lnTo>
                  <a:lnTo>
                    <a:pt x="73" y="180"/>
                  </a:lnTo>
                  <a:lnTo>
                    <a:pt x="80" y="182"/>
                  </a:lnTo>
                  <a:lnTo>
                    <a:pt x="85" y="180"/>
                  </a:lnTo>
                  <a:lnTo>
                    <a:pt x="102" y="184"/>
                  </a:lnTo>
                  <a:lnTo>
                    <a:pt x="118" y="189"/>
                  </a:lnTo>
                  <a:lnTo>
                    <a:pt x="133" y="194"/>
                  </a:lnTo>
                  <a:lnTo>
                    <a:pt x="147" y="196"/>
                  </a:lnTo>
                  <a:lnTo>
                    <a:pt x="151" y="196"/>
                  </a:lnTo>
                  <a:lnTo>
                    <a:pt x="159" y="196"/>
                  </a:lnTo>
                  <a:lnTo>
                    <a:pt x="159" y="190"/>
                  </a:lnTo>
                  <a:lnTo>
                    <a:pt x="159" y="184"/>
                  </a:lnTo>
                  <a:lnTo>
                    <a:pt x="159" y="180"/>
                  </a:lnTo>
                  <a:lnTo>
                    <a:pt x="163" y="178"/>
                  </a:lnTo>
                  <a:lnTo>
                    <a:pt x="164" y="177"/>
                  </a:lnTo>
                  <a:lnTo>
                    <a:pt x="168" y="177"/>
                  </a:lnTo>
                  <a:lnTo>
                    <a:pt x="177" y="177"/>
                  </a:lnTo>
                  <a:lnTo>
                    <a:pt x="183" y="175"/>
                  </a:lnTo>
                  <a:lnTo>
                    <a:pt x="185" y="170"/>
                  </a:lnTo>
                  <a:lnTo>
                    <a:pt x="192" y="166"/>
                  </a:lnTo>
                  <a:lnTo>
                    <a:pt x="196" y="168"/>
                  </a:lnTo>
                  <a:lnTo>
                    <a:pt x="202" y="168"/>
                  </a:lnTo>
                  <a:lnTo>
                    <a:pt x="209" y="168"/>
                  </a:lnTo>
                  <a:lnTo>
                    <a:pt x="218" y="166"/>
                  </a:lnTo>
                  <a:lnTo>
                    <a:pt x="228" y="171"/>
                  </a:lnTo>
                  <a:lnTo>
                    <a:pt x="239" y="178"/>
                  </a:lnTo>
                  <a:lnTo>
                    <a:pt x="247" y="173"/>
                  </a:lnTo>
                  <a:lnTo>
                    <a:pt x="258" y="166"/>
                  </a:lnTo>
                  <a:lnTo>
                    <a:pt x="272" y="166"/>
                  </a:lnTo>
                  <a:lnTo>
                    <a:pt x="285" y="165"/>
                  </a:lnTo>
                  <a:lnTo>
                    <a:pt x="289" y="159"/>
                  </a:lnTo>
                  <a:lnTo>
                    <a:pt x="292" y="152"/>
                  </a:lnTo>
                  <a:lnTo>
                    <a:pt x="285" y="149"/>
                  </a:lnTo>
                  <a:lnTo>
                    <a:pt x="279" y="142"/>
                  </a:lnTo>
                  <a:lnTo>
                    <a:pt x="282" y="144"/>
                  </a:lnTo>
                  <a:lnTo>
                    <a:pt x="285" y="144"/>
                  </a:lnTo>
                  <a:lnTo>
                    <a:pt x="287" y="142"/>
                  </a:lnTo>
                  <a:lnTo>
                    <a:pt x="289" y="140"/>
                  </a:lnTo>
                  <a:lnTo>
                    <a:pt x="291" y="137"/>
                  </a:lnTo>
                  <a:lnTo>
                    <a:pt x="294" y="137"/>
                  </a:lnTo>
                  <a:lnTo>
                    <a:pt x="298" y="137"/>
                  </a:lnTo>
                  <a:lnTo>
                    <a:pt x="299" y="139"/>
                  </a:lnTo>
                  <a:lnTo>
                    <a:pt x="299" y="140"/>
                  </a:lnTo>
                  <a:lnTo>
                    <a:pt x="298" y="144"/>
                  </a:lnTo>
                  <a:lnTo>
                    <a:pt x="298" y="146"/>
                  </a:lnTo>
                  <a:lnTo>
                    <a:pt x="310" y="139"/>
                  </a:lnTo>
                  <a:lnTo>
                    <a:pt x="315" y="133"/>
                  </a:lnTo>
                  <a:lnTo>
                    <a:pt x="303" y="127"/>
                  </a:lnTo>
                  <a:lnTo>
                    <a:pt x="292" y="118"/>
                  </a:lnTo>
                  <a:lnTo>
                    <a:pt x="289" y="121"/>
                  </a:lnTo>
                  <a:lnTo>
                    <a:pt x="285" y="123"/>
                  </a:lnTo>
                  <a:lnTo>
                    <a:pt x="285" y="114"/>
                  </a:lnTo>
                  <a:lnTo>
                    <a:pt x="287" y="113"/>
                  </a:lnTo>
                  <a:lnTo>
                    <a:pt x="289" y="111"/>
                  </a:lnTo>
                  <a:lnTo>
                    <a:pt x="289" y="109"/>
                  </a:lnTo>
                  <a:lnTo>
                    <a:pt x="289" y="106"/>
                  </a:lnTo>
                  <a:lnTo>
                    <a:pt x="284" y="104"/>
                  </a:lnTo>
                  <a:lnTo>
                    <a:pt x="277" y="102"/>
                  </a:lnTo>
                  <a:lnTo>
                    <a:pt x="256" y="102"/>
                  </a:lnTo>
                  <a:lnTo>
                    <a:pt x="253" y="101"/>
                  </a:lnTo>
                  <a:lnTo>
                    <a:pt x="251" y="97"/>
                  </a:lnTo>
                  <a:lnTo>
                    <a:pt x="254" y="92"/>
                  </a:lnTo>
                  <a:lnTo>
                    <a:pt x="256" y="88"/>
                  </a:lnTo>
                  <a:lnTo>
                    <a:pt x="247" y="76"/>
                  </a:lnTo>
                  <a:lnTo>
                    <a:pt x="239" y="63"/>
                  </a:lnTo>
                  <a:lnTo>
                    <a:pt x="241" y="50"/>
                  </a:lnTo>
                  <a:lnTo>
                    <a:pt x="239" y="38"/>
                  </a:lnTo>
                  <a:lnTo>
                    <a:pt x="237" y="33"/>
                  </a:lnTo>
                  <a:lnTo>
                    <a:pt x="234" y="26"/>
                  </a:lnTo>
                  <a:lnTo>
                    <a:pt x="230" y="23"/>
                  </a:lnTo>
                  <a:lnTo>
                    <a:pt x="223" y="19"/>
                  </a:lnTo>
                  <a:lnTo>
                    <a:pt x="204" y="16"/>
                  </a:lnTo>
                  <a:lnTo>
                    <a:pt x="183" y="16"/>
                  </a:lnTo>
                  <a:lnTo>
                    <a:pt x="170" y="11"/>
                  </a:lnTo>
                  <a:lnTo>
                    <a:pt x="158" y="4"/>
                  </a:lnTo>
                  <a:lnTo>
                    <a:pt x="151" y="6"/>
                  </a:lnTo>
                  <a:lnTo>
                    <a:pt x="145" y="7"/>
                  </a:lnTo>
                  <a:lnTo>
                    <a:pt x="133" y="4"/>
                  </a:lnTo>
                  <a:lnTo>
                    <a:pt x="125" y="0"/>
                  </a:lnTo>
                  <a:lnTo>
                    <a:pt x="102" y="2"/>
                  </a:lnTo>
                  <a:lnTo>
                    <a:pt x="76" y="0"/>
                  </a:lnTo>
                  <a:lnTo>
                    <a:pt x="69" y="6"/>
                  </a:lnTo>
                  <a:lnTo>
                    <a:pt x="59" y="11"/>
                  </a:lnTo>
                  <a:lnTo>
                    <a:pt x="52" y="14"/>
                  </a:lnTo>
                  <a:lnTo>
                    <a:pt x="49" y="19"/>
                  </a:lnTo>
                  <a:lnTo>
                    <a:pt x="45" y="25"/>
                  </a:lnTo>
                  <a:lnTo>
                    <a:pt x="43" y="33"/>
                  </a:lnTo>
                  <a:lnTo>
                    <a:pt x="38" y="38"/>
                  </a:lnTo>
                  <a:lnTo>
                    <a:pt x="31" y="42"/>
                  </a:lnTo>
                  <a:lnTo>
                    <a:pt x="28" y="54"/>
                  </a:lnTo>
                  <a:lnTo>
                    <a:pt x="26" y="64"/>
                  </a:lnTo>
                  <a:lnTo>
                    <a:pt x="21" y="69"/>
                  </a:lnTo>
                  <a:lnTo>
                    <a:pt x="16" y="73"/>
                  </a:lnTo>
                  <a:lnTo>
                    <a:pt x="14" y="76"/>
                  </a:lnTo>
                  <a:lnTo>
                    <a:pt x="16" y="85"/>
                  </a:lnTo>
                  <a:lnTo>
                    <a:pt x="18" y="88"/>
                  </a:lnTo>
                  <a:lnTo>
                    <a:pt x="18" y="94"/>
                  </a:lnTo>
                  <a:lnTo>
                    <a:pt x="16" y="97"/>
                  </a:lnTo>
                  <a:lnTo>
                    <a:pt x="14" y="101"/>
                  </a:lnTo>
                  <a:lnTo>
                    <a:pt x="11" y="121"/>
                  </a:lnTo>
                  <a:lnTo>
                    <a:pt x="9" y="130"/>
                  </a:lnTo>
                  <a:lnTo>
                    <a:pt x="7" y="133"/>
                  </a:lnTo>
                  <a:lnTo>
                    <a:pt x="4" y="135"/>
                  </a:lnTo>
                  <a:lnTo>
                    <a:pt x="0" y="139"/>
                  </a:lnTo>
                  <a:lnTo>
                    <a:pt x="0" y="144"/>
                  </a:lnTo>
                  <a:lnTo>
                    <a:pt x="0" y="149"/>
                  </a:lnTo>
                  <a:lnTo>
                    <a:pt x="2" y="151"/>
                  </a:lnTo>
                  <a:lnTo>
                    <a:pt x="11" y="149"/>
                  </a:lnTo>
                  <a:lnTo>
                    <a:pt x="24" y="146"/>
                  </a:lnTo>
                  <a:lnTo>
                    <a:pt x="30" y="149"/>
                  </a:lnTo>
                  <a:lnTo>
                    <a:pt x="35" y="156"/>
                  </a:lnTo>
                  <a:lnTo>
                    <a:pt x="38" y="166"/>
                  </a:lnTo>
                  <a:lnTo>
                    <a:pt x="42" y="175"/>
                  </a:lnTo>
                  <a:close/>
                </a:path>
              </a:pathLst>
            </a:custGeom>
            <a:solidFill>
              <a:srgbClr val="0070C0"/>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00" name="Freeform 46"/>
            <p:cNvSpPr>
              <a:spLocks/>
            </p:cNvSpPr>
            <p:nvPr/>
          </p:nvSpPr>
          <p:spPr bwMode="auto">
            <a:xfrm>
              <a:off x="3357" y="2703"/>
              <a:ext cx="186" cy="130"/>
            </a:xfrm>
            <a:custGeom>
              <a:avLst/>
              <a:gdLst>
                <a:gd name="T0" fmla="*/ 4 w 186"/>
                <a:gd name="T1" fmla="*/ 10 h 130"/>
                <a:gd name="T2" fmla="*/ 4 w 186"/>
                <a:gd name="T3" fmla="*/ 26 h 130"/>
                <a:gd name="T4" fmla="*/ 2 w 186"/>
                <a:gd name="T5" fmla="*/ 41 h 130"/>
                <a:gd name="T6" fmla="*/ 2 w 186"/>
                <a:gd name="T7" fmla="*/ 46 h 130"/>
                <a:gd name="T8" fmla="*/ 11 w 186"/>
                <a:gd name="T9" fmla="*/ 43 h 130"/>
                <a:gd name="T10" fmla="*/ 28 w 186"/>
                <a:gd name="T11" fmla="*/ 43 h 130"/>
                <a:gd name="T12" fmla="*/ 42 w 186"/>
                <a:gd name="T13" fmla="*/ 47 h 130"/>
                <a:gd name="T14" fmla="*/ 63 w 186"/>
                <a:gd name="T15" fmla="*/ 52 h 130"/>
                <a:gd name="T16" fmla="*/ 78 w 186"/>
                <a:gd name="T17" fmla="*/ 59 h 130"/>
                <a:gd name="T18" fmla="*/ 93 w 186"/>
                <a:gd name="T19" fmla="*/ 71 h 130"/>
                <a:gd name="T20" fmla="*/ 103 w 186"/>
                <a:gd name="T21" fmla="*/ 84 h 130"/>
                <a:gd name="T22" fmla="*/ 115 w 186"/>
                <a:gd name="T23" fmla="*/ 94 h 130"/>
                <a:gd name="T24" fmla="*/ 122 w 186"/>
                <a:gd name="T25" fmla="*/ 95 h 130"/>
                <a:gd name="T26" fmla="*/ 130 w 186"/>
                <a:gd name="T27" fmla="*/ 124 h 130"/>
                <a:gd name="T28" fmla="*/ 141 w 186"/>
                <a:gd name="T29" fmla="*/ 130 h 130"/>
                <a:gd name="T30" fmla="*/ 160 w 186"/>
                <a:gd name="T31" fmla="*/ 108 h 130"/>
                <a:gd name="T32" fmla="*/ 171 w 186"/>
                <a:gd name="T33" fmla="*/ 101 h 130"/>
                <a:gd name="T34" fmla="*/ 172 w 186"/>
                <a:gd name="T35" fmla="*/ 96 h 130"/>
                <a:gd name="T36" fmla="*/ 176 w 186"/>
                <a:gd name="T37" fmla="*/ 94 h 130"/>
                <a:gd name="T38" fmla="*/ 177 w 186"/>
                <a:gd name="T39" fmla="*/ 81 h 130"/>
                <a:gd name="T40" fmla="*/ 181 w 186"/>
                <a:gd name="T41" fmla="*/ 73 h 130"/>
                <a:gd name="T42" fmla="*/ 185 w 186"/>
                <a:gd name="T43" fmla="*/ 66 h 130"/>
                <a:gd name="T44" fmla="*/ 186 w 186"/>
                <a:gd name="T45" fmla="*/ 56 h 130"/>
                <a:gd name="T46" fmla="*/ 178 w 186"/>
                <a:gd name="T47" fmla="*/ 40 h 130"/>
                <a:gd name="T48" fmla="*/ 177 w 186"/>
                <a:gd name="T49" fmla="*/ 29 h 130"/>
                <a:gd name="T50" fmla="*/ 179 w 186"/>
                <a:gd name="T51" fmla="*/ 19 h 130"/>
                <a:gd name="T52" fmla="*/ 178 w 186"/>
                <a:gd name="T53" fmla="*/ 19 h 130"/>
                <a:gd name="T54" fmla="*/ 177 w 186"/>
                <a:gd name="T55" fmla="*/ 14 h 130"/>
                <a:gd name="T56" fmla="*/ 182 w 186"/>
                <a:gd name="T57" fmla="*/ 14 h 130"/>
                <a:gd name="T58" fmla="*/ 182 w 186"/>
                <a:gd name="T59" fmla="*/ 0 h 130"/>
                <a:gd name="T60" fmla="*/ 162 w 186"/>
                <a:gd name="T61" fmla="*/ 1 h 130"/>
                <a:gd name="T62" fmla="*/ 148 w 186"/>
                <a:gd name="T63" fmla="*/ 10 h 130"/>
                <a:gd name="T64" fmla="*/ 133 w 186"/>
                <a:gd name="T65" fmla="*/ 1 h 130"/>
                <a:gd name="T66" fmla="*/ 121 w 186"/>
                <a:gd name="T67" fmla="*/ 2 h 130"/>
                <a:gd name="T68" fmla="*/ 114 w 186"/>
                <a:gd name="T69" fmla="*/ 1 h 130"/>
                <a:gd name="T70" fmla="*/ 107 w 186"/>
                <a:gd name="T71" fmla="*/ 8 h 130"/>
                <a:gd name="T72" fmla="*/ 96 w 186"/>
                <a:gd name="T73" fmla="*/ 10 h 130"/>
                <a:gd name="T74" fmla="*/ 92 w 186"/>
                <a:gd name="T75" fmla="*/ 10 h 130"/>
                <a:gd name="T76" fmla="*/ 89 w 186"/>
                <a:gd name="T77" fmla="*/ 15 h 130"/>
                <a:gd name="T78" fmla="*/ 89 w 186"/>
                <a:gd name="T79" fmla="*/ 25 h 130"/>
                <a:gd name="T80" fmla="*/ 81 w 186"/>
                <a:gd name="T81" fmla="*/ 25 h 130"/>
                <a:gd name="T82" fmla="*/ 59 w 186"/>
                <a:gd name="T83" fmla="*/ 19 h 130"/>
                <a:gd name="T84" fmla="*/ 35 w 186"/>
                <a:gd name="T85" fmla="*/ 12 h 130"/>
                <a:gd name="T86" fmla="*/ 26 w 186"/>
                <a:gd name="T87" fmla="*/ 12 h 130"/>
                <a:gd name="T88" fmla="*/ 11 w 186"/>
                <a:gd name="T89" fmla="*/ 10 h 130"/>
                <a:gd name="T90" fmla="*/ 6 w 186"/>
                <a:gd name="T91" fmla="*/ 10 h 130"/>
                <a:gd name="T92" fmla="*/ 4 w 186"/>
                <a:gd name="T93" fmla="*/ 8 h 1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6"/>
                <a:gd name="T142" fmla="*/ 0 h 130"/>
                <a:gd name="T143" fmla="*/ 186 w 186"/>
                <a:gd name="T144" fmla="*/ 130 h 1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6" h="130">
                  <a:moveTo>
                    <a:pt x="4" y="8"/>
                  </a:moveTo>
                  <a:lnTo>
                    <a:pt x="4" y="10"/>
                  </a:lnTo>
                  <a:lnTo>
                    <a:pt x="4" y="12"/>
                  </a:lnTo>
                  <a:lnTo>
                    <a:pt x="4" y="26"/>
                  </a:lnTo>
                  <a:lnTo>
                    <a:pt x="4" y="39"/>
                  </a:lnTo>
                  <a:lnTo>
                    <a:pt x="2" y="41"/>
                  </a:lnTo>
                  <a:lnTo>
                    <a:pt x="0" y="46"/>
                  </a:lnTo>
                  <a:lnTo>
                    <a:pt x="2" y="46"/>
                  </a:lnTo>
                  <a:lnTo>
                    <a:pt x="4" y="46"/>
                  </a:lnTo>
                  <a:lnTo>
                    <a:pt x="11" y="43"/>
                  </a:lnTo>
                  <a:lnTo>
                    <a:pt x="18" y="41"/>
                  </a:lnTo>
                  <a:lnTo>
                    <a:pt x="28" y="43"/>
                  </a:lnTo>
                  <a:lnTo>
                    <a:pt x="37" y="47"/>
                  </a:lnTo>
                  <a:lnTo>
                    <a:pt x="42" y="47"/>
                  </a:lnTo>
                  <a:lnTo>
                    <a:pt x="51" y="47"/>
                  </a:lnTo>
                  <a:lnTo>
                    <a:pt x="63" y="52"/>
                  </a:lnTo>
                  <a:lnTo>
                    <a:pt x="72" y="58"/>
                  </a:lnTo>
                  <a:lnTo>
                    <a:pt x="78" y="59"/>
                  </a:lnTo>
                  <a:lnTo>
                    <a:pt x="86" y="65"/>
                  </a:lnTo>
                  <a:lnTo>
                    <a:pt x="93" y="71"/>
                  </a:lnTo>
                  <a:lnTo>
                    <a:pt x="97" y="75"/>
                  </a:lnTo>
                  <a:lnTo>
                    <a:pt x="103" y="84"/>
                  </a:lnTo>
                  <a:lnTo>
                    <a:pt x="110" y="91"/>
                  </a:lnTo>
                  <a:lnTo>
                    <a:pt x="115" y="94"/>
                  </a:lnTo>
                  <a:lnTo>
                    <a:pt x="119" y="95"/>
                  </a:lnTo>
                  <a:lnTo>
                    <a:pt x="122" y="95"/>
                  </a:lnTo>
                  <a:lnTo>
                    <a:pt x="93" y="126"/>
                  </a:lnTo>
                  <a:lnTo>
                    <a:pt x="130" y="124"/>
                  </a:lnTo>
                  <a:lnTo>
                    <a:pt x="138" y="127"/>
                  </a:lnTo>
                  <a:lnTo>
                    <a:pt x="141" y="130"/>
                  </a:lnTo>
                  <a:lnTo>
                    <a:pt x="152" y="117"/>
                  </a:lnTo>
                  <a:lnTo>
                    <a:pt x="160" y="108"/>
                  </a:lnTo>
                  <a:lnTo>
                    <a:pt x="167" y="105"/>
                  </a:lnTo>
                  <a:lnTo>
                    <a:pt x="171" y="101"/>
                  </a:lnTo>
                  <a:lnTo>
                    <a:pt x="171" y="100"/>
                  </a:lnTo>
                  <a:lnTo>
                    <a:pt x="172" y="96"/>
                  </a:lnTo>
                  <a:lnTo>
                    <a:pt x="173" y="95"/>
                  </a:lnTo>
                  <a:lnTo>
                    <a:pt x="176" y="94"/>
                  </a:lnTo>
                  <a:lnTo>
                    <a:pt x="176" y="91"/>
                  </a:lnTo>
                  <a:lnTo>
                    <a:pt x="177" y="81"/>
                  </a:lnTo>
                  <a:lnTo>
                    <a:pt x="178" y="77"/>
                  </a:lnTo>
                  <a:lnTo>
                    <a:pt x="181" y="73"/>
                  </a:lnTo>
                  <a:lnTo>
                    <a:pt x="183" y="71"/>
                  </a:lnTo>
                  <a:lnTo>
                    <a:pt x="185" y="66"/>
                  </a:lnTo>
                  <a:lnTo>
                    <a:pt x="186" y="62"/>
                  </a:lnTo>
                  <a:lnTo>
                    <a:pt x="186" y="56"/>
                  </a:lnTo>
                  <a:lnTo>
                    <a:pt x="182" y="47"/>
                  </a:lnTo>
                  <a:lnTo>
                    <a:pt x="178" y="40"/>
                  </a:lnTo>
                  <a:lnTo>
                    <a:pt x="177" y="33"/>
                  </a:lnTo>
                  <a:lnTo>
                    <a:pt x="177" y="29"/>
                  </a:lnTo>
                  <a:lnTo>
                    <a:pt x="181" y="20"/>
                  </a:lnTo>
                  <a:lnTo>
                    <a:pt x="179" y="19"/>
                  </a:lnTo>
                  <a:lnTo>
                    <a:pt x="178" y="19"/>
                  </a:lnTo>
                  <a:lnTo>
                    <a:pt x="177" y="18"/>
                  </a:lnTo>
                  <a:lnTo>
                    <a:pt x="177" y="14"/>
                  </a:lnTo>
                  <a:lnTo>
                    <a:pt x="179" y="12"/>
                  </a:lnTo>
                  <a:lnTo>
                    <a:pt x="182" y="14"/>
                  </a:lnTo>
                  <a:lnTo>
                    <a:pt x="182" y="10"/>
                  </a:lnTo>
                  <a:lnTo>
                    <a:pt x="182" y="0"/>
                  </a:lnTo>
                  <a:lnTo>
                    <a:pt x="172" y="1"/>
                  </a:lnTo>
                  <a:lnTo>
                    <a:pt x="162" y="1"/>
                  </a:lnTo>
                  <a:lnTo>
                    <a:pt x="154" y="6"/>
                  </a:lnTo>
                  <a:lnTo>
                    <a:pt x="148" y="10"/>
                  </a:lnTo>
                  <a:lnTo>
                    <a:pt x="140" y="5"/>
                  </a:lnTo>
                  <a:lnTo>
                    <a:pt x="133" y="1"/>
                  </a:lnTo>
                  <a:lnTo>
                    <a:pt x="126" y="2"/>
                  </a:lnTo>
                  <a:lnTo>
                    <a:pt x="121" y="2"/>
                  </a:lnTo>
                  <a:lnTo>
                    <a:pt x="116" y="2"/>
                  </a:lnTo>
                  <a:lnTo>
                    <a:pt x="114" y="1"/>
                  </a:lnTo>
                  <a:lnTo>
                    <a:pt x="108" y="4"/>
                  </a:lnTo>
                  <a:lnTo>
                    <a:pt x="107" y="8"/>
                  </a:lnTo>
                  <a:lnTo>
                    <a:pt x="103" y="10"/>
                  </a:lnTo>
                  <a:lnTo>
                    <a:pt x="96" y="10"/>
                  </a:lnTo>
                  <a:lnTo>
                    <a:pt x="93" y="10"/>
                  </a:lnTo>
                  <a:lnTo>
                    <a:pt x="92" y="10"/>
                  </a:lnTo>
                  <a:lnTo>
                    <a:pt x="89" y="12"/>
                  </a:lnTo>
                  <a:lnTo>
                    <a:pt x="89" y="15"/>
                  </a:lnTo>
                  <a:lnTo>
                    <a:pt x="89" y="20"/>
                  </a:lnTo>
                  <a:lnTo>
                    <a:pt x="89" y="25"/>
                  </a:lnTo>
                  <a:lnTo>
                    <a:pt x="83" y="25"/>
                  </a:lnTo>
                  <a:lnTo>
                    <a:pt x="81" y="25"/>
                  </a:lnTo>
                  <a:lnTo>
                    <a:pt x="70" y="23"/>
                  </a:lnTo>
                  <a:lnTo>
                    <a:pt x="59" y="19"/>
                  </a:lnTo>
                  <a:lnTo>
                    <a:pt x="48" y="15"/>
                  </a:lnTo>
                  <a:lnTo>
                    <a:pt x="35" y="12"/>
                  </a:lnTo>
                  <a:lnTo>
                    <a:pt x="31" y="14"/>
                  </a:lnTo>
                  <a:lnTo>
                    <a:pt x="26" y="12"/>
                  </a:lnTo>
                  <a:lnTo>
                    <a:pt x="20" y="10"/>
                  </a:lnTo>
                  <a:lnTo>
                    <a:pt x="11" y="10"/>
                  </a:lnTo>
                  <a:lnTo>
                    <a:pt x="9" y="10"/>
                  </a:lnTo>
                  <a:lnTo>
                    <a:pt x="6" y="10"/>
                  </a:lnTo>
                  <a:lnTo>
                    <a:pt x="4" y="10"/>
                  </a:lnTo>
                  <a:lnTo>
                    <a:pt x="4" y="8"/>
                  </a:lnTo>
                  <a:close/>
                </a:path>
              </a:pathLst>
            </a:custGeom>
            <a:solidFill>
              <a:schemeClr val="accent1">
                <a:lumMod val="75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03" name="Freeform 47"/>
            <p:cNvSpPr>
              <a:spLocks/>
            </p:cNvSpPr>
            <p:nvPr/>
          </p:nvSpPr>
          <p:spPr bwMode="auto">
            <a:xfrm>
              <a:off x="3229" y="2737"/>
              <a:ext cx="266" cy="261"/>
            </a:xfrm>
            <a:custGeom>
              <a:avLst/>
              <a:gdLst>
                <a:gd name="T0" fmla="*/ 32 w 365"/>
                <a:gd name="T1" fmla="*/ 5 h 323"/>
                <a:gd name="T2" fmla="*/ 27 w 365"/>
                <a:gd name="T3" fmla="*/ 9 h 323"/>
                <a:gd name="T4" fmla="*/ 25 w 365"/>
                <a:gd name="T5" fmla="*/ 13 h 323"/>
                <a:gd name="T6" fmla="*/ 19 w 365"/>
                <a:gd name="T7" fmla="*/ 17 h 323"/>
                <a:gd name="T8" fmla="*/ 14 w 365"/>
                <a:gd name="T9" fmla="*/ 27 h 323"/>
                <a:gd name="T10" fmla="*/ 8 w 365"/>
                <a:gd name="T11" fmla="*/ 39 h 323"/>
                <a:gd name="T12" fmla="*/ 3 w 365"/>
                <a:gd name="T13" fmla="*/ 48 h 323"/>
                <a:gd name="T14" fmla="*/ 1 w 365"/>
                <a:gd name="T15" fmla="*/ 54 h 323"/>
                <a:gd name="T16" fmla="*/ 7 w 365"/>
                <a:gd name="T17" fmla="*/ 51 h 323"/>
                <a:gd name="T18" fmla="*/ 9 w 365"/>
                <a:gd name="T19" fmla="*/ 53 h 323"/>
                <a:gd name="T20" fmla="*/ 12 w 365"/>
                <a:gd name="T21" fmla="*/ 59 h 323"/>
                <a:gd name="T22" fmla="*/ 17 w 365"/>
                <a:gd name="T23" fmla="*/ 66 h 323"/>
                <a:gd name="T24" fmla="*/ 23 w 365"/>
                <a:gd name="T25" fmla="*/ 69 h 323"/>
                <a:gd name="T26" fmla="*/ 26 w 365"/>
                <a:gd name="T27" fmla="*/ 73 h 323"/>
                <a:gd name="T28" fmla="*/ 29 w 365"/>
                <a:gd name="T29" fmla="*/ 76 h 323"/>
                <a:gd name="T30" fmla="*/ 33 w 365"/>
                <a:gd name="T31" fmla="*/ 81 h 323"/>
                <a:gd name="T32" fmla="*/ 38 w 365"/>
                <a:gd name="T33" fmla="*/ 90 h 323"/>
                <a:gd name="T34" fmla="*/ 39 w 365"/>
                <a:gd name="T35" fmla="*/ 99 h 323"/>
                <a:gd name="T36" fmla="*/ 39 w 365"/>
                <a:gd name="T37" fmla="*/ 111 h 323"/>
                <a:gd name="T38" fmla="*/ 44 w 365"/>
                <a:gd name="T39" fmla="*/ 105 h 323"/>
                <a:gd name="T40" fmla="*/ 49 w 365"/>
                <a:gd name="T41" fmla="*/ 95 h 323"/>
                <a:gd name="T42" fmla="*/ 50 w 365"/>
                <a:gd name="T43" fmla="*/ 88 h 323"/>
                <a:gd name="T44" fmla="*/ 52 w 365"/>
                <a:gd name="T45" fmla="*/ 83 h 323"/>
                <a:gd name="T46" fmla="*/ 50 w 365"/>
                <a:gd name="T47" fmla="*/ 81 h 323"/>
                <a:gd name="T48" fmla="*/ 52 w 365"/>
                <a:gd name="T49" fmla="*/ 77 h 323"/>
                <a:gd name="T50" fmla="*/ 52 w 365"/>
                <a:gd name="T51" fmla="*/ 73 h 323"/>
                <a:gd name="T52" fmla="*/ 55 w 365"/>
                <a:gd name="T53" fmla="*/ 69 h 323"/>
                <a:gd name="T54" fmla="*/ 56 w 365"/>
                <a:gd name="T55" fmla="*/ 69 h 323"/>
                <a:gd name="T56" fmla="*/ 58 w 365"/>
                <a:gd name="T57" fmla="*/ 65 h 323"/>
                <a:gd name="T58" fmla="*/ 59 w 365"/>
                <a:gd name="T59" fmla="*/ 63 h 323"/>
                <a:gd name="T60" fmla="*/ 60 w 365"/>
                <a:gd name="T61" fmla="*/ 59 h 323"/>
                <a:gd name="T62" fmla="*/ 62 w 365"/>
                <a:gd name="T63" fmla="*/ 54 h 323"/>
                <a:gd name="T64" fmla="*/ 63 w 365"/>
                <a:gd name="T65" fmla="*/ 53 h 323"/>
                <a:gd name="T66" fmla="*/ 65 w 365"/>
                <a:gd name="T67" fmla="*/ 53 h 323"/>
                <a:gd name="T68" fmla="*/ 65 w 365"/>
                <a:gd name="T69" fmla="*/ 56 h 323"/>
                <a:gd name="T70" fmla="*/ 64 w 365"/>
                <a:gd name="T71" fmla="*/ 59 h 323"/>
                <a:gd name="T72" fmla="*/ 64 w 365"/>
                <a:gd name="T73" fmla="*/ 63 h 323"/>
                <a:gd name="T74" fmla="*/ 62 w 365"/>
                <a:gd name="T75" fmla="*/ 66 h 323"/>
                <a:gd name="T76" fmla="*/ 60 w 365"/>
                <a:gd name="T77" fmla="*/ 67 h 323"/>
                <a:gd name="T78" fmla="*/ 60 w 365"/>
                <a:gd name="T79" fmla="*/ 70 h 323"/>
                <a:gd name="T80" fmla="*/ 59 w 365"/>
                <a:gd name="T81" fmla="*/ 74 h 323"/>
                <a:gd name="T82" fmla="*/ 56 w 365"/>
                <a:gd name="T83" fmla="*/ 77 h 323"/>
                <a:gd name="T84" fmla="*/ 53 w 365"/>
                <a:gd name="T85" fmla="*/ 80 h 323"/>
                <a:gd name="T86" fmla="*/ 52 w 365"/>
                <a:gd name="T87" fmla="*/ 81 h 323"/>
                <a:gd name="T88" fmla="*/ 55 w 365"/>
                <a:gd name="T89" fmla="*/ 80 h 323"/>
                <a:gd name="T90" fmla="*/ 63 w 365"/>
                <a:gd name="T91" fmla="*/ 69 h 323"/>
                <a:gd name="T92" fmla="*/ 71 w 365"/>
                <a:gd name="T93" fmla="*/ 51 h 323"/>
                <a:gd name="T94" fmla="*/ 74 w 365"/>
                <a:gd name="T95" fmla="*/ 37 h 323"/>
                <a:gd name="T96" fmla="*/ 71 w 365"/>
                <a:gd name="T97" fmla="*/ 37 h 323"/>
                <a:gd name="T98" fmla="*/ 70 w 365"/>
                <a:gd name="T99" fmla="*/ 36 h 323"/>
                <a:gd name="T100" fmla="*/ 71 w 365"/>
                <a:gd name="T101" fmla="*/ 35 h 323"/>
                <a:gd name="T102" fmla="*/ 74 w 365"/>
                <a:gd name="T103" fmla="*/ 26 h 323"/>
                <a:gd name="T104" fmla="*/ 74 w 365"/>
                <a:gd name="T105" fmla="*/ 23 h 323"/>
                <a:gd name="T106" fmla="*/ 69 w 365"/>
                <a:gd name="T107" fmla="*/ 23 h 323"/>
                <a:gd name="T108" fmla="*/ 66 w 365"/>
                <a:gd name="T109" fmla="*/ 22 h 323"/>
                <a:gd name="T110" fmla="*/ 62 w 365"/>
                <a:gd name="T111" fmla="*/ 12 h 323"/>
                <a:gd name="T112" fmla="*/ 56 w 365"/>
                <a:gd name="T113" fmla="*/ 7 h 323"/>
                <a:gd name="T114" fmla="*/ 47 w 365"/>
                <a:gd name="T115" fmla="*/ 2 h 323"/>
                <a:gd name="T116" fmla="*/ 40 w 365"/>
                <a:gd name="T117" fmla="*/ 0 h 323"/>
                <a:gd name="T118" fmla="*/ 36 w 365"/>
                <a:gd name="T119" fmla="*/ 2 h 32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5"/>
                <a:gd name="T181" fmla="*/ 0 h 323"/>
                <a:gd name="T182" fmla="*/ 365 w 365"/>
                <a:gd name="T183" fmla="*/ 323 h 32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5" h="323">
                  <a:moveTo>
                    <a:pt x="172" y="6"/>
                  </a:moveTo>
                  <a:lnTo>
                    <a:pt x="165" y="9"/>
                  </a:lnTo>
                  <a:lnTo>
                    <a:pt x="158" y="14"/>
                  </a:lnTo>
                  <a:lnTo>
                    <a:pt x="151" y="18"/>
                  </a:lnTo>
                  <a:lnTo>
                    <a:pt x="142" y="21"/>
                  </a:lnTo>
                  <a:lnTo>
                    <a:pt x="132" y="25"/>
                  </a:lnTo>
                  <a:lnTo>
                    <a:pt x="125" y="30"/>
                  </a:lnTo>
                  <a:lnTo>
                    <a:pt x="121" y="35"/>
                  </a:lnTo>
                  <a:lnTo>
                    <a:pt x="118" y="38"/>
                  </a:lnTo>
                  <a:lnTo>
                    <a:pt x="113" y="40"/>
                  </a:lnTo>
                  <a:lnTo>
                    <a:pt x="106" y="44"/>
                  </a:lnTo>
                  <a:lnTo>
                    <a:pt x="95" y="50"/>
                  </a:lnTo>
                  <a:lnTo>
                    <a:pt x="87" y="59"/>
                  </a:lnTo>
                  <a:lnTo>
                    <a:pt x="76" y="68"/>
                  </a:lnTo>
                  <a:lnTo>
                    <a:pt x="66" y="78"/>
                  </a:lnTo>
                  <a:lnTo>
                    <a:pt x="57" y="90"/>
                  </a:lnTo>
                  <a:lnTo>
                    <a:pt x="49" y="101"/>
                  </a:lnTo>
                  <a:lnTo>
                    <a:pt x="38" y="114"/>
                  </a:lnTo>
                  <a:lnTo>
                    <a:pt x="28" y="126"/>
                  </a:lnTo>
                  <a:lnTo>
                    <a:pt x="19" y="132"/>
                  </a:lnTo>
                  <a:lnTo>
                    <a:pt x="13" y="140"/>
                  </a:lnTo>
                  <a:lnTo>
                    <a:pt x="7" y="147"/>
                  </a:lnTo>
                  <a:lnTo>
                    <a:pt x="0" y="154"/>
                  </a:lnTo>
                  <a:lnTo>
                    <a:pt x="6" y="158"/>
                  </a:lnTo>
                  <a:lnTo>
                    <a:pt x="14" y="159"/>
                  </a:lnTo>
                  <a:lnTo>
                    <a:pt x="21" y="154"/>
                  </a:lnTo>
                  <a:lnTo>
                    <a:pt x="30" y="149"/>
                  </a:lnTo>
                  <a:lnTo>
                    <a:pt x="37" y="149"/>
                  </a:lnTo>
                  <a:lnTo>
                    <a:pt x="40" y="152"/>
                  </a:lnTo>
                  <a:lnTo>
                    <a:pt x="42" y="154"/>
                  </a:lnTo>
                  <a:lnTo>
                    <a:pt x="44" y="156"/>
                  </a:lnTo>
                  <a:lnTo>
                    <a:pt x="52" y="163"/>
                  </a:lnTo>
                  <a:lnTo>
                    <a:pt x="61" y="170"/>
                  </a:lnTo>
                  <a:lnTo>
                    <a:pt x="73" y="189"/>
                  </a:lnTo>
                  <a:lnTo>
                    <a:pt x="76" y="197"/>
                  </a:lnTo>
                  <a:lnTo>
                    <a:pt x="85" y="192"/>
                  </a:lnTo>
                  <a:lnTo>
                    <a:pt x="94" y="185"/>
                  </a:lnTo>
                  <a:lnTo>
                    <a:pt x="101" y="192"/>
                  </a:lnTo>
                  <a:lnTo>
                    <a:pt x="108" y="201"/>
                  </a:lnTo>
                  <a:lnTo>
                    <a:pt x="111" y="204"/>
                  </a:lnTo>
                  <a:lnTo>
                    <a:pt x="118" y="208"/>
                  </a:lnTo>
                  <a:lnTo>
                    <a:pt x="125" y="211"/>
                  </a:lnTo>
                  <a:lnTo>
                    <a:pt x="130" y="213"/>
                  </a:lnTo>
                  <a:lnTo>
                    <a:pt x="137" y="215"/>
                  </a:lnTo>
                  <a:lnTo>
                    <a:pt x="142" y="220"/>
                  </a:lnTo>
                  <a:lnTo>
                    <a:pt x="146" y="225"/>
                  </a:lnTo>
                  <a:lnTo>
                    <a:pt x="149" y="230"/>
                  </a:lnTo>
                  <a:lnTo>
                    <a:pt x="159" y="235"/>
                  </a:lnTo>
                  <a:lnTo>
                    <a:pt x="172" y="241"/>
                  </a:lnTo>
                  <a:lnTo>
                    <a:pt x="178" y="249"/>
                  </a:lnTo>
                  <a:lnTo>
                    <a:pt x="182" y="260"/>
                  </a:lnTo>
                  <a:lnTo>
                    <a:pt x="191" y="268"/>
                  </a:lnTo>
                  <a:lnTo>
                    <a:pt x="201" y="273"/>
                  </a:lnTo>
                  <a:lnTo>
                    <a:pt x="192" y="287"/>
                  </a:lnTo>
                  <a:lnTo>
                    <a:pt x="184" y="303"/>
                  </a:lnTo>
                  <a:lnTo>
                    <a:pt x="185" y="315"/>
                  </a:lnTo>
                  <a:lnTo>
                    <a:pt x="189" y="323"/>
                  </a:lnTo>
                  <a:lnTo>
                    <a:pt x="199" y="317"/>
                  </a:lnTo>
                  <a:lnTo>
                    <a:pt x="208" y="310"/>
                  </a:lnTo>
                  <a:lnTo>
                    <a:pt x="216" y="304"/>
                  </a:lnTo>
                  <a:lnTo>
                    <a:pt x="223" y="296"/>
                  </a:lnTo>
                  <a:lnTo>
                    <a:pt x="232" y="287"/>
                  </a:lnTo>
                  <a:lnTo>
                    <a:pt x="237" y="275"/>
                  </a:lnTo>
                  <a:lnTo>
                    <a:pt x="237" y="268"/>
                  </a:lnTo>
                  <a:lnTo>
                    <a:pt x="239" y="261"/>
                  </a:lnTo>
                  <a:lnTo>
                    <a:pt x="242" y="256"/>
                  </a:lnTo>
                  <a:lnTo>
                    <a:pt x="246" y="253"/>
                  </a:lnTo>
                  <a:lnTo>
                    <a:pt x="251" y="247"/>
                  </a:lnTo>
                  <a:lnTo>
                    <a:pt x="253" y="244"/>
                  </a:lnTo>
                  <a:lnTo>
                    <a:pt x="248" y="241"/>
                  </a:lnTo>
                  <a:lnTo>
                    <a:pt x="246" y="241"/>
                  </a:lnTo>
                  <a:lnTo>
                    <a:pt x="246" y="234"/>
                  </a:lnTo>
                  <a:lnTo>
                    <a:pt x="246" y="228"/>
                  </a:lnTo>
                  <a:lnTo>
                    <a:pt x="249" y="225"/>
                  </a:lnTo>
                  <a:lnTo>
                    <a:pt x="253" y="223"/>
                  </a:lnTo>
                  <a:lnTo>
                    <a:pt x="253" y="220"/>
                  </a:lnTo>
                  <a:lnTo>
                    <a:pt x="253" y="216"/>
                  </a:lnTo>
                  <a:lnTo>
                    <a:pt x="255" y="209"/>
                  </a:lnTo>
                  <a:lnTo>
                    <a:pt x="258" y="206"/>
                  </a:lnTo>
                  <a:lnTo>
                    <a:pt x="263" y="204"/>
                  </a:lnTo>
                  <a:lnTo>
                    <a:pt x="267" y="204"/>
                  </a:lnTo>
                  <a:lnTo>
                    <a:pt x="270" y="204"/>
                  </a:lnTo>
                  <a:lnTo>
                    <a:pt x="272" y="203"/>
                  </a:lnTo>
                  <a:lnTo>
                    <a:pt x="272" y="199"/>
                  </a:lnTo>
                  <a:lnTo>
                    <a:pt x="274" y="197"/>
                  </a:lnTo>
                  <a:lnTo>
                    <a:pt x="279" y="194"/>
                  </a:lnTo>
                  <a:lnTo>
                    <a:pt x="279" y="189"/>
                  </a:lnTo>
                  <a:lnTo>
                    <a:pt x="280" y="187"/>
                  </a:lnTo>
                  <a:lnTo>
                    <a:pt x="282" y="187"/>
                  </a:lnTo>
                  <a:lnTo>
                    <a:pt x="286" y="185"/>
                  </a:lnTo>
                  <a:lnTo>
                    <a:pt x="286" y="180"/>
                  </a:lnTo>
                  <a:lnTo>
                    <a:pt x="289" y="175"/>
                  </a:lnTo>
                  <a:lnTo>
                    <a:pt x="291" y="170"/>
                  </a:lnTo>
                  <a:lnTo>
                    <a:pt x="294" y="165"/>
                  </a:lnTo>
                  <a:lnTo>
                    <a:pt x="301" y="163"/>
                  </a:lnTo>
                  <a:lnTo>
                    <a:pt x="301" y="159"/>
                  </a:lnTo>
                  <a:lnTo>
                    <a:pt x="303" y="152"/>
                  </a:lnTo>
                  <a:lnTo>
                    <a:pt x="305" y="151"/>
                  </a:lnTo>
                  <a:lnTo>
                    <a:pt x="308" y="151"/>
                  </a:lnTo>
                  <a:lnTo>
                    <a:pt x="310" y="151"/>
                  </a:lnTo>
                  <a:lnTo>
                    <a:pt x="312" y="152"/>
                  </a:lnTo>
                  <a:lnTo>
                    <a:pt x="317" y="156"/>
                  </a:lnTo>
                  <a:lnTo>
                    <a:pt x="320" y="158"/>
                  </a:lnTo>
                  <a:lnTo>
                    <a:pt x="320" y="159"/>
                  </a:lnTo>
                  <a:lnTo>
                    <a:pt x="317" y="163"/>
                  </a:lnTo>
                  <a:lnTo>
                    <a:pt x="315" y="163"/>
                  </a:lnTo>
                  <a:lnTo>
                    <a:pt x="313" y="166"/>
                  </a:lnTo>
                  <a:lnTo>
                    <a:pt x="313" y="170"/>
                  </a:lnTo>
                  <a:lnTo>
                    <a:pt x="313" y="173"/>
                  </a:lnTo>
                  <a:lnTo>
                    <a:pt x="315" y="177"/>
                  </a:lnTo>
                  <a:lnTo>
                    <a:pt x="313" y="182"/>
                  </a:lnTo>
                  <a:lnTo>
                    <a:pt x="308" y="184"/>
                  </a:lnTo>
                  <a:lnTo>
                    <a:pt x="301" y="189"/>
                  </a:lnTo>
                  <a:lnTo>
                    <a:pt x="301" y="192"/>
                  </a:lnTo>
                  <a:lnTo>
                    <a:pt x="299" y="196"/>
                  </a:lnTo>
                  <a:lnTo>
                    <a:pt x="296" y="196"/>
                  </a:lnTo>
                  <a:lnTo>
                    <a:pt x="293" y="197"/>
                  </a:lnTo>
                  <a:lnTo>
                    <a:pt x="293" y="199"/>
                  </a:lnTo>
                  <a:lnTo>
                    <a:pt x="291" y="201"/>
                  </a:lnTo>
                  <a:lnTo>
                    <a:pt x="291" y="206"/>
                  </a:lnTo>
                  <a:lnTo>
                    <a:pt x="289" y="211"/>
                  </a:lnTo>
                  <a:lnTo>
                    <a:pt x="287" y="213"/>
                  </a:lnTo>
                  <a:lnTo>
                    <a:pt x="286" y="215"/>
                  </a:lnTo>
                  <a:lnTo>
                    <a:pt x="282" y="216"/>
                  </a:lnTo>
                  <a:lnTo>
                    <a:pt x="279" y="216"/>
                  </a:lnTo>
                  <a:lnTo>
                    <a:pt x="275" y="222"/>
                  </a:lnTo>
                  <a:lnTo>
                    <a:pt x="270" y="225"/>
                  </a:lnTo>
                  <a:lnTo>
                    <a:pt x="263" y="228"/>
                  </a:lnTo>
                  <a:lnTo>
                    <a:pt x="258" y="232"/>
                  </a:lnTo>
                  <a:lnTo>
                    <a:pt x="256" y="230"/>
                  </a:lnTo>
                  <a:lnTo>
                    <a:pt x="253" y="230"/>
                  </a:lnTo>
                  <a:lnTo>
                    <a:pt x="253" y="235"/>
                  </a:lnTo>
                  <a:lnTo>
                    <a:pt x="255" y="242"/>
                  </a:lnTo>
                  <a:lnTo>
                    <a:pt x="261" y="237"/>
                  </a:lnTo>
                  <a:lnTo>
                    <a:pt x="268" y="232"/>
                  </a:lnTo>
                  <a:lnTo>
                    <a:pt x="286" y="220"/>
                  </a:lnTo>
                  <a:lnTo>
                    <a:pt x="299" y="209"/>
                  </a:lnTo>
                  <a:lnTo>
                    <a:pt x="310" y="201"/>
                  </a:lnTo>
                  <a:lnTo>
                    <a:pt x="317" y="190"/>
                  </a:lnTo>
                  <a:lnTo>
                    <a:pt x="329" y="171"/>
                  </a:lnTo>
                  <a:lnTo>
                    <a:pt x="343" y="147"/>
                  </a:lnTo>
                  <a:lnTo>
                    <a:pt x="353" y="128"/>
                  </a:lnTo>
                  <a:lnTo>
                    <a:pt x="365" y="113"/>
                  </a:lnTo>
                  <a:lnTo>
                    <a:pt x="360" y="109"/>
                  </a:lnTo>
                  <a:lnTo>
                    <a:pt x="350" y="106"/>
                  </a:lnTo>
                  <a:lnTo>
                    <a:pt x="348" y="107"/>
                  </a:lnTo>
                  <a:lnTo>
                    <a:pt x="344" y="109"/>
                  </a:lnTo>
                  <a:lnTo>
                    <a:pt x="343" y="109"/>
                  </a:lnTo>
                  <a:lnTo>
                    <a:pt x="341" y="109"/>
                  </a:lnTo>
                  <a:lnTo>
                    <a:pt x="341" y="107"/>
                  </a:lnTo>
                  <a:lnTo>
                    <a:pt x="339" y="106"/>
                  </a:lnTo>
                  <a:lnTo>
                    <a:pt x="343" y="102"/>
                  </a:lnTo>
                  <a:lnTo>
                    <a:pt x="348" y="99"/>
                  </a:lnTo>
                  <a:lnTo>
                    <a:pt x="350" y="90"/>
                  </a:lnTo>
                  <a:lnTo>
                    <a:pt x="356" y="80"/>
                  </a:lnTo>
                  <a:lnTo>
                    <a:pt x="360" y="76"/>
                  </a:lnTo>
                  <a:lnTo>
                    <a:pt x="363" y="75"/>
                  </a:lnTo>
                  <a:lnTo>
                    <a:pt x="362" y="71"/>
                  </a:lnTo>
                  <a:lnTo>
                    <a:pt x="360" y="69"/>
                  </a:lnTo>
                  <a:lnTo>
                    <a:pt x="355" y="68"/>
                  </a:lnTo>
                  <a:lnTo>
                    <a:pt x="348" y="68"/>
                  </a:lnTo>
                  <a:lnTo>
                    <a:pt x="339" y="68"/>
                  </a:lnTo>
                  <a:lnTo>
                    <a:pt x="334" y="68"/>
                  </a:lnTo>
                  <a:lnTo>
                    <a:pt x="329" y="68"/>
                  </a:lnTo>
                  <a:lnTo>
                    <a:pt x="322" y="64"/>
                  </a:lnTo>
                  <a:lnTo>
                    <a:pt x="313" y="54"/>
                  </a:lnTo>
                  <a:lnTo>
                    <a:pt x="305" y="44"/>
                  </a:lnTo>
                  <a:lnTo>
                    <a:pt x="299" y="37"/>
                  </a:lnTo>
                  <a:lnTo>
                    <a:pt x="289" y="30"/>
                  </a:lnTo>
                  <a:lnTo>
                    <a:pt x="279" y="25"/>
                  </a:lnTo>
                  <a:lnTo>
                    <a:pt x="270" y="21"/>
                  </a:lnTo>
                  <a:lnTo>
                    <a:pt x="258" y="14"/>
                  </a:lnTo>
                  <a:lnTo>
                    <a:pt x="241" y="7"/>
                  </a:lnTo>
                  <a:lnTo>
                    <a:pt x="230" y="7"/>
                  </a:lnTo>
                  <a:lnTo>
                    <a:pt x="222" y="7"/>
                  </a:lnTo>
                  <a:lnTo>
                    <a:pt x="210" y="2"/>
                  </a:lnTo>
                  <a:lnTo>
                    <a:pt x="196" y="0"/>
                  </a:lnTo>
                  <a:lnTo>
                    <a:pt x="187" y="4"/>
                  </a:lnTo>
                  <a:lnTo>
                    <a:pt x="177" y="6"/>
                  </a:lnTo>
                  <a:lnTo>
                    <a:pt x="175" y="6"/>
                  </a:lnTo>
                  <a:lnTo>
                    <a:pt x="172" y="6"/>
                  </a:lnTo>
                  <a:close/>
                </a:path>
              </a:pathLst>
            </a:custGeom>
            <a:solidFill>
              <a:srgbClr val="000050"/>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04" name="Freeform 48"/>
            <p:cNvSpPr>
              <a:spLocks/>
            </p:cNvSpPr>
            <p:nvPr/>
          </p:nvSpPr>
          <p:spPr bwMode="auto">
            <a:xfrm>
              <a:off x="3402" y="2475"/>
              <a:ext cx="275" cy="203"/>
            </a:xfrm>
            <a:custGeom>
              <a:avLst/>
              <a:gdLst>
                <a:gd name="T0" fmla="*/ 71 w 377"/>
                <a:gd name="T1" fmla="*/ 61 h 251"/>
                <a:gd name="T2" fmla="*/ 66 w 377"/>
                <a:gd name="T3" fmla="*/ 64 h 251"/>
                <a:gd name="T4" fmla="*/ 64 w 377"/>
                <a:gd name="T5" fmla="*/ 66 h 251"/>
                <a:gd name="T6" fmla="*/ 60 w 377"/>
                <a:gd name="T7" fmla="*/ 67 h 251"/>
                <a:gd name="T8" fmla="*/ 55 w 377"/>
                <a:gd name="T9" fmla="*/ 70 h 251"/>
                <a:gd name="T10" fmla="*/ 50 w 377"/>
                <a:gd name="T11" fmla="*/ 77 h 251"/>
                <a:gd name="T12" fmla="*/ 44 w 377"/>
                <a:gd name="T13" fmla="*/ 83 h 251"/>
                <a:gd name="T14" fmla="*/ 41 w 377"/>
                <a:gd name="T15" fmla="*/ 84 h 251"/>
                <a:gd name="T16" fmla="*/ 38 w 377"/>
                <a:gd name="T17" fmla="*/ 84 h 251"/>
                <a:gd name="T18" fmla="*/ 39 w 377"/>
                <a:gd name="T19" fmla="*/ 78 h 251"/>
                <a:gd name="T20" fmla="*/ 32 w 377"/>
                <a:gd name="T21" fmla="*/ 77 h 251"/>
                <a:gd name="T22" fmla="*/ 32 w 377"/>
                <a:gd name="T23" fmla="*/ 74 h 251"/>
                <a:gd name="T24" fmla="*/ 29 w 377"/>
                <a:gd name="T25" fmla="*/ 64 h 251"/>
                <a:gd name="T26" fmla="*/ 29 w 377"/>
                <a:gd name="T27" fmla="*/ 53 h 251"/>
                <a:gd name="T28" fmla="*/ 26 w 377"/>
                <a:gd name="T29" fmla="*/ 49 h 251"/>
                <a:gd name="T30" fmla="*/ 17 w 377"/>
                <a:gd name="T31" fmla="*/ 46 h 251"/>
                <a:gd name="T32" fmla="*/ 12 w 377"/>
                <a:gd name="T33" fmla="*/ 46 h 251"/>
                <a:gd name="T34" fmla="*/ 5 w 377"/>
                <a:gd name="T35" fmla="*/ 43 h 251"/>
                <a:gd name="T36" fmla="*/ 1 w 377"/>
                <a:gd name="T37" fmla="*/ 40 h 251"/>
                <a:gd name="T38" fmla="*/ 5 w 377"/>
                <a:gd name="T39" fmla="*/ 37 h 251"/>
                <a:gd name="T40" fmla="*/ 8 w 377"/>
                <a:gd name="T41" fmla="*/ 29 h 251"/>
                <a:gd name="T42" fmla="*/ 10 w 377"/>
                <a:gd name="T43" fmla="*/ 22 h 251"/>
                <a:gd name="T44" fmla="*/ 12 w 377"/>
                <a:gd name="T45" fmla="*/ 18 h 251"/>
                <a:gd name="T46" fmla="*/ 14 w 377"/>
                <a:gd name="T47" fmla="*/ 12 h 251"/>
                <a:gd name="T48" fmla="*/ 15 w 377"/>
                <a:gd name="T49" fmla="*/ 8 h 251"/>
                <a:gd name="T50" fmla="*/ 17 w 377"/>
                <a:gd name="T51" fmla="*/ 8 h 251"/>
                <a:gd name="T52" fmla="*/ 18 w 377"/>
                <a:gd name="T53" fmla="*/ 5 h 251"/>
                <a:gd name="T54" fmla="*/ 24 w 377"/>
                <a:gd name="T55" fmla="*/ 2 h 251"/>
                <a:gd name="T56" fmla="*/ 28 w 377"/>
                <a:gd name="T57" fmla="*/ 3 h 251"/>
                <a:gd name="T58" fmla="*/ 34 w 377"/>
                <a:gd name="T59" fmla="*/ 6 h 251"/>
                <a:gd name="T60" fmla="*/ 35 w 377"/>
                <a:gd name="T61" fmla="*/ 8 h 251"/>
                <a:gd name="T62" fmla="*/ 37 w 377"/>
                <a:gd name="T63" fmla="*/ 9 h 251"/>
                <a:gd name="T64" fmla="*/ 38 w 377"/>
                <a:gd name="T65" fmla="*/ 7 h 251"/>
                <a:gd name="T66" fmla="*/ 43 w 377"/>
                <a:gd name="T67" fmla="*/ 6 h 251"/>
                <a:gd name="T68" fmla="*/ 46 w 377"/>
                <a:gd name="T69" fmla="*/ 6 h 251"/>
                <a:gd name="T70" fmla="*/ 48 w 377"/>
                <a:gd name="T71" fmla="*/ 5 h 251"/>
                <a:gd name="T72" fmla="*/ 50 w 377"/>
                <a:gd name="T73" fmla="*/ 5 h 251"/>
                <a:gd name="T74" fmla="*/ 52 w 377"/>
                <a:gd name="T75" fmla="*/ 10 h 251"/>
                <a:gd name="T76" fmla="*/ 53 w 377"/>
                <a:gd name="T77" fmla="*/ 14 h 251"/>
                <a:gd name="T78" fmla="*/ 52 w 377"/>
                <a:gd name="T79" fmla="*/ 22 h 251"/>
                <a:gd name="T80" fmla="*/ 54 w 377"/>
                <a:gd name="T81" fmla="*/ 27 h 251"/>
                <a:gd name="T82" fmla="*/ 56 w 377"/>
                <a:gd name="T83" fmla="*/ 27 h 251"/>
                <a:gd name="T84" fmla="*/ 58 w 377"/>
                <a:gd name="T85" fmla="*/ 29 h 251"/>
                <a:gd name="T86" fmla="*/ 56 w 377"/>
                <a:gd name="T87" fmla="*/ 37 h 251"/>
                <a:gd name="T88" fmla="*/ 56 w 377"/>
                <a:gd name="T89" fmla="*/ 42 h 251"/>
                <a:gd name="T90" fmla="*/ 59 w 377"/>
                <a:gd name="T91" fmla="*/ 49 h 251"/>
                <a:gd name="T92" fmla="*/ 63 w 377"/>
                <a:gd name="T93" fmla="*/ 49 h 251"/>
                <a:gd name="T94" fmla="*/ 66 w 377"/>
                <a:gd name="T95" fmla="*/ 46 h 251"/>
                <a:gd name="T96" fmla="*/ 71 w 377"/>
                <a:gd name="T97" fmla="*/ 44 h 251"/>
                <a:gd name="T98" fmla="*/ 73 w 377"/>
                <a:gd name="T99" fmla="*/ 46 h 251"/>
                <a:gd name="T100" fmla="*/ 78 w 377"/>
                <a:gd name="T101" fmla="*/ 48 h 251"/>
                <a:gd name="T102" fmla="*/ 77 w 377"/>
                <a:gd name="T103" fmla="*/ 50 h 251"/>
                <a:gd name="T104" fmla="*/ 73 w 377"/>
                <a:gd name="T105" fmla="*/ 52 h 251"/>
                <a:gd name="T106" fmla="*/ 72 w 377"/>
                <a:gd name="T107" fmla="*/ 54 h 251"/>
                <a:gd name="T108" fmla="*/ 73 w 377"/>
                <a:gd name="T109" fmla="*/ 60 h 2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7"/>
                <a:gd name="T166" fmla="*/ 0 h 251"/>
                <a:gd name="T167" fmla="*/ 377 w 377"/>
                <a:gd name="T168" fmla="*/ 251 h 25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7" h="251">
                  <a:moveTo>
                    <a:pt x="354" y="173"/>
                  </a:moveTo>
                  <a:lnTo>
                    <a:pt x="351" y="175"/>
                  </a:lnTo>
                  <a:lnTo>
                    <a:pt x="345" y="175"/>
                  </a:lnTo>
                  <a:lnTo>
                    <a:pt x="335" y="180"/>
                  </a:lnTo>
                  <a:lnTo>
                    <a:pt x="323" y="183"/>
                  </a:lnTo>
                  <a:lnTo>
                    <a:pt x="321" y="185"/>
                  </a:lnTo>
                  <a:lnTo>
                    <a:pt x="320" y="190"/>
                  </a:lnTo>
                  <a:lnTo>
                    <a:pt x="316" y="192"/>
                  </a:lnTo>
                  <a:lnTo>
                    <a:pt x="313" y="192"/>
                  </a:lnTo>
                  <a:lnTo>
                    <a:pt x="306" y="190"/>
                  </a:lnTo>
                  <a:lnTo>
                    <a:pt x="299" y="190"/>
                  </a:lnTo>
                  <a:lnTo>
                    <a:pt x="292" y="194"/>
                  </a:lnTo>
                  <a:lnTo>
                    <a:pt x="285" y="197"/>
                  </a:lnTo>
                  <a:lnTo>
                    <a:pt x="275" y="201"/>
                  </a:lnTo>
                  <a:lnTo>
                    <a:pt x="266" y="204"/>
                  </a:lnTo>
                  <a:lnTo>
                    <a:pt x="257" y="211"/>
                  </a:lnTo>
                  <a:lnTo>
                    <a:pt x="249" y="218"/>
                  </a:lnTo>
                  <a:lnTo>
                    <a:pt x="240" y="223"/>
                  </a:lnTo>
                  <a:lnTo>
                    <a:pt x="230" y="228"/>
                  </a:lnTo>
                  <a:lnTo>
                    <a:pt x="221" y="235"/>
                  </a:lnTo>
                  <a:lnTo>
                    <a:pt x="212" y="240"/>
                  </a:lnTo>
                  <a:lnTo>
                    <a:pt x="211" y="246"/>
                  </a:lnTo>
                  <a:lnTo>
                    <a:pt x="209" y="251"/>
                  </a:lnTo>
                  <a:lnTo>
                    <a:pt x="200" y="244"/>
                  </a:lnTo>
                  <a:lnTo>
                    <a:pt x="190" y="235"/>
                  </a:lnTo>
                  <a:lnTo>
                    <a:pt x="188" y="240"/>
                  </a:lnTo>
                  <a:lnTo>
                    <a:pt x="183" y="242"/>
                  </a:lnTo>
                  <a:lnTo>
                    <a:pt x="183" y="233"/>
                  </a:lnTo>
                  <a:lnTo>
                    <a:pt x="186" y="230"/>
                  </a:lnTo>
                  <a:lnTo>
                    <a:pt x="188" y="225"/>
                  </a:lnTo>
                  <a:lnTo>
                    <a:pt x="181" y="223"/>
                  </a:lnTo>
                  <a:lnTo>
                    <a:pt x="176" y="221"/>
                  </a:lnTo>
                  <a:lnTo>
                    <a:pt x="157" y="221"/>
                  </a:lnTo>
                  <a:lnTo>
                    <a:pt x="155" y="220"/>
                  </a:lnTo>
                  <a:lnTo>
                    <a:pt x="154" y="216"/>
                  </a:lnTo>
                  <a:lnTo>
                    <a:pt x="155" y="213"/>
                  </a:lnTo>
                  <a:lnTo>
                    <a:pt x="159" y="209"/>
                  </a:lnTo>
                  <a:lnTo>
                    <a:pt x="150" y="197"/>
                  </a:lnTo>
                  <a:lnTo>
                    <a:pt x="143" y="185"/>
                  </a:lnTo>
                  <a:lnTo>
                    <a:pt x="143" y="173"/>
                  </a:lnTo>
                  <a:lnTo>
                    <a:pt x="143" y="161"/>
                  </a:lnTo>
                  <a:lnTo>
                    <a:pt x="142" y="156"/>
                  </a:lnTo>
                  <a:lnTo>
                    <a:pt x="138" y="150"/>
                  </a:lnTo>
                  <a:lnTo>
                    <a:pt x="135" y="145"/>
                  </a:lnTo>
                  <a:lnTo>
                    <a:pt x="129" y="142"/>
                  </a:lnTo>
                  <a:lnTo>
                    <a:pt x="112" y="140"/>
                  </a:lnTo>
                  <a:lnTo>
                    <a:pt x="93" y="140"/>
                  </a:lnTo>
                  <a:lnTo>
                    <a:pt x="81" y="135"/>
                  </a:lnTo>
                  <a:lnTo>
                    <a:pt x="71" y="128"/>
                  </a:lnTo>
                  <a:lnTo>
                    <a:pt x="65" y="130"/>
                  </a:lnTo>
                  <a:lnTo>
                    <a:pt x="60" y="131"/>
                  </a:lnTo>
                  <a:lnTo>
                    <a:pt x="50" y="128"/>
                  </a:lnTo>
                  <a:lnTo>
                    <a:pt x="41" y="125"/>
                  </a:lnTo>
                  <a:lnTo>
                    <a:pt x="22" y="126"/>
                  </a:lnTo>
                  <a:lnTo>
                    <a:pt x="0" y="125"/>
                  </a:lnTo>
                  <a:lnTo>
                    <a:pt x="2" y="121"/>
                  </a:lnTo>
                  <a:lnTo>
                    <a:pt x="5" y="118"/>
                  </a:lnTo>
                  <a:lnTo>
                    <a:pt x="10" y="114"/>
                  </a:lnTo>
                  <a:lnTo>
                    <a:pt x="17" y="111"/>
                  </a:lnTo>
                  <a:lnTo>
                    <a:pt x="26" y="106"/>
                  </a:lnTo>
                  <a:lnTo>
                    <a:pt x="33" y="99"/>
                  </a:lnTo>
                  <a:lnTo>
                    <a:pt x="38" y="88"/>
                  </a:lnTo>
                  <a:lnTo>
                    <a:pt x="40" y="83"/>
                  </a:lnTo>
                  <a:lnTo>
                    <a:pt x="41" y="78"/>
                  </a:lnTo>
                  <a:lnTo>
                    <a:pt x="48" y="74"/>
                  </a:lnTo>
                  <a:lnTo>
                    <a:pt x="48" y="64"/>
                  </a:lnTo>
                  <a:lnTo>
                    <a:pt x="52" y="59"/>
                  </a:lnTo>
                  <a:lnTo>
                    <a:pt x="55" y="55"/>
                  </a:lnTo>
                  <a:lnTo>
                    <a:pt x="59" y="52"/>
                  </a:lnTo>
                  <a:lnTo>
                    <a:pt x="60" y="40"/>
                  </a:lnTo>
                  <a:lnTo>
                    <a:pt x="64" y="35"/>
                  </a:lnTo>
                  <a:lnTo>
                    <a:pt x="67" y="33"/>
                  </a:lnTo>
                  <a:lnTo>
                    <a:pt x="71" y="30"/>
                  </a:lnTo>
                  <a:lnTo>
                    <a:pt x="72" y="26"/>
                  </a:lnTo>
                  <a:lnTo>
                    <a:pt x="76" y="24"/>
                  </a:lnTo>
                  <a:lnTo>
                    <a:pt x="78" y="24"/>
                  </a:lnTo>
                  <a:lnTo>
                    <a:pt x="81" y="24"/>
                  </a:lnTo>
                  <a:lnTo>
                    <a:pt x="83" y="23"/>
                  </a:lnTo>
                  <a:lnTo>
                    <a:pt x="84" y="21"/>
                  </a:lnTo>
                  <a:lnTo>
                    <a:pt x="86" y="19"/>
                  </a:lnTo>
                  <a:lnTo>
                    <a:pt x="86" y="14"/>
                  </a:lnTo>
                  <a:lnTo>
                    <a:pt x="105" y="5"/>
                  </a:lnTo>
                  <a:lnTo>
                    <a:pt x="110" y="0"/>
                  </a:lnTo>
                  <a:lnTo>
                    <a:pt x="116" y="5"/>
                  </a:lnTo>
                  <a:lnTo>
                    <a:pt x="121" y="5"/>
                  </a:lnTo>
                  <a:lnTo>
                    <a:pt x="131" y="7"/>
                  </a:lnTo>
                  <a:lnTo>
                    <a:pt x="138" y="9"/>
                  </a:lnTo>
                  <a:lnTo>
                    <a:pt x="148" y="9"/>
                  </a:lnTo>
                  <a:lnTo>
                    <a:pt x="159" y="9"/>
                  </a:lnTo>
                  <a:lnTo>
                    <a:pt x="162" y="17"/>
                  </a:lnTo>
                  <a:lnTo>
                    <a:pt x="164" y="24"/>
                  </a:lnTo>
                  <a:lnTo>
                    <a:pt x="167" y="24"/>
                  </a:lnTo>
                  <a:lnTo>
                    <a:pt x="171" y="23"/>
                  </a:lnTo>
                  <a:lnTo>
                    <a:pt x="178" y="28"/>
                  </a:lnTo>
                  <a:lnTo>
                    <a:pt x="180" y="28"/>
                  </a:lnTo>
                  <a:lnTo>
                    <a:pt x="180" y="26"/>
                  </a:lnTo>
                  <a:lnTo>
                    <a:pt x="180" y="24"/>
                  </a:lnTo>
                  <a:lnTo>
                    <a:pt x="180" y="23"/>
                  </a:lnTo>
                  <a:lnTo>
                    <a:pt x="183" y="21"/>
                  </a:lnTo>
                  <a:lnTo>
                    <a:pt x="192" y="19"/>
                  </a:lnTo>
                  <a:lnTo>
                    <a:pt x="199" y="19"/>
                  </a:lnTo>
                  <a:lnTo>
                    <a:pt x="209" y="19"/>
                  </a:lnTo>
                  <a:lnTo>
                    <a:pt x="216" y="19"/>
                  </a:lnTo>
                  <a:lnTo>
                    <a:pt x="221" y="19"/>
                  </a:lnTo>
                  <a:lnTo>
                    <a:pt x="223" y="19"/>
                  </a:lnTo>
                  <a:lnTo>
                    <a:pt x="224" y="16"/>
                  </a:lnTo>
                  <a:lnTo>
                    <a:pt x="224" y="14"/>
                  </a:lnTo>
                  <a:lnTo>
                    <a:pt x="230" y="14"/>
                  </a:lnTo>
                  <a:lnTo>
                    <a:pt x="233" y="16"/>
                  </a:lnTo>
                  <a:lnTo>
                    <a:pt x="237" y="14"/>
                  </a:lnTo>
                  <a:lnTo>
                    <a:pt x="240" y="14"/>
                  </a:lnTo>
                  <a:lnTo>
                    <a:pt x="247" y="17"/>
                  </a:lnTo>
                  <a:lnTo>
                    <a:pt x="249" y="24"/>
                  </a:lnTo>
                  <a:lnTo>
                    <a:pt x="249" y="30"/>
                  </a:lnTo>
                  <a:lnTo>
                    <a:pt x="249" y="33"/>
                  </a:lnTo>
                  <a:lnTo>
                    <a:pt x="252" y="36"/>
                  </a:lnTo>
                  <a:lnTo>
                    <a:pt x="256" y="40"/>
                  </a:lnTo>
                  <a:lnTo>
                    <a:pt x="252" y="47"/>
                  </a:lnTo>
                  <a:lnTo>
                    <a:pt x="250" y="52"/>
                  </a:lnTo>
                  <a:lnTo>
                    <a:pt x="254" y="64"/>
                  </a:lnTo>
                  <a:lnTo>
                    <a:pt x="257" y="74"/>
                  </a:lnTo>
                  <a:lnTo>
                    <a:pt x="259" y="78"/>
                  </a:lnTo>
                  <a:lnTo>
                    <a:pt x="261" y="78"/>
                  </a:lnTo>
                  <a:lnTo>
                    <a:pt x="264" y="78"/>
                  </a:lnTo>
                  <a:lnTo>
                    <a:pt x="268" y="78"/>
                  </a:lnTo>
                  <a:lnTo>
                    <a:pt x="271" y="78"/>
                  </a:lnTo>
                  <a:lnTo>
                    <a:pt x="275" y="78"/>
                  </a:lnTo>
                  <a:lnTo>
                    <a:pt x="276" y="80"/>
                  </a:lnTo>
                  <a:lnTo>
                    <a:pt x="278" y="85"/>
                  </a:lnTo>
                  <a:lnTo>
                    <a:pt x="276" y="90"/>
                  </a:lnTo>
                  <a:lnTo>
                    <a:pt x="271" y="102"/>
                  </a:lnTo>
                  <a:lnTo>
                    <a:pt x="271" y="107"/>
                  </a:lnTo>
                  <a:lnTo>
                    <a:pt x="271" y="111"/>
                  </a:lnTo>
                  <a:lnTo>
                    <a:pt x="271" y="116"/>
                  </a:lnTo>
                  <a:lnTo>
                    <a:pt x="271" y="121"/>
                  </a:lnTo>
                  <a:lnTo>
                    <a:pt x="276" y="126"/>
                  </a:lnTo>
                  <a:lnTo>
                    <a:pt x="280" y="135"/>
                  </a:lnTo>
                  <a:lnTo>
                    <a:pt x="285" y="140"/>
                  </a:lnTo>
                  <a:lnTo>
                    <a:pt x="288" y="145"/>
                  </a:lnTo>
                  <a:lnTo>
                    <a:pt x="295" y="145"/>
                  </a:lnTo>
                  <a:lnTo>
                    <a:pt x="306" y="144"/>
                  </a:lnTo>
                  <a:lnTo>
                    <a:pt x="309" y="138"/>
                  </a:lnTo>
                  <a:lnTo>
                    <a:pt x="314" y="133"/>
                  </a:lnTo>
                  <a:lnTo>
                    <a:pt x="318" y="135"/>
                  </a:lnTo>
                  <a:lnTo>
                    <a:pt x="320" y="137"/>
                  </a:lnTo>
                  <a:lnTo>
                    <a:pt x="333" y="131"/>
                  </a:lnTo>
                  <a:lnTo>
                    <a:pt x="344" y="128"/>
                  </a:lnTo>
                  <a:lnTo>
                    <a:pt x="349" y="128"/>
                  </a:lnTo>
                  <a:lnTo>
                    <a:pt x="352" y="130"/>
                  </a:lnTo>
                  <a:lnTo>
                    <a:pt x="354" y="133"/>
                  </a:lnTo>
                  <a:lnTo>
                    <a:pt x="358" y="135"/>
                  </a:lnTo>
                  <a:lnTo>
                    <a:pt x="366" y="137"/>
                  </a:lnTo>
                  <a:lnTo>
                    <a:pt x="377" y="137"/>
                  </a:lnTo>
                  <a:lnTo>
                    <a:pt x="377" y="140"/>
                  </a:lnTo>
                  <a:lnTo>
                    <a:pt x="375" y="144"/>
                  </a:lnTo>
                  <a:lnTo>
                    <a:pt x="371" y="145"/>
                  </a:lnTo>
                  <a:lnTo>
                    <a:pt x="368" y="147"/>
                  </a:lnTo>
                  <a:lnTo>
                    <a:pt x="361" y="149"/>
                  </a:lnTo>
                  <a:lnTo>
                    <a:pt x="354" y="150"/>
                  </a:lnTo>
                  <a:lnTo>
                    <a:pt x="352" y="152"/>
                  </a:lnTo>
                  <a:lnTo>
                    <a:pt x="351" y="154"/>
                  </a:lnTo>
                  <a:lnTo>
                    <a:pt x="349" y="157"/>
                  </a:lnTo>
                  <a:lnTo>
                    <a:pt x="347" y="161"/>
                  </a:lnTo>
                  <a:lnTo>
                    <a:pt x="351" y="169"/>
                  </a:lnTo>
                  <a:lnTo>
                    <a:pt x="354" y="173"/>
                  </a:lnTo>
                  <a:close/>
                </a:path>
              </a:pathLst>
            </a:custGeom>
            <a:solidFill>
              <a:srgbClr val="0070C0"/>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09" name="Freeform 62"/>
            <p:cNvSpPr>
              <a:spLocks/>
            </p:cNvSpPr>
            <p:nvPr/>
          </p:nvSpPr>
          <p:spPr bwMode="auto">
            <a:xfrm>
              <a:off x="2941" y="2060"/>
              <a:ext cx="235" cy="211"/>
            </a:xfrm>
            <a:custGeom>
              <a:avLst/>
              <a:gdLst>
                <a:gd name="T0" fmla="*/ 6 w 323"/>
                <a:gd name="T1" fmla="*/ 32 h 261"/>
                <a:gd name="T2" fmla="*/ 9 w 323"/>
                <a:gd name="T3" fmla="*/ 32 h 261"/>
                <a:gd name="T4" fmla="*/ 13 w 323"/>
                <a:gd name="T5" fmla="*/ 30 h 261"/>
                <a:gd name="T6" fmla="*/ 15 w 323"/>
                <a:gd name="T7" fmla="*/ 32 h 261"/>
                <a:gd name="T8" fmla="*/ 15 w 323"/>
                <a:gd name="T9" fmla="*/ 34 h 261"/>
                <a:gd name="T10" fmla="*/ 15 w 323"/>
                <a:gd name="T11" fmla="*/ 37 h 261"/>
                <a:gd name="T12" fmla="*/ 15 w 323"/>
                <a:gd name="T13" fmla="*/ 40 h 261"/>
                <a:gd name="T14" fmla="*/ 15 w 323"/>
                <a:gd name="T15" fmla="*/ 46 h 261"/>
                <a:gd name="T16" fmla="*/ 15 w 323"/>
                <a:gd name="T17" fmla="*/ 52 h 261"/>
                <a:gd name="T18" fmla="*/ 15 w 323"/>
                <a:gd name="T19" fmla="*/ 57 h 261"/>
                <a:gd name="T20" fmla="*/ 17 w 323"/>
                <a:gd name="T21" fmla="*/ 61 h 261"/>
                <a:gd name="T22" fmla="*/ 18 w 323"/>
                <a:gd name="T23" fmla="*/ 64 h 261"/>
                <a:gd name="T24" fmla="*/ 20 w 323"/>
                <a:gd name="T25" fmla="*/ 67 h 261"/>
                <a:gd name="T26" fmla="*/ 23 w 323"/>
                <a:gd name="T27" fmla="*/ 70 h 261"/>
                <a:gd name="T28" fmla="*/ 28 w 323"/>
                <a:gd name="T29" fmla="*/ 74 h 261"/>
                <a:gd name="T30" fmla="*/ 31 w 323"/>
                <a:gd name="T31" fmla="*/ 73 h 261"/>
                <a:gd name="T32" fmla="*/ 32 w 323"/>
                <a:gd name="T33" fmla="*/ 74 h 261"/>
                <a:gd name="T34" fmla="*/ 34 w 323"/>
                <a:gd name="T35" fmla="*/ 75 h 261"/>
                <a:gd name="T36" fmla="*/ 36 w 323"/>
                <a:gd name="T37" fmla="*/ 76 h 261"/>
                <a:gd name="T38" fmla="*/ 40 w 323"/>
                <a:gd name="T39" fmla="*/ 80 h 261"/>
                <a:gd name="T40" fmla="*/ 44 w 323"/>
                <a:gd name="T41" fmla="*/ 82 h 261"/>
                <a:gd name="T42" fmla="*/ 46 w 323"/>
                <a:gd name="T43" fmla="*/ 83 h 261"/>
                <a:gd name="T44" fmla="*/ 47 w 323"/>
                <a:gd name="T45" fmla="*/ 87 h 261"/>
                <a:gd name="T46" fmla="*/ 50 w 323"/>
                <a:gd name="T47" fmla="*/ 87 h 261"/>
                <a:gd name="T48" fmla="*/ 53 w 323"/>
                <a:gd name="T49" fmla="*/ 87 h 261"/>
                <a:gd name="T50" fmla="*/ 55 w 323"/>
                <a:gd name="T51" fmla="*/ 87 h 261"/>
                <a:gd name="T52" fmla="*/ 56 w 323"/>
                <a:gd name="T53" fmla="*/ 91 h 261"/>
                <a:gd name="T54" fmla="*/ 57 w 323"/>
                <a:gd name="T55" fmla="*/ 90 h 261"/>
                <a:gd name="T56" fmla="*/ 59 w 323"/>
                <a:gd name="T57" fmla="*/ 86 h 261"/>
                <a:gd name="T58" fmla="*/ 61 w 323"/>
                <a:gd name="T59" fmla="*/ 82 h 261"/>
                <a:gd name="T60" fmla="*/ 63 w 323"/>
                <a:gd name="T61" fmla="*/ 76 h 261"/>
                <a:gd name="T62" fmla="*/ 65 w 323"/>
                <a:gd name="T63" fmla="*/ 71 h 261"/>
                <a:gd name="T64" fmla="*/ 65 w 323"/>
                <a:gd name="T65" fmla="*/ 65 h 261"/>
                <a:gd name="T66" fmla="*/ 65 w 323"/>
                <a:gd name="T67" fmla="*/ 62 h 261"/>
                <a:gd name="T68" fmla="*/ 64 w 323"/>
                <a:gd name="T69" fmla="*/ 60 h 261"/>
                <a:gd name="T70" fmla="*/ 65 w 323"/>
                <a:gd name="T71" fmla="*/ 53 h 261"/>
                <a:gd name="T72" fmla="*/ 65 w 323"/>
                <a:gd name="T73" fmla="*/ 49 h 261"/>
                <a:gd name="T74" fmla="*/ 64 w 323"/>
                <a:gd name="T75" fmla="*/ 49 h 261"/>
                <a:gd name="T76" fmla="*/ 61 w 323"/>
                <a:gd name="T77" fmla="*/ 47 h 261"/>
                <a:gd name="T78" fmla="*/ 56 w 323"/>
                <a:gd name="T79" fmla="*/ 46 h 261"/>
                <a:gd name="T80" fmla="*/ 52 w 323"/>
                <a:gd name="T81" fmla="*/ 42 h 261"/>
                <a:gd name="T82" fmla="*/ 51 w 323"/>
                <a:gd name="T83" fmla="*/ 32 h 261"/>
                <a:gd name="T84" fmla="*/ 52 w 323"/>
                <a:gd name="T85" fmla="*/ 19 h 261"/>
                <a:gd name="T86" fmla="*/ 49 w 323"/>
                <a:gd name="T87" fmla="*/ 12 h 261"/>
                <a:gd name="T88" fmla="*/ 45 w 323"/>
                <a:gd name="T89" fmla="*/ 10 h 261"/>
                <a:gd name="T90" fmla="*/ 40 w 323"/>
                <a:gd name="T91" fmla="*/ 6 h 261"/>
                <a:gd name="T92" fmla="*/ 38 w 323"/>
                <a:gd name="T93" fmla="*/ 2 h 261"/>
                <a:gd name="T94" fmla="*/ 34 w 323"/>
                <a:gd name="T95" fmla="*/ 0 h 261"/>
                <a:gd name="T96" fmla="*/ 30 w 323"/>
                <a:gd name="T97" fmla="*/ 2 h 261"/>
                <a:gd name="T98" fmla="*/ 28 w 323"/>
                <a:gd name="T99" fmla="*/ 5 h 261"/>
                <a:gd name="T100" fmla="*/ 26 w 323"/>
                <a:gd name="T101" fmla="*/ 9 h 261"/>
                <a:gd name="T102" fmla="*/ 26 w 323"/>
                <a:gd name="T103" fmla="*/ 12 h 261"/>
                <a:gd name="T104" fmla="*/ 25 w 323"/>
                <a:gd name="T105" fmla="*/ 15 h 261"/>
                <a:gd name="T106" fmla="*/ 23 w 323"/>
                <a:gd name="T107" fmla="*/ 15 h 261"/>
                <a:gd name="T108" fmla="*/ 17 w 323"/>
                <a:gd name="T109" fmla="*/ 21 h 261"/>
                <a:gd name="T110" fmla="*/ 14 w 323"/>
                <a:gd name="T111" fmla="*/ 24 h 261"/>
                <a:gd name="T112" fmla="*/ 10 w 323"/>
                <a:gd name="T113" fmla="*/ 24 h 261"/>
                <a:gd name="T114" fmla="*/ 7 w 323"/>
                <a:gd name="T115" fmla="*/ 23 h 261"/>
                <a:gd name="T116" fmla="*/ 5 w 323"/>
                <a:gd name="T117" fmla="*/ 25 h 261"/>
                <a:gd name="T118" fmla="*/ 3 w 323"/>
                <a:gd name="T119" fmla="*/ 29 h 261"/>
                <a:gd name="T120" fmla="*/ 4 w 323"/>
                <a:gd name="T121" fmla="*/ 33 h 26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23"/>
                <a:gd name="T184" fmla="*/ 0 h 261"/>
                <a:gd name="T185" fmla="*/ 323 w 323"/>
                <a:gd name="T186" fmla="*/ 261 h 26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23" h="261">
                  <a:moveTo>
                    <a:pt x="21" y="97"/>
                  </a:moveTo>
                  <a:lnTo>
                    <a:pt x="29" y="93"/>
                  </a:lnTo>
                  <a:lnTo>
                    <a:pt x="38" y="91"/>
                  </a:lnTo>
                  <a:lnTo>
                    <a:pt x="48" y="91"/>
                  </a:lnTo>
                  <a:lnTo>
                    <a:pt x="57" y="91"/>
                  </a:lnTo>
                  <a:lnTo>
                    <a:pt x="64" y="88"/>
                  </a:lnTo>
                  <a:lnTo>
                    <a:pt x="69" y="86"/>
                  </a:lnTo>
                  <a:lnTo>
                    <a:pt x="72" y="90"/>
                  </a:lnTo>
                  <a:lnTo>
                    <a:pt x="72" y="95"/>
                  </a:lnTo>
                  <a:lnTo>
                    <a:pt x="72" y="98"/>
                  </a:lnTo>
                  <a:lnTo>
                    <a:pt x="72" y="102"/>
                  </a:lnTo>
                  <a:lnTo>
                    <a:pt x="72" y="107"/>
                  </a:lnTo>
                  <a:lnTo>
                    <a:pt x="74" y="110"/>
                  </a:lnTo>
                  <a:lnTo>
                    <a:pt x="71" y="117"/>
                  </a:lnTo>
                  <a:lnTo>
                    <a:pt x="69" y="126"/>
                  </a:lnTo>
                  <a:lnTo>
                    <a:pt x="72" y="135"/>
                  </a:lnTo>
                  <a:lnTo>
                    <a:pt x="74" y="142"/>
                  </a:lnTo>
                  <a:lnTo>
                    <a:pt x="74" y="150"/>
                  </a:lnTo>
                  <a:lnTo>
                    <a:pt x="74" y="159"/>
                  </a:lnTo>
                  <a:lnTo>
                    <a:pt x="74" y="166"/>
                  </a:lnTo>
                  <a:lnTo>
                    <a:pt x="78" y="171"/>
                  </a:lnTo>
                  <a:lnTo>
                    <a:pt x="81" y="176"/>
                  </a:lnTo>
                  <a:lnTo>
                    <a:pt x="85" y="178"/>
                  </a:lnTo>
                  <a:lnTo>
                    <a:pt x="90" y="185"/>
                  </a:lnTo>
                  <a:lnTo>
                    <a:pt x="95" y="190"/>
                  </a:lnTo>
                  <a:lnTo>
                    <a:pt x="102" y="195"/>
                  </a:lnTo>
                  <a:lnTo>
                    <a:pt x="109" y="199"/>
                  </a:lnTo>
                  <a:lnTo>
                    <a:pt x="116" y="204"/>
                  </a:lnTo>
                  <a:lnTo>
                    <a:pt x="126" y="211"/>
                  </a:lnTo>
                  <a:lnTo>
                    <a:pt x="138" y="211"/>
                  </a:lnTo>
                  <a:lnTo>
                    <a:pt x="147" y="209"/>
                  </a:lnTo>
                  <a:lnTo>
                    <a:pt x="154" y="209"/>
                  </a:lnTo>
                  <a:lnTo>
                    <a:pt x="157" y="211"/>
                  </a:lnTo>
                  <a:lnTo>
                    <a:pt x="159" y="212"/>
                  </a:lnTo>
                  <a:lnTo>
                    <a:pt x="164" y="218"/>
                  </a:lnTo>
                  <a:lnTo>
                    <a:pt x="169" y="218"/>
                  </a:lnTo>
                  <a:lnTo>
                    <a:pt x="174" y="216"/>
                  </a:lnTo>
                  <a:lnTo>
                    <a:pt x="180" y="219"/>
                  </a:lnTo>
                  <a:lnTo>
                    <a:pt x="183" y="224"/>
                  </a:lnTo>
                  <a:lnTo>
                    <a:pt x="197" y="231"/>
                  </a:lnTo>
                  <a:lnTo>
                    <a:pt x="212" y="237"/>
                  </a:lnTo>
                  <a:lnTo>
                    <a:pt x="214" y="237"/>
                  </a:lnTo>
                  <a:lnTo>
                    <a:pt x="219" y="237"/>
                  </a:lnTo>
                  <a:lnTo>
                    <a:pt x="225" y="240"/>
                  </a:lnTo>
                  <a:lnTo>
                    <a:pt x="228" y="245"/>
                  </a:lnTo>
                  <a:lnTo>
                    <a:pt x="233" y="250"/>
                  </a:lnTo>
                  <a:lnTo>
                    <a:pt x="238" y="254"/>
                  </a:lnTo>
                  <a:lnTo>
                    <a:pt x="244" y="254"/>
                  </a:lnTo>
                  <a:lnTo>
                    <a:pt x="252" y="252"/>
                  </a:lnTo>
                  <a:lnTo>
                    <a:pt x="261" y="250"/>
                  </a:lnTo>
                  <a:lnTo>
                    <a:pt x="270" y="250"/>
                  </a:lnTo>
                  <a:lnTo>
                    <a:pt x="271" y="254"/>
                  </a:lnTo>
                  <a:lnTo>
                    <a:pt x="275" y="259"/>
                  </a:lnTo>
                  <a:lnTo>
                    <a:pt x="276" y="261"/>
                  </a:lnTo>
                  <a:lnTo>
                    <a:pt x="280" y="261"/>
                  </a:lnTo>
                  <a:lnTo>
                    <a:pt x="280" y="259"/>
                  </a:lnTo>
                  <a:lnTo>
                    <a:pt x="282" y="256"/>
                  </a:lnTo>
                  <a:lnTo>
                    <a:pt x="289" y="249"/>
                  </a:lnTo>
                  <a:lnTo>
                    <a:pt x="299" y="245"/>
                  </a:lnTo>
                  <a:lnTo>
                    <a:pt x="302" y="237"/>
                  </a:lnTo>
                  <a:lnTo>
                    <a:pt x="306" y="226"/>
                  </a:lnTo>
                  <a:lnTo>
                    <a:pt x="311" y="219"/>
                  </a:lnTo>
                  <a:lnTo>
                    <a:pt x="316" y="214"/>
                  </a:lnTo>
                  <a:lnTo>
                    <a:pt x="320" y="207"/>
                  </a:lnTo>
                  <a:lnTo>
                    <a:pt x="323" y="193"/>
                  </a:lnTo>
                  <a:lnTo>
                    <a:pt x="323" y="188"/>
                  </a:lnTo>
                  <a:lnTo>
                    <a:pt x="323" y="183"/>
                  </a:lnTo>
                  <a:lnTo>
                    <a:pt x="321" y="180"/>
                  </a:lnTo>
                  <a:lnTo>
                    <a:pt x="318" y="176"/>
                  </a:lnTo>
                  <a:lnTo>
                    <a:pt x="314" y="171"/>
                  </a:lnTo>
                  <a:lnTo>
                    <a:pt x="313" y="164"/>
                  </a:lnTo>
                  <a:lnTo>
                    <a:pt x="316" y="155"/>
                  </a:lnTo>
                  <a:lnTo>
                    <a:pt x="320" y="145"/>
                  </a:lnTo>
                  <a:lnTo>
                    <a:pt x="318" y="142"/>
                  </a:lnTo>
                  <a:lnTo>
                    <a:pt x="316" y="140"/>
                  </a:lnTo>
                  <a:lnTo>
                    <a:pt x="313" y="138"/>
                  </a:lnTo>
                  <a:lnTo>
                    <a:pt x="308" y="138"/>
                  </a:lnTo>
                  <a:lnTo>
                    <a:pt x="299" y="136"/>
                  </a:lnTo>
                  <a:lnTo>
                    <a:pt x="289" y="135"/>
                  </a:lnTo>
                  <a:lnTo>
                    <a:pt x="275" y="135"/>
                  </a:lnTo>
                  <a:lnTo>
                    <a:pt x="264" y="133"/>
                  </a:lnTo>
                  <a:lnTo>
                    <a:pt x="254" y="121"/>
                  </a:lnTo>
                  <a:lnTo>
                    <a:pt x="245" y="105"/>
                  </a:lnTo>
                  <a:lnTo>
                    <a:pt x="249" y="90"/>
                  </a:lnTo>
                  <a:lnTo>
                    <a:pt x="254" y="72"/>
                  </a:lnTo>
                  <a:lnTo>
                    <a:pt x="251" y="55"/>
                  </a:lnTo>
                  <a:lnTo>
                    <a:pt x="249" y="36"/>
                  </a:lnTo>
                  <a:lnTo>
                    <a:pt x="240" y="33"/>
                  </a:lnTo>
                  <a:lnTo>
                    <a:pt x="230" y="31"/>
                  </a:lnTo>
                  <a:lnTo>
                    <a:pt x="221" y="28"/>
                  </a:lnTo>
                  <a:lnTo>
                    <a:pt x="206" y="22"/>
                  </a:lnTo>
                  <a:lnTo>
                    <a:pt x="197" y="17"/>
                  </a:lnTo>
                  <a:lnTo>
                    <a:pt x="192" y="9"/>
                  </a:lnTo>
                  <a:lnTo>
                    <a:pt x="187" y="3"/>
                  </a:lnTo>
                  <a:lnTo>
                    <a:pt x="185" y="0"/>
                  </a:lnTo>
                  <a:lnTo>
                    <a:pt x="168" y="0"/>
                  </a:lnTo>
                  <a:lnTo>
                    <a:pt x="150" y="2"/>
                  </a:lnTo>
                  <a:lnTo>
                    <a:pt x="147" y="7"/>
                  </a:lnTo>
                  <a:lnTo>
                    <a:pt x="143" y="12"/>
                  </a:lnTo>
                  <a:lnTo>
                    <a:pt x="138" y="15"/>
                  </a:lnTo>
                  <a:lnTo>
                    <a:pt x="130" y="22"/>
                  </a:lnTo>
                  <a:lnTo>
                    <a:pt x="128" y="26"/>
                  </a:lnTo>
                  <a:lnTo>
                    <a:pt x="128" y="31"/>
                  </a:lnTo>
                  <a:lnTo>
                    <a:pt x="128" y="34"/>
                  </a:lnTo>
                  <a:lnTo>
                    <a:pt x="126" y="38"/>
                  </a:lnTo>
                  <a:lnTo>
                    <a:pt x="124" y="41"/>
                  </a:lnTo>
                  <a:lnTo>
                    <a:pt x="121" y="43"/>
                  </a:lnTo>
                  <a:lnTo>
                    <a:pt x="114" y="45"/>
                  </a:lnTo>
                  <a:lnTo>
                    <a:pt x="107" y="47"/>
                  </a:lnTo>
                  <a:lnTo>
                    <a:pt x="86" y="60"/>
                  </a:lnTo>
                  <a:lnTo>
                    <a:pt x="78" y="69"/>
                  </a:lnTo>
                  <a:lnTo>
                    <a:pt x="67" y="71"/>
                  </a:lnTo>
                  <a:lnTo>
                    <a:pt x="53" y="72"/>
                  </a:lnTo>
                  <a:lnTo>
                    <a:pt x="50" y="71"/>
                  </a:lnTo>
                  <a:lnTo>
                    <a:pt x="41" y="69"/>
                  </a:lnTo>
                  <a:lnTo>
                    <a:pt x="34" y="69"/>
                  </a:lnTo>
                  <a:lnTo>
                    <a:pt x="29" y="69"/>
                  </a:lnTo>
                  <a:lnTo>
                    <a:pt x="26" y="72"/>
                  </a:lnTo>
                  <a:lnTo>
                    <a:pt x="22" y="76"/>
                  </a:lnTo>
                  <a:lnTo>
                    <a:pt x="14" y="83"/>
                  </a:lnTo>
                  <a:lnTo>
                    <a:pt x="0" y="91"/>
                  </a:lnTo>
                  <a:lnTo>
                    <a:pt x="21" y="97"/>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10" name="Freeform 63"/>
            <p:cNvSpPr>
              <a:spLocks/>
            </p:cNvSpPr>
            <p:nvPr/>
          </p:nvSpPr>
          <p:spPr bwMode="auto">
            <a:xfrm>
              <a:off x="2706" y="2051"/>
              <a:ext cx="250" cy="141"/>
            </a:xfrm>
            <a:custGeom>
              <a:avLst/>
              <a:gdLst>
                <a:gd name="T0" fmla="*/ 70 w 344"/>
                <a:gd name="T1" fmla="*/ 39 h 173"/>
                <a:gd name="T2" fmla="*/ 68 w 344"/>
                <a:gd name="T3" fmla="*/ 40 h 173"/>
                <a:gd name="T4" fmla="*/ 66 w 344"/>
                <a:gd name="T5" fmla="*/ 42 h 173"/>
                <a:gd name="T6" fmla="*/ 64 w 344"/>
                <a:gd name="T7" fmla="*/ 46 h 173"/>
                <a:gd name="T8" fmla="*/ 61 w 344"/>
                <a:gd name="T9" fmla="*/ 48 h 173"/>
                <a:gd name="T10" fmla="*/ 59 w 344"/>
                <a:gd name="T11" fmla="*/ 51 h 173"/>
                <a:gd name="T12" fmla="*/ 57 w 344"/>
                <a:gd name="T13" fmla="*/ 54 h 173"/>
                <a:gd name="T14" fmla="*/ 55 w 344"/>
                <a:gd name="T15" fmla="*/ 55 h 173"/>
                <a:gd name="T16" fmla="*/ 54 w 344"/>
                <a:gd name="T17" fmla="*/ 57 h 173"/>
                <a:gd name="T18" fmla="*/ 53 w 344"/>
                <a:gd name="T19" fmla="*/ 59 h 173"/>
                <a:gd name="T20" fmla="*/ 50 w 344"/>
                <a:gd name="T21" fmla="*/ 60 h 173"/>
                <a:gd name="T22" fmla="*/ 46 w 344"/>
                <a:gd name="T23" fmla="*/ 59 h 173"/>
                <a:gd name="T24" fmla="*/ 39 w 344"/>
                <a:gd name="T25" fmla="*/ 59 h 173"/>
                <a:gd name="T26" fmla="*/ 35 w 344"/>
                <a:gd name="T27" fmla="*/ 63 h 173"/>
                <a:gd name="T28" fmla="*/ 34 w 344"/>
                <a:gd name="T29" fmla="*/ 60 h 173"/>
                <a:gd name="T30" fmla="*/ 32 w 344"/>
                <a:gd name="T31" fmla="*/ 59 h 173"/>
                <a:gd name="T32" fmla="*/ 32 w 344"/>
                <a:gd name="T33" fmla="*/ 59 h 173"/>
                <a:gd name="T34" fmla="*/ 32 w 344"/>
                <a:gd name="T35" fmla="*/ 51 h 173"/>
                <a:gd name="T36" fmla="*/ 32 w 344"/>
                <a:gd name="T37" fmla="*/ 37 h 173"/>
                <a:gd name="T38" fmla="*/ 29 w 344"/>
                <a:gd name="T39" fmla="*/ 39 h 173"/>
                <a:gd name="T40" fmla="*/ 28 w 344"/>
                <a:gd name="T41" fmla="*/ 42 h 173"/>
                <a:gd name="T42" fmla="*/ 26 w 344"/>
                <a:gd name="T43" fmla="*/ 45 h 173"/>
                <a:gd name="T44" fmla="*/ 22 w 344"/>
                <a:gd name="T45" fmla="*/ 46 h 173"/>
                <a:gd name="T46" fmla="*/ 17 w 344"/>
                <a:gd name="T47" fmla="*/ 46 h 173"/>
                <a:gd name="T48" fmla="*/ 17 w 344"/>
                <a:gd name="T49" fmla="*/ 42 h 173"/>
                <a:gd name="T50" fmla="*/ 16 w 344"/>
                <a:gd name="T51" fmla="*/ 39 h 173"/>
                <a:gd name="T52" fmla="*/ 12 w 344"/>
                <a:gd name="T53" fmla="*/ 37 h 173"/>
                <a:gd name="T54" fmla="*/ 9 w 344"/>
                <a:gd name="T55" fmla="*/ 37 h 173"/>
                <a:gd name="T56" fmla="*/ 10 w 344"/>
                <a:gd name="T57" fmla="*/ 32 h 173"/>
                <a:gd name="T58" fmla="*/ 7 w 344"/>
                <a:gd name="T59" fmla="*/ 25 h 173"/>
                <a:gd name="T60" fmla="*/ 5 w 344"/>
                <a:gd name="T61" fmla="*/ 21 h 173"/>
                <a:gd name="T62" fmla="*/ 4 w 344"/>
                <a:gd name="T63" fmla="*/ 16 h 173"/>
                <a:gd name="T64" fmla="*/ 1 w 344"/>
                <a:gd name="T65" fmla="*/ 15 h 173"/>
                <a:gd name="T66" fmla="*/ 3 w 344"/>
                <a:gd name="T67" fmla="*/ 13 h 173"/>
                <a:gd name="T68" fmla="*/ 0 w 344"/>
                <a:gd name="T69" fmla="*/ 7 h 173"/>
                <a:gd name="T70" fmla="*/ 2 w 344"/>
                <a:gd name="T71" fmla="*/ 5 h 173"/>
                <a:gd name="T72" fmla="*/ 1 w 344"/>
                <a:gd name="T73" fmla="*/ 0 h 173"/>
                <a:gd name="T74" fmla="*/ 7 w 344"/>
                <a:gd name="T75" fmla="*/ 3 h 173"/>
                <a:gd name="T76" fmla="*/ 15 w 344"/>
                <a:gd name="T77" fmla="*/ 7 h 173"/>
                <a:gd name="T78" fmla="*/ 23 w 344"/>
                <a:gd name="T79" fmla="*/ 10 h 173"/>
                <a:gd name="T80" fmla="*/ 28 w 344"/>
                <a:gd name="T81" fmla="*/ 11 h 173"/>
                <a:gd name="T82" fmla="*/ 34 w 344"/>
                <a:gd name="T83" fmla="*/ 15 h 173"/>
                <a:gd name="T84" fmla="*/ 40 w 344"/>
                <a:gd name="T85" fmla="*/ 20 h 173"/>
                <a:gd name="T86" fmla="*/ 51 w 344"/>
                <a:gd name="T87" fmla="*/ 28 h 173"/>
                <a:gd name="T88" fmla="*/ 66 w 344"/>
                <a:gd name="T89" fmla="*/ 37 h 1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44"/>
                <a:gd name="T136" fmla="*/ 0 h 173"/>
                <a:gd name="T137" fmla="*/ 344 w 344"/>
                <a:gd name="T138" fmla="*/ 173 h 1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44" h="173">
                  <a:moveTo>
                    <a:pt x="325" y="103"/>
                  </a:moveTo>
                  <a:lnTo>
                    <a:pt x="344" y="109"/>
                  </a:lnTo>
                  <a:lnTo>
                    <a:pt x="338" y="110"/>
                  </a:lnTo>
                  <a:lnTo>
                    <a:pt x="335" y="112"/>
                  </a:lnTo>
                  <a:lnTo>
                    <a:pt x="332" y="114"/>
                  </a:lnTo>
                  <a:lnTo>
                    <a:pt x="326" y="117"/>
                  </a:lnTo>
                  <a:lnTo>
                    <a:pt x="321" y="124"/>
                  </a:lnTo>
                  <a:lnTo>
                    <a:pt x="314" y="128"/>
                  </a:lnTo>
                  <a:lnTo>
                    <a:pt x="307" y="131"/>
                  </a:lnTo>
                  <a:lnTo>
                    <a:pt x="299" y="136"/>
                  </a:lnTo>
                  <a:lnTo>
                    <a:pt x="295" y="140"/>
                  </a:lnTo>
                  <a:lnTo>
                    <a:pt x="292" y="143"/>
                  </a:lnTo>
                  <a:lnTo>
                    <a:pt x="288" y="147"/>
                  </a:lnTo>
                  <a:lnTo>
                    <a:pt x="283" y="148"/>
                  </a:lnTo>
                  <a:lnTo>
                    <a:pt x="276" y="148"/>
                  </a:lnTo>
                  <a:lnTo>
                    <a:pt x="271" y="152"/>
                  </a:lnTo>
                  <a:lnTo>
                    <a:pt x="268" y="155"/>
                  </a:lnTo>
                  <a:lnTo>
                    <a:pt x="266" y="159"/>
                  </a:lnTo>
                  <a:lnTo>
                    <a:pt x="262" y="162"/>
                  </a:lnTo>
                  <a:lnTo>
                    <a:pt x="259" y="166"/>
                  </a:lnTo>
                  <a:lnTo>
                    <a:pt x="254" y="169"/>
                  </a:lnTo>
                  <a:lnTo>
                    <a:pt x="247" y="169"/>
                  </a:lnTo>
                  <a:lnTo>
                    <a:pt x="240" y="166"/>
                  </a:lnTo>
                  <a:lnTo>
                    <a:pt x="223" y="164"/>
                  </a:lnTo>
                  <a:lnTo>
                    <a:pt x="207" y="164"/>
                  </a:lnTo>
                  <a:lnTo>
                    <a:pt x="188" y="164"/>
                  </a:lnTo>
                  <a:lnTo>
                    <a:pt x="181" y="167"/>
                  </a:lnTo>
                  <a:lnTo>
                    <a:pt x="172" y="173"/>
                  </a:lnTo>
                  <a:lnTo>
                    <a:pt x="167" y="171"/>
                  </a:lnTo>
                  <a:lnTo>
                    <a:pt x="166" y="169"/>
                  </a:lnTo>
                  <a:lnTo>
                    <a:pt x="160" y="169"/>
                  </a:lnTo>
                  <a:lnTo>
                    <a:pt x="159" y="167"/>
                  </a:lnTo>
                  <a:lnTo>
                    <a:pt x="157" y="164"/>
                  </a:lnTo>
                  <a:lnTo>
                    <a:pt x="155" y="162"/>
                  </a:lnTo>
                  <a:lnTo>
                    <a:pt x="155" y="154"/>
                  </a:lnTo>
                  <a:lnTo>
                    <a:pt x="157" y="143"/>
                  </a:lnTo>
                  <a:lnTo>
                    <a:pt x="157" y="119"/>
                  </a:lnTo>
                  <a:lnTo>
                    <a:pt x="157" y="100"/>
                  </a:lnTo>
                  <a:lnTo>
                    <a:pt x="150" y="103"/>
                  </a:lnTo>
                  <a:lnTo>
                    <a:pt x="145" y="109"/>
                  </a:lnTo>
                  <a:lnTo>
                    <a:pt x="141" y="114"/>
                  </a:lnTo>
                  <a:lnTo>
                    <a:pt x="138" y="119"/>
                  </a:lnTo>
                  <a:lnTo>
                    <a:pt x="133" y="122"/>
                  </a:lnTo>
                  <a:lnTo>
                    <a:pt x="128" y="126"/>
                  </a:lnTo>
                  <a:lnTo>
                    <a:pt x="119" y="128"/>
                  </a:lnTo>
                  <a:lnTo>
                    <a:pt x="107" y="129"/>
                  </a:lnTo>
                  <a:lnTo>
                    <a:pt x="96" y="129"/>
                  </a:lnTo>
                  <a:lnTo>
                    <a:pt x="86" y="128"/>
                  </a:lnTo>
                  <a:lnTo>
                    <a:pt x="84" y="122"/>
                  </a:lnTo>
                  <a:lnTo>
                    <a:pt x="84" y="117"/>
                  </a:lnTo>
                  <a:lnTo>
                    <a:pt x="81" y="114"/>
                  </a:lnTo>
                  <a:lnTo>
                    <a:pt x="77" y="110"/>
                  </a:lnTo>
                  <a:lnTo>
                    <a:pt x="71" y="107"/>
                  </a:lnTo>
                  <a:lnTo>
                    <a:pt x="62" y="105"/>
                  </a:lnTo>
                  <a:lnTo>
                    <a:pt x="46" y="105"/>
                  </a:lnTo>
                  <a:lnTo>
                    <a:pt x="41" y="103"/>
                  </a:lnTo>
                  <a:lnTo>
                    <a:pt x="46" y="98"/>
                  </a:lnTo>
                  <a:lnTo>
                    <a:pt x="50" y="90"/>
                  </a:lnTo>
                  <a:lnTo>
                    <a:pt x="39" y="78"/>
                  </a:lnTo>
                  <a:lnTo>
                    <a:pt x="31" y="71"/>
                  </a:lnTo>
                  <a:lnTo>
                    <a:pt x="26" y="62"/>
                  </a:lnTo>
                  <a:lnTo>
                    <a:pt x="22" y="59"/>
                  </a:lnTo>
                  <a:lnTo>
                    <a:pt x="19" y="52"/>
                  </a:lnTo>
                  <a:lnTo>
                    <a:pt x="17" y="46"/>
                  </a:lnTo>
                  <a:lnTo>
                    <a:pt x="13" y="45"/>
                  </a:lnTo>
                  <a:lnTo>
                    <a:pt x="8" y="41"/>
                  </a:lnTo>
                  <a:lnTo>
                    <a:pt x="10" y="40"/>
                  </a:lnTo>
                  <a:lnTo>
                    <a:pt x="12" y="36"/>
                  </a:lnTo>
                  <a:lnTo>
                    <a:pt x="5" y="29"/>
                  </a:lnTo>
                  <a:lnTo>
                    <a:pt x="0" y="21"/>
                  </a:lnTo>
                  <a:lnTo>
                    <a:pt x="5" y="14"/>
                  </a:lnTo>
                  <a:lnTo>
                    <a:pt x="10" y="12"/>
                  </a:lnTo>
                  <a:lnTo>
                    <a:pt x="8" y="5"/>
                  </a:lnTo>
                  <a:lnTo>
                    <a:pt x="7" y="0"/>
                  </a:lnTo>
                  <a:lnTo>
                    <a:pt x="20" y="2"/>
                  </a:lnTo>
                  <a:lnTo>
                    <a:pt x="34" y="8"/>
                  </a:lnTo>
                  <a:lnTo>
                    <a:pt x="52" y="15"/>
                  </a:lnTo>
                  <a:lnTo>
                    <a:pt x="71" y="21"/>
                  </a:lnTo>
                  <a:lnTo>
                    <a:pt x="96" y="24"/>
                  </a:lnTo>
                  <a:lnTo>
                    <a:pt x="115" y="27"/>
                  </a:lnTo>
                  <a:lnTo>
                    <a:pt x="129" y="31"/>
                  </a:lnTo>
                  <a:lnTo>
                    <a:pt x="138" y="31"/>
                  </a:lnTo>
                  <a:lnTo>
                    <a:pt x="155" y="34"/>
                  </a:lnTo>
                  <a:lnTo>
                    <a:pt x="169" y="40"/>
                  </a:lnTo>
                  <a:lnTo>
                    <a:pt x="183" y="45"/>
                  </a:lnTo>
                  <a:lnTo>
                    <a:pt x="200" y="53"/>
                  </a:lnTo>
                  <a:lnTo>
                    <a:pt x="224" y="65"/>
                  </a:lnTo>
                  <a:lnTo>
                    <a:pt x="255" y="78"/>
                  </a:lnTo>
                  <a:lnTo>
                    <a:pt x="288" y="91"/>
                  </a:lnTo>
                  <a:lnTo>
                    <a:pt x="325" y="103"/>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11" name="Freeform 64"/>
            <p:cNvSpPr>
              <a:spLocks/>
            </p:cNvSpPr>
            <p:nvPr/>
          </p:nvSpPr>
          <p:spPr bwMode="auto">
            <a:xfrm>
              <a:off x="3003" y="1590"/>
              <a:ext cx="202" cy="240"/>
            </a:xfrm>
            <a:custGeom>
              <a:avLst/>
              <a:gdLst>
                <a:gd name="T0" fmla="*/ 57 w 278"/>
                <a:gd name="T1" fmla="*/ 77 h 298"/>
                <a:gd name="T2" fmla="*/ 53 w 278"/>
                <a:gd name="T3" fmla="*/ 75 h 298"/>
                <a:gd name="T4" fmla="*/ 47 w 278"/>
                <a:gd name="T5" fmla="*/ 77 h 298"/>
                <a:gd name="T6" fmla="*/ 45 w 278"/>
                <a:gd name="T7" fmla="*/ 81 h 298"/>
                <a:gd name="T8" fmla="*/ 43 w 278"/>
                <a:gd name="T9" fmla="*/ 85 h 298"/>
                <a:gd name="T10" fmla="*/ 41 w 278"/>
                <a:gd name="T11" fmla="*/ 92 h 298"/>
                <a:gd name="T12" fmla="*/ 36 w 278"/>
                <a:gd name="T13" fmla="*/ 88 h 298"/>
                <a:gd name="T14" fmla="*/ 31 w 278"/>
                <a:gd name="T15" fmla="*/ 91 h 298"/>
                <a:gd name="T16" fmla="*/ 30 w 278"/>
                <a:gd name="T17" fmla="*/ 97 h 298"/>
                <a:gd name="T18" fmla="*/ 29 w 278"/>
                <a:gd name="T19" fmla="*/ 101 h 298"/>
                <a:gd name="T20" fmla="*/ 27 w 278"/>
                <a:gd name="T21" fmla="*/ 100 h 298"/>
                <a:gd name="T22" fmla="*/ 22 w 278"/>
                <a:gd name="T23" fmla="*/ 93 h 298"/>
                <a:gd name="T24" fmla="*/ 23 w 278"/>
                <a:gd name="T25" fmla="*/ 91 h 298"/>
                <a:gd name="T26" fmla="*/ 23 w 278"/>
                <a:gd name="T27" fmla="*/ 89 h 298"/>
                <a:gd name="T28" fmla="*/ 23 w 278"/>
                <a:gd name="T29" fmla="*/ 85 h 298"/>
                <a:gd name="T30" fmla="*/ 22 w 278"/>
                <a:gd name="T31" fmla="*/ 68 h 298"/>
                <a:gd name="T32" fmla="*/ 20 w 278"/>
                <a:gd name="T33" fmla="*/ 61 h 298"/>
                <a:gd name="T34" fmla="*/ 17 w 278"/>
                <a:gd name="T35" fmla="*/ 52 h 298"/>
                <a:gd name="T36" fmla="*/ 13 w 278"/>
                <a:gd name="T37" fmla="*/ 46 h 298"/>
                <a:gd name="T38" fmla="*/ 12 w 278"/>
                <a:gd name="T39" fmla="*/ 45 h 298"/>
                <a:gd name="T40" fmla="*/ 9 w 278"/>
                <a:gd name="T41" fmla="*/ 45 h 298"/>
                <a:gd name="T42" fmla="*/ 7 w 278"/>
                <a:gd name="T43" fmla="*/ 43 h 298"/>
                <a:gd name="T44" fmla="*/ 5 w 278"/>
                <a:gd name="T45" fmla="*/ 34 h 298"/>
                <a:gd name="T46" fmla="*/ 5 w 278"/>
                <a:gd name="T47" fmla="*/ 27 h 298"/>
                <a:gd name="T48" fmla="*/ 1 w 278"/>
                <a:gd name="T49" fmla="*/ 22 h 298"/>
                <a:gd name="T50" fmla="*/ 0 w 278"/>
                <a:gd name="T51" fmla="*/ 18 h 298"/>
                <a:gd name="T52" fmla="*/ 2 w 278"/>
                <a:gd name="T53" fmla="*/ 19 h 298"/>
                <a:gd name="T54" fmla="*/ 7 w 278"/>
                <a:gd name="T55" fmla="*/ 20 h 298"/>
                <a:gd name="T56" fmla="*/ 9 w 278"/>
                <a:gd name="T57" fmla="*/ 22 h 298"/>
                <a:gd name="T58" fmla="*/ 12 w 278"/>
                <a:gd name="T59" fmla="*/ 22 h 298"/>
                <a:gd name="T60" fmla="*/ 17 w 278"/>
                <a:gd name="T61" fmla="*/ 27 h 298"/>
                <a:gd name="T62" fmla="*/ 19 w 278"/>
                <a:gd name="T63" fmla="*/ 23 h 298"/>
                <a:gd name="T64" fmla="*/ 20 w 278"/>
                <a:gd name="T65" fmla="*/ 19 h 298"/>
                <a:gd name="T66" fmla="*/ 21 w 278"/>
                <a:gd name="T67" fmla="*/ 19 h 298"/>
                <a:gd name="T68" fmla="*/ 24 w 278"/>
                <a:gd name="T69" fmla="*/ 19 h 298"/>
                <a:gd name="T70" fmla="*/ 26 w 278"/>
                <a:gd name="T71" fmla="*/ 18 h 298"/>
                <a:gd name="T72" fmla="*/ 30 w 278"/>
                <a:gd name="T73" fmla="*/ 16 h 298"/>
                <a:gd name="T74" fmla="*/ 31 w 278"/>
                <a:gd name="T75" fmla="*/ 14 h 298"/>
                <a:gd name="T76" fmla="*/ 36 w 278"/>
                <a:gd name="T77" fmla="*/ 12 h 298"/>
                <a:gd name="T78" fmla="*/ 39 w 278"/>
                <a:gd name="T79" fmla="*/ 3 h 298"/>
                <a:gd name="T80" fmla="*/ 41 w 278"/>
                <a:gd name="T81" fmla="*/ 2 h 298"/>
                <a:gd name="T82" fmla="*/ 44 w 278"/>
                <a:gd name="T83" fmla="*/ 2 h 298"/>
                <a:gd name="T84" fmla="*/ 45 w 278"/>
                <a:gd name="T85" fmla="*/ 6 h 298"/>
                <a:gd name="T86" fmla="*/ 45 w 278"/>
                <a:gd name="T87" fmla="*/ 12 h 298"/>
                <a:gd name="T88" fmla="*/ 48 w 278"/>
                <a:gd name="T89" fmla="*/ 16 h 298"/>
                <a:gd name="T90" fmla="*/ 48 w 278"/>
                <a:gd name="T91" fmla="*/ 25 h 298"/>
                <a:gd name="T92" fmla="*/ 47 w 278"/>
                <a:gd name="T93" fmla="*/ 31 h 298"/>
                <a:gd name="T94" fmla="*/ 45 w 278"/>
                <a:gd name="T95" fmla="*/ 41 h 298"/>
                <a:gd name="T96" fmla="*/ 47 w 278"/>
                <a:gd name="T97" fmla="*/ 44 h 298"/>
                <a:gd name="T98" fmla="*/ 48 w 278"/>
                <a:gd name="T99" fmla="*/ 50 h 298"/>
                <a:gd name="T100" fmla="*/ 51 w 278"/>
                <a:gd name="T101" fmla="*/ 56 h 298"/>
                <a:gd name="T102" fmla="*/ 54 w 278"/>
                <a:gd name="T103" fmla="*/ 60 h 298"/>
                <a:gd name="T104" fmla="*/ 55 w 278"/>
                <a:gd name="T105" fmla="*/ 62 h 2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78"/>
                <a:gd name="T160" fmla="*/ 0 h 298"/>
                <a:gd name="T161" fmla="*/ 278 w 278"/>
                <a:gd name="T162" fmla="*/ 298 h 2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78" h="298">
                  <a:moveTo>
                    <a:pt x="276" y="222"/>
                  </a:moveTo>
                  <a:lnTo>
                    <a:pt x="278" y="227"/>
                  </a:lnTo>
                  <a:lnTo>
                    <a:pt x="278" y="223"/>
                  </a:lnTo>
                  <a:lnTo>
                    <a:pt x="278" y="222"/>
                  </a:lnTo>
                  <a:lnTo>
                    <a:pt x="263" y="222"/>
                  </a:lnTo>
                  <a:lnTo>
                    <a:pt x="240" y="223"/>
                  </a:lnTo>
                  <a:lnTo>
                    <a:pt x="233" y="223"/>
                  </a:lnTo>
                  <a:lnTo>
                    <a:pt x="228" y="225"/>
                  </a:lnTo>
                  <a:lnTo>
                    <a:pt x="225" y="230"/>
                  </a:lnTo>
                  <a:lnTo>
                    <a:pt x="223" y="234"/>
                  </a:lnTo>
                  <a:lnTo>
                    <a:pt x="221" y="241"/>
                  </a:lnTo>
                  <a:lnTo>
                    <a:pt x="219" y="244"/>
                  </a:lnTo>
                  <a:lnTo>
                    <a:pt x="218" y="248"/>
                  </a:lnTo>
                  <a:lnTo>
                    <a:pt x="212" y="249"/>
                  </a:lnTo>
                  <a:lnTo>
                    <a:pt x="206" y="261"/>
                  </a:lnTo>
                  <a:lnTo>
                    <a:pt x="206" y="265"/>
                  </a:lnTo>
                  <a:lnTo>
                    <a:pt x="202" y="270"/>
                  </a:lnTo>
                  <a:lnTo>
                    <a:pt x="193" y="275"/>
                  </a:lnTo>
                  <a:lnTo>
                    <a:pt x="183" y="265"/>
                  </a:lnTo>
                  <a:lnTo>
                    <a:pt x="174" y="258"/>
                  </a:lnTo>
                  <a:lnTo>
                    <a:pt x="166" y="260"/>
                  </a:lnTo>
                  <a:lnTo>
                    <a:pt x="157" y="265"/>
                  </a:lnTo>
                  <a:lnTo>
                    <a:pt x="154" y="268"/>
                  </a:lnTo>
                  <a:lnTo>
                    <a:pt x="150" y="272"/>
                  </a:lnTo>
                  <a:lnTo>
                    <a:pt x="150" y="279"/>
                  </a:lnTo>
                  <a:lnTo>
                    <a:pt x="150" y="286"/>
                  </a:lnTo>
                  <a:lnTo>
                    <a:pt x="148" y="292"/>
                  </a:lnTo>
                  <a:lnTo>
                    <a:pt x="145" y="298"/>
                  </a:lnTo>
                  <a:lnTo>
                    <a:pt x="143" y="298"/>
                  </a:lnTo>
                  <a:lnTo>
                    <a:pt x="140" y="298"/>
                  </a:lnTo>
                  <a:lnTo>
                    <a:pt x="136" y="296"/>
                  </a:lnTo>
                  <a:lnTo>
                    <a:pt x="133" y="294"/>
                  </a:lnTo>
                  <a:lnTo>
                    <a:pt x="126" y="287"/>
                  </a:lnTo>
                  <a:lnTo>
                    <a:pt x="112" y="275"/>
                  </a:lnTo>
                  <a:lnTo>
                    <a:pt x="107" y="273"/>
                  </a:lnTo>
                  <a:lnTo>
                    <a:pt x="105" y="272"/>
                  </a:lnTo>
                  <a:lnTo>
                    <a:pt x="107" y="268"/>
                  </a:lnTo>
                  <a:lnTo>
                    <a:pt x="110" y="268"/>
                  </a:lnTo>
                  <a:lnTo>
                    <a:pt x="114" y="267"/>
                  </a:lnTo>
                  <a:lnTo>
                    <a:pt x="114" y="265"/>
                  </a:lnTo>
                  <a:lnTo>
                    <a:pt x="114" y="263"/>
                  </a:lnTo>
                  <a:lnTo>
                    <a:pt x="114" y="260"/>
                  </a:lnTo>
                  <a:lnTo>
                    <a:pt x="112" y="253"/>
                  </a:lnTo>
                  <a:lnTo>
                    <a:pt x="110" y="248"/>
                  </a:lnTo>
                  <a:lnTo>
                    <a:pt x="109" y="234"/>
                  </a:lnTo>
                  <a:lnTo>
                    <a:pt x="107" y="220"/>
                  </a:lnTo>
                  <a:lnTo>
                    <a:pt x="107" y="203"/>
                  </a:lnTo>
                  <a:lnTo>
                    <a:pt x="105" y="194"/>
                  </a:lnTo>
                  <a:lnTo>
                    <a:pt x="104" y="187"/>
                  </a:lnTo>
                  <a:lnTo>
                    <a:pt x="100" y="180"/>
                  </a:lnTo>
                  <a:lnTo>
                    <a:pt x="95" y="173"/>
                  </a:lnTo>
                  <a:lnTo>
                    <a:pt x="90" y="165"/>
                  </a:lnTo>
                  <a:lnTo>
                    <a:pt x="85" y="156"/>
                  </a:lnTo>
                  <a:lnTo>
                    <a:pt x="76" y="146"/>
                  </a:lnTo>
                  <a:lnTo>
                    <a:pt x="69" y="137"/>
                  </a:lnTo>
                  <a:lnTo>
                    <a:pt x="66" y="135"/>
                  </a:lnTo>
                  <a:lnTo>
                    <a:pt x="66" y="134"/>
                  </a:lnTo>
                  <a:lnTo>
                    <a:pt x="62" y="134"/>
                  </a:lnTo>
                  <a:lnTo>
                    <a:pt x="60" y="134"/>
                  </a:lnTo>
                  <a:lnTo>
                    <a:pt x="59" y="134"/>
                  </a:lnTo>
                  <a:lnTo>
                    <a:pt x="52" y="134"/>
                  </a:lnTo>
                  <a:lnTo>
                    <a:pt x="43" y="134"/>
                  </a:lnTo>
                  <a:lnTo>
                    <a:pt x="40" y="132"/>
                  </a:lnTo>
                  <a:lnTo>
                    <a:pt x="36" y="132"/>
                  </a:lnTo>
                  <a:lnTo>
                    <a:pt x="36" y="128"/>
                  </a:lnTo>
                  <a:lnTo>
                    <a:pt x="34" y="125"/>
                  </a:lnTo>
                  <a:lnTo>
                    <a:pt x="31" y="109"/>
                  </a:lnTo>
                  <a:lnTo>
                    <a:pt x="26" y="101"/>
                  </a:lnTo>
                  <a:lnTo>
                    <a:pt x="26" y="96"/>
                  </a:lnTo>
                  <a:lnTo>
                    <a:pt x="26" y="87"/>
                  </a:lnTo>
                  <a:lnTo>
                    <a:pt x="26" y="80"/>
                  </a:lnTo>
                  <a:lnTo>
                    <a:pt x="22" y="75"/>
                  </a:lnTo>
                  <a:lnTo>
                    <a:pt x="17" y="70"/>
                  </a:lnTo>
                  <a:lnTo>
                    <a:pt x="7" y="64"/>
                  </a:lnTo>
                  <a:lnTo>
                    <a:pt x="3" y="61"/>
                  </a:lnTo>
                  <a:lnTo>
                    <a:pt x="2" y="56"/>
                  </a:lnTo>
                  <a:lnTo>
                    <a:pt x="0" y="52"/>
                  </a:lnTo>
                  <a:lnTo>
                    <a:pt x="2" y="51"/>
                  </a:lnTo>
                  <a:lnTo>
                    <a:pt x="7" y="52"/>
                  </a:lnTo>
                  <a:lnTo>
                    <a:pt x="10" y="56"/>
                  </a:lnTo>
                  <a:lnTo>
                    <a:pt x="17" y="56"/>
                  </a:lnTo>
                  <a:lnTo>
                    <a:pt x="24" y="54"/>
                  </a:lnTo>
                  <a:lnTo>
                    <a:pt x="31" y="61"/>
                  </a:lnTo>
                  <a:lnTo>
                    <a:pt x="34" y="66"/>
                  </a:lnTo>
                  <a:lnTo>
                    <a:pt x="40" y="64"/>
                  </a:lnTo>
                  <a:lnTo>
                    <a:pt x="47" y="63"/>
                  </a:lnTo>
                  <a:lnTo>
                    <a:pt x="52" y="64"/>
                  </a:lnTo>
                  <a:lnTo>
                    <a:pt x="59" y="66"/>
                  </a:lnTo>
                  <a:lnTo>
                    <a:pt x="62" y="64"/>
                  </a:lnTo>
                  <a:lnTo>
                    <a:pt x="66" y="63"/>
                  </a:lnTo>
                  <a:lnTo>
                    <a:pt x="76" y="71"/>
                  </a:lnTo>
                  <a:lnTo>
                    <a:pt x="86" y="80"/>
                  </a:lnTo>
                  <a:lnTo>
                    <a:pt x="91" y="77"/>
                  </a:lnTo>
                  <a:lnTo>
                    <a:pt x="95" y="73"/>
                  </a:lnTo>
                  <a:lnTo>
                    <a:pt x="93" y="68"/>
                  </a:lnTo>
                  <a:lnTo>
                    <a:pt x="93" y="61"/>
                  </a:lnTo>
                  <a:lnTo>
                    <a:pt x="95" y="57"/>
                  </a:lnTo>
                  <a:lnTo>
                    <a:pt x="98" y="57"/>
                  </a:lnTo>
                  <a:lnTo>
                    <a:pt x="102" y="57"/>
                  </a:lnTo>
                  <a:lnTo>
                    <a:pt x="104" y="57"/>
                  </a:lnTo>
                  <a:lnTo>
                    <a:pt x="104" y="56"/>
                  </a:lnTo>
                  <a:lnTo>
                    <a:pt x="109" y="51"/>
                  </a:lnTo>
                  <a:lnTo>
                    <a:pt x="114" y="52"/>
                  </a:lnTo>
                  <a:lnTo>
                    <a:pt x="119" y="54"/>
                  </a:lnTo>
                  <a:lnTo>
                    <a:pt x="124" y="54"/>
                  </a:lnTo>
                  <a:lnTo>
                    <a:pt x="129" y="52"/>
                  </a:lnTo>
                  <a:lnTo>
                    <a:pt x="131" y="51"/>
                  </a:lnTo>
                  <a:lnTo>
                    <a:pt x="135" y="51"/>
                  </a:lnTo>
                  <a:lnTo>
                    <a:pt x="140" y="49"/>
                  </a:lnTo>
                  <a:lnTo>
                    <a:pt x="147" y="47"/>
                  </a:lnTo>
                  <a:lnTo>
                    <a:pt x="150" y="45"/>
                  </a:lnTo>
                  <a:lnTo>
                    <a:pt x="150" y="42"/>
                  </a:lnTo>
                  <a:lnTo>
                    <a:pt x="154" y="40"/>
                  </a:lnTo>
                  <a:lnTo>
                    <a:pt x="159" y="38"/>
                  </a:lnTo>
                  <a:lnTo>
                    <a:pt x="169" y="35"/>
                  </a:lnTo>
                  <a:lnTo>
                    <a:pt x="176" y="35"/>
                  </a:lnTo>
                  <a:lnTo>
                    <a:pt x="188" y="25"/>
                  </a:lnTo>
                  <a:lnTo>
                    <a:pt x="195" y="14"/>
                  </a:lnTo>
                  <a:lnTo>
                    <a:pt x="193" y="9"/>
                  </a:lnTo>
                  <a:lnTo>
                    <a:pt x="192" y="4"/>
                  </a:lnTo>
                  <a:lnTo>
                    <a:pt x="197" y="4"/>
                  </a:lnTo>
                  <a:lnTo>
                    <a:pt x="206" y="4"/>
                  </a:lnTo>
                  <a:lnTo>
                    <a:pt x="211" y="2"/>
                  </a:lnTo>
                  <a:lnTo>
                    <a:pt x="214" y="0"/>
                  </a:lnTo>
                  <a:lnTo>
                    <a:pt x="219" y="2"/>
                  </a:lnTo>
                  <a:lnTo>
                    <a:pt x="223" y="6"/>
                  </a:lnTo>
                  <a:lnTo>
                    <a:pt x="223" y="11"/>
                  </a:lnTo>
                  <a:lnTo>
                    <a:pt x="223" y="18"/>
                  </a:lnTo>
                  <a:lnTo>
                    <a:pt x="219" y="25"/>
                  </a:lnTo>
                  <a:lnTo>
                    <a:pt x="218" y="32"/>
                  </a:lnTo>
                  <a:lnTo>
                    <a:pt x="225" y="35"/>
                  </a:lnTo>
                  <a:lnTo>
                    <a:pt x="235" y="37"/>
                  </a:lnTo>
                  <a:lnTo>
                    <a:pt x="237" y="42"/>
                  </a:lnTo>
                  <a:lnTo>
                    <a:pt x="237" y="47"/>
                  </a:lnTo>
                  <a:lnTo>
                    <a:pt x="240" y="54"/>
                  </a:lnTo>
                  <a:lnTo>
                    <a:pt x="244" y="63"/>
                  </a:lnTo>
                  <a:lnTo>
                    <a:pt x="237" y="73"/>
                  </a:lnTo>
                  <a:lnTo>
                    <a:pt x="230" y="77"/>
                  </a:lnTo>
                  <a:lnTo>
                    <a:pt x="231" y="83"/>
                  </a:lnTo>
                  <a:lnTo>
                    <a:pt x="231" y="89"/>
                  </a:lnTo>
                  <a:lnTo>
                    <a:pt x="228" y="97"/>
                  </a:lnTo>
                  <a:lnTo>
                    <a:pt x="225" y="115"/>
                  </a:lnTo>
                  <a:lnTo>
                    <a:pt x="225" y="121"/>
                  </a:lnTo>
                  <a:lnTo>
                    <a:pt x="226" y="127"/>
                  </a:lnTo>
                  <a:lnTo>
                    <a:pt x="228" y="130"/>
                  </a:lnTo>
                  <a:lnTo>
                    <a:pt x="230" y="132"/>
                  </a:lnTo>
                  <a:lnTo>
                    <a:pt x="233" y="134"/>
                  </a:lnTo>
                  <a:lnTo>
                    <a:pt x="237" y="139"/>
                  </a:lnTo>
                  <a:lnTo>
                    <a:pt x="237" y="146"/>
                  </a:lnTo>
                  <a:lnTo>
                    <a:pt x="237" y="153"/>
                  </a:lnTo>
                  <a:lnTo>
                    <a:pt x="242" y="158"/>
                  </a:lnTo>
                  <a:lnTo>
                    <a:pt x="249" y="166"/>
                  </a:lnTo>
                  <a:lnTo>
                    <a:pt x="256" y="173"/>
                  </a:lnTo>
                  <a:lnTo>
                    <a:pt x="263" y="177"/>
                  </a:lnTo>
                  <a:lnTo>
                    <a:pt x="266" y="177"/>
                  </a:lnTo>
                  <a:lnTo>
                    <a:pt x="269" y="177"/>
                  </a:lnTo>
                  <a:lnTo>
                    <a:pt x="271" y="178"/>
                  </a:lnTo>
                  <a:lnTo>
                    <a:pt x="275" y="182"/>
                  </a:lnTo>
                  <a:lnTo>
                    <a:pt x="275" y="197"/>
                  </a:lnTo>
                  <a:lnTo>
                    <a:pt x="276" y="222"/>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13" name="Freeform 65"/>
            <p:cNvSpPr>
              <a:spLocks/>
            </p:cNvSpPr>
            <p:nvPr/>
          </p:nvSpPr>
          <p:spPr bwMode="auto">
            <a:xfrm>
              <a:off x="3484" y="1768"/>
              <a:ext cx="83" cy="61"/>
            </a:xfrm>
            <a:custGeom>
              <a:avLst/>
              <a:gdLst>
                <a:gd name="T0" fmla="*/ 10 w 113"/>
                <a:gd name="T1" fmla="*/ 2 h 77"/>
                <a:gd name="T2" fmla="*/ 4 w 113"/>
                <a:gd name="T3" fmla="*/ 1 h 77"/>
                <a:gd name="T4" fmla="*/ 2 w 113"/>
                <a:gd name="T5" fmla="*/ 2 h 77"/>
                <a:gd name="T6" fmla="*/ 1 w 113"/>
                <a:gd name="T7" fmla="*/ 3 h 77"/>
                <a:gd name="T8" fmla="*/ 1 w 113"/>
                <a:gd name="T9" fmla="*/ 6 h 77"/>
                <a:gd name="T10" fmla="*/ 1 w 113"/>
                <a:gd name="T11" fmla="*/ 6 h 77"/>
                <a:gd name="T12" fmla="*/ 0 w 113"/>
                <a:gd name="T13" fmla="*/ 8 h 77"/>
                <a:gd name="T14" fmla="*/ 1 w 113"/>
                <a:gd name="T15" fmla="*/ 13 h 77"/>
                <a:gd name="T16" fmla="*/ 1 w 113"/>
                <a:gd name="T17" fmla="*/ 14 h 77"/>
                <a:gd name="T18" fmla="*/ 1 w 113"/>
                <a:gd name="T19" fmla="*/ 16 h 77"/>
                <a:gd name="T20" fmla="*/ 1 w 113"/>
                <a:gd name="T21" fmla="*/ 18 h 77"/>
                <a:gd name="T22" fmla="*/ 1 w 113"/>
                <a:gd name="T23" fmla="*/ 21 h 77"/>
                <a:gd name="T24" fmla="*/ 2 w 113"/>
                <a:gd name="T25" fmla="*/ 22 h 77"/>
                <a:gd name="T26" fmla="*/ 3 w 113"/>
                <a:gd name="T27" fmla="*/ 24 h 77"/>
                <a:gd name="T28" fmla="*/ 4 w 113"/>
                <a:gd name="T29" fmla="*/ 24 h 77"/>
                <a:gd name="T30" fmla="*/ 5 w 113"/>
                <a:gd name="T31" fmla="*/ 23 h 77"/>
                <a:gd name="T32" fmla="*/ 7 w 113"/>
                <a:gd name="T33" fmla="*/ 23 h 77"/>
                <a:gd name="T34" fmla="*/ 8 w 113"/>
                <a:gd name="T35" fmla="*/ 24 h 77"/>
                <a:gd name="T36" fmla="*/ 10 w 113"/>
                <a:gd name="T37" fmla="*/ 23 h 77"/>
                <a:gd name="T38" fmla="*/ 11 w 113"/>
                <a:gd name="T39" fmla="*/ 23 h 77"/>
                <a:gd name="T40" fmla="*/ 13 w 113"/>
                <a:gd name="T41" fmla="*/ 22 h 77"/>
                <a:gd name="T42" fmla="*/ 13 w 113"/>
                <a:gd name="T43" fmla="*/ 20 h 77"/>
                <a:gd name="T44" fmla="*/ 15 w 113"/>
                <a:gd name="T45" fmla="*/ 20 h 77"/>
                <a:gd name="T46" fmla="*/ 15 w 113"/>
                <a:gd name="T47" fmla="*/ 20 h 77"/>
                <a:gd name="T48" fmla="*/ 18 w 113"/>
                <a:gd name="T49" fmla="*/ 20 h 77"/>
                <a:gd name="T50" fmla="*/ 19 w 113"/>
                <a:gd name="T51" fmla="*/ 20 h 77"/>
                <a:gd name="T52" fmla="*/ 19 w 113"/>
                <a:gd name="T53" fmla="*/ 17 h 77"/>
                <a:gd name="T54" fmla="*/ 20 w 113"/>
                <a:gd name="T55" fmla="*/ 15 h 77"/>
                <a:gd name="T56" fmla="*/ 21 w 113"/>
                <a:gd name="T57" fmla="*/ 14 h 77"/>
                <a:gd name="T58" fmla="*/ 22 w 113"/>
                <a:gd name="T59" fmla="*/ 13 h 77"/>
                <a:gd name="T60" fmla="*/ 23 w 113"/>
                <a:gd name="T61" fmla="*/ 10 h 77"/>
                <a:gd name="T62" fmla="*/ 24 w 113"/>
                <a:gd name="T63" fmla="*/ 8 h 77"/>
                <a:gd name="T64" fmla="*/ 24 w 113"/>
                <a:gd name="T65" fmla="*/ 5 h 77"/>
                <a:gd name="T66" fmla="*/ 24 w 113"/>
                <a:gd name="T67" fmla="*/ 2 h 77"/>
                <a:gd name="T68" fmla="*/ 24 w 113"/>
                <a:gd name="T69" fmla="*/ 2 h 77"/>
                <a:gd name="T70" fmla="*/ 21 w 113"/>
                <a:gd name="T71" fmla="*/ 2 h 77"/>
                <a:gd name="T72" fmla="*/ 18 w 113"/>
                <a:gd name="T73" fmla="*/ 2 h 77"/>
                <a:gd name="T74" fmla="*/ 15 w 113"/>
                <a:gd name="T75" fmla="*/ 1 h 77"/>
                <a:gd name="T76" fmla="*/ 14 w 113"/>
                <a:gd name="T77" fmla="*/ 2 h 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3"/>
                <a:gd name="T118" fmla="*/ 0 h 77"/>
                <a:gd name="T119" fmla="*/ 113 w 113"/>
                <a:gd name="T120" fmla="*/ 77 h 7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3" h="77">
                  <a:moveTo>
                    <a:pt x="61" y="5"/>
                  </a:moveTo>
                  <a:lnTo>
                    <a:pt x="43" y="3"/>
                  </a:lnTo>
                  <a:lnTo>
                    <a:pt x="26" y="0"/>
                  </a:lnTo>
                  <a:lnTo>
                    <a:pt x="17" y="1"/>
                  </a:lnTo>
                  <a:lnTo>
                    <a:pt x="11" y="3"/>
                  </a:lnTo>
                  <a:lnTo>
                    <a:pt x="9" y="5"/>
                  </a:lnTo>
                  <a:lnTo>
                    <a:pt x="7" y="7"/>
                  </a:lnTo>
                  <a:lnTo>
                    <a:pt x="5" y="10"/>
                  </a:lnTo>
                  <a:lnTo>
                    <a:pt x="5" y="13"/>
                  </a:lnTo>
                  <a:lnTo>
                    <a:pt x="5" y="19"/>
                  </a:lnTo>
                  <a:lnTo>
                    <a:pt x="9" y="20"/>
                  </a:lnTo>
                  <a:lnTo>
                    <a:pt x="4" y="22"/>
                  </a:lnTo>
                  <a:lnTo>
                    <a:pt x="2" y="20"/>
                  </a:lnTo>
                  <a:lnTo>
                    <a:pt x="0" y="27"/>
                  </a:lnTo>
                  <a:lnTo>
                    <a:pt x="2" y="39"/>
                  </a:lnTo>
                  <a:lnTo>
                    <a:pt x="7" y="41"/>
                  </a:lnTo>
                  <a:lnTo>
                    <a:pt x="11" y="45"/>
                  </a:lnTo>
                  <a:lnTo>
                    <a:pt x="7" y="45"/>
                  </a:lnTo>
                  <a:lnTo>
                    <a:pt x="2" y="46"/>
                  </a:lnTo>
                  <a:lnTo>
                    <a:pt x="2" y="50"/>
                  </a:lnTo>
                  <a:lnTo>
                    <a:pt x="2" y="51"/>
                  </a:lnTo>
                  <a:lnTo>
                    <a:pt x="4" y="58"/>
                  </a:lnTo>
                  <a:lnTo>
                    <a:pt x="5" y="64"/>
                  </a:lnTo>
                  <a:lnTo>
                    <a:pt x="7" y="67"/>
                  </a:lnTo>
                  <a:lnTo>
                    <a:pt x="9" y="67"/>
                  </a:lnTo>
                  <a:lnTo>
                    <a:pt x="11" y="70"/>
                  </a:lnTo>
                  <a:lnTo>
                    <a:pt x="12" y="74"/>
                  </a:lnTo>
                  <a:lnTo>
                    <a:pt x="14" y="76"/>
                  </a:lnTo>
                  <a:lnTo>
                    <a:pt x="16" y="77"/>
                  </a:lnTo>
                  <a:lnTo>
                    <a:pt x="21" y="76"/>
                  </a:lnTo>
                  <a:lnTo>
                    <a:pt x="24" y="72"/>
                  </a:lnTo>
                  <a:lnTo>
                    <a:pt x="26" y="74"/>
                  </a:lnTo>
                  <a:lnTo>
                    <a:pt x="28" y="76"/>
                  </a:lnTo>
                  <a:lnTo>
                    <a:pt x="31" y="74"/>
                  </a:lnTo>
                  <a:lnTo>
                    <a:pt x="33" y="72"/>
                  </a:lnTo>
                  <a:lnTo>
                    <a:pt x="37" y="76"/>
                  </a:lnTo>
                  <a:lnTo>
                    <a:pt x="42" y="77"/>
                  </a:lnTo>
                  <a:lnTo>
                    <a:pt x="47" y="74"/>
                  </a:lnTo>
                  <a:lnTo>
                    <a:pt x="50" y="70"/>
                  </a:lnTo>
                  <a:lnTo>
                    <a:pt x="54" y="72"/>
                  </a:lnTo>
                  <a:lnTo>
                    <a:pt x="57" y="70"/>
                  </a:lnTo>
                  <a:lnTo>
                    <a:pt x="59" y="69"/>
                  </a:lnTo>
                  <a:lnTo>
                    <a:pt x="61" y="65"/>
                  </a:lnTo>
                  <a:lnTo>
                    <a:pt x="62" y="64"/>
                  </a:lnTo>
                  <a:lnTo>
                    <a:pt x="66" y="64"/>
                  </a:lnTo>
                  <a:lnTo>
                    <a:pt x="69" y="64"/>
                  </a:lnTo>
                  <a:lnTo>
                    <a:pt x="71" y="65"/>
                  </a:lnTo>
                  <a:lnTo>
                    <a:pt x="75" y="62"/>
                  </a:lnTo>
                  <a:lnTo>
                    <a:pt x="76" y="60"/>
                  </a:lnTo>
                  <a:lnTo>
                    <a:pt x="80" y="62"/>
                  </a:lnTo>
                  <a:lnTo>
                    <a:pt x="83" y="64"/>
                  </a:lnTo>
                  <a:lnTo>
                    <a:pt x="88" y="62"/>
                  </a:lnTo>
                  <a:lnTo>
                    <a:pt x="90" y="62"/>
                  </a:lnTo>
                  <a:lnTo>
                    <a:pt x="90" y="55"/>
                  </a:lnTo>
                  <a:lnTo>
                    <a:pt x="92" y="51"/>
                  </a:lnTo>
                  <a:lnTo>
                    <a:pt x="94" y="48"/>
                  </a:lnTo>
                  <a:lnTo>
                    <a:pt x="97" y="48"/>
                  </a:lnTo>
                  <a:lnTo>
                    <a:pt x="99" y="45"/>
                  </a:lnTo>
                  <a:lnTo>
                    <a:pt x="99" y="43"/>
                  </a:lnTo>
                  <a:lnTo>
                    <a:pt x="104" y="39"/>
                  </a:lnTo>
                  <a:lnTo>
                    <a:pt x="107" y="36"/>
                  </a:lnTo>
                  <a:lnTo>
                    <a:pt x="106" y="31"/>
                  </a:lnTo>
                  <a:lnTo>
                    <a:pt x="104" y="29"/>
                  </a:lnTo>
                  <a:lnTo>
                    <a:pt x="107" y="26"/>
                  </a:lnTo>
                  <a:lnTo>
                    <a:pt x="107" y="22"/>
                  </a:lnTo>
                  <a:lnTo>
                    <a:pt x="111" y="17"/>
                  </a:lnTo>
                  <a:lnTo>
                    <a:pt x="113" y="12"/>
                  </a:lnTo>
                  <a:lnTo>
                    <a:pt x="113" y="8"/>
                  </a:lnTo>
                  <a:lnTo>
                    <a:pt x="111" y="7"/>
                  </a:lnTo>
                  <a:lnTo>
                    <a:pt x="109" y="7"/>
                  </a:lnTo>
                  <a:lnTo>
                    <a:pt x="106" y="7"/>
                  </a:lnTo>
                  <a:lnTo>
                    <a:pt x="99" y="7"/>
                  </a:lnTo>
                  <a:lnTo>
                    <a:pt x="92" y="7"/>
                  </a:lnTo>
                  <a:lnTo>
                    <a:pt x="83" y="3"/>
                  </a:lnTo>
                  <a:lnTo>
                    <a:pt x="73" y="1"/>
                  </a:lnTo>
                  <a:lnTo>
                    <a:pt x="69" y="1"/>
                  </a:lnTo>
                  <a:lnTo>
                    <a:pt x="66" y="1"/>
                  </a:lnTo>
                  <a:lnTo>
                    <a:pt x="64" y="5"/>
                  </a:lnTo>
                  <a:lnTo>
                    <a:pt x="61" y="5"/>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15" name="Freeform 66"/>
            <p:cNvSpPr>
              <a:spLocks/>
            </p:cNvSpPr>
            <p:nvPr/>
          </p:nvSpPr>
          <p:spPr bwMode="auto">
            <a:xfrm>
              <a:off x="3203" y="1682"/>
              <a:ext cx="436" cy="444"/>
            </a:xfrm>
            <a:custGeom>
              <a:avLst/>
              <a:gdLst>
                <a:gd name="T0" fmla="*/ 122 w 598"/>
                <a:gd name="T1" fmla="*/ 55 h 552"/>
                <a:gd name="T2" fmla="*/ 118 w 598"/>
                <a:gd name="T3" fmla="*/ 52 h 552"/>
                <a:gd name="T4" fmla="*/ 115 w 598"/>
                <a:gd name="T5" fmla="*/ 51 h 552"/>
                <a:gd name="T6" fmla="*/ 112 w 598"/>
                <a:gd name="T7" fmla="*/ 49 h 552"/>
                <a:gd name="T8" fmla="*/ 109 w 598"/>
                <a:gd name="T9" fmla="*/ 48 h 552"/>
                <a:gd name="T10" fmla="*/ 103 w 598"/>
                <a:gd name="T11" fmla="*/ 51 h 552"/>
                <a:gd name="T12" fmla="*/ 98 w 598"/>
                <a:gd name="T13" fmla="*/ 61 h 552"/>
                <a:gd name="T14" fmla="*/ 96 w 598"/>
                <a:gd name="T15" fmla="*/ 68 h 552"/>
                <a:gd name="T16" fmla="*/ 93 w 598"/>
                <a:gd name="T17" fmla="*/ 65 h 552"/>
                <a:gd name="T18" fmla="*/ 89 w 598"/>
                <a:gd name="T19" fmla="*/ 66 h 552"/>
                <a:gd name="T20" fmla="*/ 85 w 598"/>
                <a:gd name="T21" fmla="*/ 66 h 552"/>
                <a:gd name="T22" fmla="*/ 78 w 598"/>
                <a:gd name="T23" fmla="*/ 61 h 552"/>
                <a:gd name="T24" fmla="*/ 77 w 598"/>
                <a:gd name="T25" fmla="*/ 53 h 552"/>
                <a:gd name="T26" fmla="*/ 71 w 598"/>
                <a:gd name="T27" fmla="*/ 59 h 552"/>
                <a:gd name="T28" fmla="*/ 67 w 598"/>
                <a:gd name="T29" fmla="*/ 60 h 552"/>
                <a:gd name="T30" fmla="*/ 62 w 598"/>
                <a:gd name="T31" fmla="*/ 51 h 552"/>
                <a:gd name="T32" fmla="*/ 61 w 598"/>
                <a:gd name="T33" fmla="*/ 43 h 552"/>
                <a:gd name="T34" fmla="*/ 56 w 598"/>
                <a:gd name="T35" fmla="*/ 35 h 552"/>
                <a:gd name="T36" fmla="*/ 52 w 598"/>
                <a:gd name="T37" fmla="*/ 20 h 552"/>
                <a:gd name="T38" fmla="*/ 50 w 598"/>
                <a:gd name="T39" fmla="*/ 16 h 552"/>
                <a:gd name="T40" fmla="*/ 46 w 598"/>
                <a:gd name="T41" fmla="*/ 12 h 552"/>
                <a:gd name="T42" fmla="*/ 40 w 598"/>
                <a:gd name="T43" fmla="*/ 2 h 552"/>
                <a:gd name="T44" fmla="*/ 31 w 598"/>
                <a:gd name="T45" fmla="*/ 2 h 552"/>
                <a:gd name="T46" fmla="*/ 28 w 598"/>
                <a:gd name="T47" fmla="*/ 2 h 552"/>
                <a:gd name="T48" fmla="*/ 29 w 598"/>
                <a:gd name="T49" fmla="*/ 10 h 552"/>
                <a:gd name="T50" fmla="*/ 25 w 598"/>
                <a:gd name="T51" fmla="*/ 11 h 552"/>
                <a:gd name="T52" fmla="*/ 17 w 598"/>
                <a:gd name="T53" fmla="*/ 9 h 552"/>
                <a:gd name="T54" fmla="*/ 12 w 598"/>
                <a:gd name="T55" fmla="*/ 14 h 552"/>
                <a:gd name="T56" fmla="*/ 7 w 598"/>
                <a:gd name="T57" fmla="*/ 16 h 552"/>
                <a:gd name="T58" fmla="*/ 4 w 598"/>
                <a:gd name="T59" fmla="*/ 19 h 552"/>
                <a:gd name="T60" fmla="*/ 1 w 598"/>
                <a:gd name="T61" fmla="*/ 34 h 552"/>
                <a:gd name="T62" fmla="*/ 5 w 598"/>
                <a:gd name="T63" fmla="*/ 56 h 552"/>
                <a:gd name="T64" fmla="*/ 8 w 598"/>
                <a:gd name="T65" fmla="*/ 62 h 552"/>
                <a:gd name="T66" fmla="*/ 14 w 598"/>
                <a:gd name="T67" fmla="*/ 64 h 552"/>
                <a:gd name="T68" fmla="*/ 19 w 598"/>
                <a:gd name="T69" fmla="*/ 68 h 552"/>
                <a:gd name="T70" fmla="*/ 24 w 598"/>
                <a:gd name="T71" fmla="*/ 71 h 552"/>
                <a:gd name="T72" fmla="*/ 7 w 598"/>
                <a:gd name="T73" fmla="*/ 138 h 552"/>
                <a:gd name="T74" fmla="*/ 8 w 598"/>
                <a:gd name="T75" fmla="*/ 145 h 552"/>
                <a:gd name="T76" fmla="*/ 11 w 598"/>
                <a:gd name="T77" fmla="*/ 154 h 552"/>
                <a:gd name="T78" fmla="*/ 15 w 598"/>
                <a:gd name="T79" fmla="*/ 171 h 552"/>
                <a:gd name="T80" fmla="*/ 20 w 598"/>
                <a:gd name="T81" fmla="*/ 179 h 552"/>
                <a:gd name="T82" fmla="*/ 84 w 598"/>
                <a:gd name="T83" fmla="*/ 179 h 552"/>
                <a:gd name="T84" fmla="*/ 91 w 598"/>
                <a:gd name="T85" fmla="*/ 166 h 552"/>
                <a:gd name="T86" fmla="*/ 93 w 598"/>
                <a:gd name="T87" fmla="*/ 155 h 552"/>
                <a:gd name="T88" fmla="*/ 93 w 598"/>
                <a:gd name="T89" fmla="*/ 144 h 552"/>
                <a:gd name="T90" fmla="*/ 96 w 598"/>
                <a:gd name="T91" fmla="*/ 140 h 552"/>
                <a:gd name="T92" fmla="*/ 98 w 598"/>
                <a:gd name="T93" fmla="*/ 138 h 552"/>
                <a:gd name="T94" fmla="*/ 102 w 598"/>
                <a:gd name="T95" fmla="*/ 124 h 552"/>
                <a:gd name="T96" fmla="*/ 98 w 598"/>
                <a:gd name="T97" fmla="*/ 118 h 552"/>
                <a:gd name="T98" fmla="*/ 107 w 598"/>
                <a:gd name="T99" fmla="*/ 108 h 552"/>
                <a:gd name="T100" fmla="*/ 113 w 598"/>
                <a:gd name="T101" fmla="*/ 97 h 552"/>
                <a:gd name="T102" fmla="*/ 115 w 598"/>
                <a:gd name="T103" fmla="*/ 89 h 552"/>
                <a:gd name="T104" fmla="*/ 120 w 598"/>
                <a:gd name="T105" fmla="*/ 73 h 552"/>
                <a:gd name="T106" fmla="*/ 122 w 598"/>
                <a:gd name="T107" fmla="*/ 60 h 55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98"/>
                <a:gd name="T163" fmla="*/ 0 h 552"/>
                <a:gd name="T164" fmla="*/ 598 w 598"/>
                <a:gd name="T165" fmla="*/ 552 h 55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98" h="552">
                  <a:moveTo>
                    <a:pt x="598" y="166"/>
                  </a:moveTo>
                  <a:lnTo>
                    <a:pt x="596" y="166"/>
                  </a:lnTo>
                  <a:lnTo>
                    <a:pt x="594" y="166"/>
                  </a:lnTo>
                  <a:lnTo>
                    <a:pt x="593" y="165"/>
                  </a:lnTo>
                  <a:lnTo>
                    <a:pt x="593" y="161"/>
                  </a:lnTo>
                  <a:lnTo>
                    <a:pt x="586" y="161"/>
                  </a:lnTo>
                  <a:lnTo>
                    <a:pt x="582" y="161"/>
                  </a:lnTo>
                  <a:lnTo>
                    <a:pt x="574" y="159"/>
                  </a:lnTo>
                  <a:lnTo>
                    <a:pt x="574" y="156"/>
                  </a:lnTo>
                  <a:lnTo>
                    <a:pt x="572" y="154"/>
                  </a:lnTo>
                  <a:lnTo>
                    <a:pt x="570" y="154"/>
                  </a:lnTo>
                  <a:lnTo>
                    <a:pt x="567" y="154"/>
                  </a:lnTo>
                  <a:lnTo>
                    <a:pt x="565" y="154"/>
                  </a:lnTo>
                  <a:lnTo>
                    <a:pt x="560" y="154"/>
                  </a:lnTo>
                  <a:lnTo>
                    <a:pt x="560" y="152"/>
                  </a:lnTo>
                  <a:lnTo>
                    <a:pt x="558" y="151"/>
                  </a:lnTo>
                  <a:lnTo>
                    <a:pt x="553" y="149"/>
                  </a:lnTo>
                  <a:lnTo>
                    <a:pt x="548" y="149"/>
                  </a:lnTo>
                  <a:lnTo>
                    <a:pt x="544" y="147"/>
                  </a:lnTo>
                  <a:lnTo>
                    <a:pt x="536" y="146"/>
                  </a:lnTo>
                  <a:lnTo>
                    <a:pt x="529" y="147"/>
                  </a:lnTo>
                  <a:lnTo>
                    <a:pt x="527" y="146"/>
                  </a:lnTo>
                  <a:lnTo>
                    <a:pt x="527" y="144"/>
                  </a:lnTo>
                  <a:lnTo>
                    <a:pt x="527" y="142"/>
                  </a:lnTo>
                  <a:lnTo>
                    <a:pt x="520" y="144"/>
                  </a:lnTo>
                  <a:lnTo>
                    <a:pt x="516" y="147"/>
                  </a:lnTo>
                  <a:lnTo>
                    <a:pt x="511" y="147"/>
                  </a:lnTo>
                  <a:lnTo>
                    <a:pt x="508" y="147"/>
                  </a:lnTo>
                  <a:lnTo>
                    <a:pt x="499" y="152"/>
                  </a:lnTo>
                  <a:lnTo>
                    <a:pt x="492" y="161"/>
                  </a:lnTo>
                  <a:lnTo>
                    <a:pt x="487" y="171"/>
                  </a:lnTo>
                  <a:lnTo>
                    <a:pt x="487" y="178"/>
                  </a:lnTo>
                  <a:lnTo>
                    <a:pt x="478" y="180"/>
                  </a:lnTo>
                  <a:lnTo>
                    <a:pt x="475" y="182"/>
                  </a:lnTo>
                  <a:lnTo>
                    <a:pt x="473" y="187"/>
                  </a:lnTo>
                  <a:lnTo>
                    <a:pt x="468" y="190"/>
                  </a:lnTo>
                  <a:lnTo>
                    <a:pt x="466" y="192"/>
                  </a:lnTo>
                  <a:lnTo>
                    <a:pt x="466" y="196"/>
                  </a:lnTo>
                  <a:lnTo>
                    <a:pt x="463" y="199"/>
                  </a:lnTo>
                  <a:lnTo>
                    <a:pt x="451" y="203"/>
                  </a:lnTo>
                  <a:lnTo>
                    <a:pt x="444" y="220"/>
                  </a:lnTo>
                  <a:lnTo>
                    <a:pt x="435" y="232"/>
                  </a:lnTo>
                  <a:lnTo>
                    <a:pt x="440" y="215"/>
                  </a:lnTo>
                  <a:lnTo>
                    <a:pt x="449" y="194"/>
                  </a:lnTo>
                  <a:lnTo>
                    <a:pt x="449" y="192"/>
                  </a:lnTo>
                  <a:lnTo>
                    <a:pt x="446" y="192"/>
                  </a:lnTo>
                  <a:lnTo>
                    <a:pt x="444" y="192"/>
                  </a:lnTo>
                  <a:lnTo>
                    <a:pt x="440" y="194"/>
                  </a:lnTo>
                  <a:lnTo>
                    <a:pt x="435" y="196"/>
                  </a:lnTo>
                  <a:lnTo>
                    <a:pt x="434" y="199"/>
                  </a:lnTo>
                  <a:lnTo>
                    <a:pt x="427" y="199"/>
                  </a:lnTo>
                  <a:lnTo>
                    <a:pt x="423" y="201"/>
                  </a:lnTo>
                  <a:lnTo>
                    <a:pt x="418" y="201"/>
                  </a:lnTo>
                  <a:lnTo>
                    <a:pt x="413" y="197"/>
                  </a:lnTo>
                  <a:lnTo>
                    <a:pt x="404" y="199"/>
                  </a:lnTo>
                  <a:lnTo>
                    <a:pt x="397" y="204"/>
                  </a:lnTo>
                  <a:lnTo>
                    <a:pt x="392" y="203"/>
                  </a:lnTo>
                  <a:lnTo>
                    <a:pt x="385" y="194"/>
                  </a:lnTo>
                  <a:lnTo>
                    <a:pt x="380" y="182"/>
                  </a:lnTo>
                  <a:lnTo>
                    <a:pt x="376" y="171"/>
                  </a:lnTo>
                  <a:lnTo>
                    <a:pt x="375" y="168"/>
                  </a:lnTo>
                  <a:lnTo>
                    <a:pt x="373" y="165"/>
                  </a:lnTo>
                  <a:lnTo>
                    <a:pt x="375" y="161"/>
                  </a:lnTo>
                  <a:lnTo>
                    <a:pt x="375" y="158"/>
                  </a:lnTo>
                  <a:lnTo>
                    <a:pt x="373" y="156"/>
                  </a:lnTo>
                  <a:lnTo>
                    <a:pt x="371" y="156"/>
                  </a:lnTo>
                  <a:lnTo>
                    <a:pt x="363" y="163"/>
                  </a:lnTo>
                  <a:lnTo>
                    <a:pt x="352" y="171"/>
                  </a:lnTo>
                  <a:lnTo>
                    <a:pt x="345" y="175"/>
                  </a:lnTo>
                  <a:lnTo>
                    <a:pt x="340" y="178"/>
                  </a:lnTo>
                  <a:lnTo>
                    <a:pt x="335" y="182"/>
                  </a:lnTo>
                  <a:lnTo>
                    <a:pt x="330" y="182"/>
                  </a:lnTo>
                  <a:lnTo>
                    <a:pt x="326" y="182"/>
                  </a:lnTo>
                  <a:lnTo>
                    <a:pt x="325" y="178"/>
                  </a:lnTo>
                  <a:lnTo>
                    <a:pt x="332" y="168"/>
                  </a:lnTo>
                  <a:lnTo>
                    <a:pt x="338" y="163"/>
                  </a:lnTo>
                  <a:lnTo>
                    <a:pt x="318" y="163"/>
                  </a:lnTo>
                  <a:lnTo>
                    <a:pt x="309" y="158"/>
                  </a:lnTo>
                  <a:lnTo>
                    <a:pt x="302" y="149"/>
                  </a:lnTo>
                  <a:lnTo>
                    <a:pt x="297" y="142"/>
                  </a:lnTo>
                  <a:lnTo>
                    <a:pt x="295" y="133"/>
                  </a:lnTo>
                  <a:lnTo>
                    <a:pt x="295" y="132"/>
                  </a:lnTo>
                  <a:lnTo>
                    <a:pt x="294" y="127"/>
                  </a:lnTo>
                  <a:lnTo>
                    <a:pt x="290" y="121"/>
                  </a:lnTo>
                  <a:lnTo>
                    <a:pt x="283" y="118"/>
                  </a:lnTo>
                  <a:lnTo>
                    <a:pt x="278" y="116"/>
                  </a:lnTo>
                  <a:lnTo>
                    <a:pt x="276" y="111"/>
                  </a:lnTo>
                  <a:lnTo>
                    <a:pt x="273" y="106"/>
                  </a:lnTo>
                  <a:lnTo>
                    <a:pt x="273" y="90"/>
                  </a:lnTo>
                  <a:lnTo>
                    <a:pt x="271" y="75"/>
                  </a:lnTo>
                  <a:lnTo>
                    <a:pt x="264" y="73"/>
                  </a:lnTo>
                  <a:lnTo>
                    <a:pt x="257" y="68"/>
                  </a:lnTo>
                  <a:lnTo>
                    <a:pt x="254" y="61"/>
                  </a:lnTo>
                  <a:lnTo>
                    <a:pt x="254" y="54"/>
                  </a:lnTo>
                  <a:lnTo>
                    <a:pt x="252" y="51"/>
                  </a:lnTo>
                  <a:lnTo>
                    <a:pt x="250" y="49"/>
                  </a:lnTo>
                  <a:lnTo>
                    <a:pt x="247" y="49"/>
                  </a:lnTo>
                  <a:lnTo>
                    <a:pt x="243" y="47"/>
                  </a:lnTo>
                  <a:lnTo>
                    <a:pt x="240" y="47"/>
                  </a:lnTo>
                  <a:lnTo>
                    <a:pt x="238" y="47"/>
                  </a:lnTo>
                  <a:lnTo>
                    <a:pt x="233" y="44"/>
                  </a:lnTo>
                  <a:lnTo>
                    <a:pt x="228" y="40"/>
                  </a:lnTo>
                  <a:lnTo>
                    <a:pt x="223" y="37"/>
                  </a:lnTo>
                  <a:lnTo>
                    <a:pt x="214" y="30"/>
                  </a:lnTo>
                  <a:lnTo>
                    <a:pt x="204" y="30"/>
                  </a:lnTo>
                  <a:lnTo>
                    <a:pt x="195" y="30"/>
                  </a:lnTo>
                  <a:lnTo>
                    <a:pt x="197" y="11"/>
                  </a:lnTo>
                  <a:lnTo>
                    <a:pt x="195" y="7"/>
                  </a:lnTo>
                  <a:lnTo>
                    <a:pt x="192" y="6"/>
                  </a:lnTo>
                  <a:lnTo>
                    <a:pt x="186" y="2"/>
                  </a:lnTo>
                  <a:lnTo>
                    <a:pt x="183" y="0"/>
                  </a:lnTo>
                  <a:lnTo>
                    <a:pt x="171" y="6"/>
                  </a:lnTo>
                  <a:lnTo>
                    <a:pt x="152" y="7"/>
                  </a:lnTo>
                  <a:lnTo>
                    <a:pt x="148" y="6"/>
                  </a:lnTo>
                  <a:lnTo>
                    <a:pt x="143" y="4"/>
                  </a:lnTo>
                  <a:lnTo>
                    <a:pt x="141" y="4"/>
                  </a:lnTo>
                  <a:lnTo>
                    <a:pt x="140" y="4"/>
                  </a:lnTo>
                  <a:lnTo>
                    <a:pt x="138" y="6"/>
                  </a:lnTo>
                  <a:lnTo>
                    <a:pt x="136" y="7"/>
                  </a:lnTo>
                  <a:lnTo>
                    <a:pt x="134" y="11"/>
                  </a:lnTo>
                  <a:lnTo>
                    <a:pt x="131" y="14"/>
                  </a:lnTo>
                  <a:lnTo>
                    <a:pt x="136" y="21"/>
                  </a:lnTo>
                  <a:lnTo>
                    <a:pt x="141" y="30"/>
                  </a:lnTo>
                  <a:lnTo>
                    <a:pt x="140" y="32"/>
                  </a:lnTo>
                  <a:lnTo>
                    <a:pt x="138" y="33"/>
                  </a:lnTo>
                  <a:lnTo>
                    <a:pt x="136" y="33"/>
                  </a:lnTo>
                  <a:lnTo>
                    <a:pt x="133" y="33"/>
                  </a:lnTo>
                  <a:lnTo>
                    <a:pt x="121" y="32"/>
                  </a:lnTo>
                  <a:lnTo>
                    <a:pt x="109" y="28"/>
                  </a:lnTo>
                  <a:lnTo>
                    <a:pt x="103" y="30"/>
                  </a:lnTo>
                  <a:lnTo>
                    <a:pt x="96" y="32"/>
                  </a:lnTo>
                  <a:lnTo>
                    <a:pt x="90" y="30"/>
                  </a:lnTo>
                  <a:lnTo>
                    <a:pt x="83" y="26"/>
                  </a:lnTo>
                  <a:lnTo>
                    <a:pt x="76" y="28"/>
                  </a:lnTo>
                  <a:lnTo>
                    <a:pt x="72" y="32"/>
                  </a:lnTo>
                  <a:lnTo>
                    <a:pt x="69" y="33"/>
                  </a:lnTo>
                  <a:lnTo>
                    <a:pt x="65" y="37"/>
                  </a:lnTo>
                  <a:lnTo>
                    <a:pt x="58" y="40"/>
                  </a:lnTo>
                  <a:lnTo>
                    <a:pt x="52" y="40"/>
                  </a:lnTo>
                  <a:lnTo>
                    <a:pt x="45" y="45"/>
                  </a:lnTo>
                  <a:lnTo>
                    <a:pt x="38" y="49"/>
                  </a:lnTo>
                  <a:lnTo>
                    <a:pt x="34" y="47"/>
                  </a:lnTo>
                  <a:lnTo>
                    <a:pt x="31" y="47"/>
                  </a:lnTo>
                  <a:lnTo>
                    <a:pt x="27" y="47"/>
                  </a:lnTo>
                  <a:lnTo>
                    <a:pt x="24" y="47"/>
                  </a:lnTo>
                  <a:lnTo>
                    <a:pt x="22" y="51"/>
                  </a:lnTo>
                  <a:lnTo>
                    <a:pt x="20" y="52"/>
                  </a:lnTo>
                  <a:lnTo>
                    <a:pt x="19" y="57"/>
                  </a:lnTo>
                  <a:lnTo>
                    <a:pt x="17" y="59"/>
                  </a:lnTo>
                  <a:lnTo>
                    <a:pt x="7" y="63"/>
                  </a:lnTo>
                  <a:lnTo>
                    <a:pt x="0" y="61"/>
                  </a:lnTo>
                  <a:lnTo>
                    <a:pt x="1" y="76"/>
                  </a:lnTo>
                  <a:lnTo>
                    <a:pt x="3" y="101"/>
                  </a:lnTo>
                  <a:lnTo>
                    <a:pt x="7" y="118"/>
                  </a:lnTo>
                  <a:lnTo>
                    <a:pt x="10" y="137"/>
                  </a:lnTo>
                  <a:lnTo>
                    <a:pt x="19" y="152"/>
                  </a:lnTo>
                  <a:lnTo>
                    <a:pt x="26" y="165"/>
                  </a:lnTo>
                  <a:lnTo>
                    <a:pt x="26" y="166"/>
                  </a:lnTo>
                  <a:lnTo>
                    <a:pt x="27" y="170"/>
                  </a:lnTo>
                  <a:lnTo>
                    <a:pt x="29" y="173"/>
                  </a:lnTo>
                  <a:lnTo>
                    <a:pt x="34" y="175"/>
                  </a:lnTo>
                  <a:lnTo>
                    <a:pt x="38" y="180"/>
                  </a:lnTo>
                  <a:lnTo>
                    <a:pt x="39" y="184"/>
                  </a:lnTo>
                  <a:lnTo>
                    <a:pt x="46" y="187"/>
                  </a:lnTo>
                  <a:lnTo>
                    <a:pt x="55" y="187"/>
                  </a:lnTo>
                  <a:lnTo>
                    <a:pt x="58" y="189"/>
                  </a:lnTo>
                  <a:lnTo>
                    <a:pt x="64" y="190"/>
                  </a:lnTo>
                  <a:lnTo>
                    <a:pt x="67" y="190"/>
                  </a:lnTo>
                  <a:lnTo>
                    <a:pt x="72" y="189"/>
                  </a:lnTo>
                  <a:lnTo>
                    <a:pt x="81" y="190"/>
                  </a:lnTo>
                  <a:lnTo>
                    <a:pt x="88" y="194"/>
                  </a:lnTo>
                  <a:lnTo>
                    <a:pt x="93" y="197"/>
                  </a:lnTo>
                  <a:lnTo>
                    <a:pt x="95" y="201"/>
                  </a:lnTo>
                  <a:lnTo>
                    <a:pt x="103" y="206"/>
                  </a:lnTo>
                  <a:lnTo>
                    <a:pt x="112" y="210"/>
                  </a:lnTo>
                  <a:lnTo>
                    <a:pt x="114" y="210"/>
                  </a:lnTo>
                  <a:lnTo>
                    <a:pt x="115" y="210"/>
                  </a:lnTo>
                  <a:lnTo>
                    <a:pt x="117" y="211"/>
                  </a:lnTo>
                  <a:lnTo>
                    <a:pt x="117" y="213"/>
                  </a:lnTo>
                  <a:lnTo>
                    <a:pt x="119" y="218"/>
                  </a:lnTo>
                  <a:lnTo>
                    <a:pt x="119" y="220"/>
                  </a:lnTo>
                  <a:lnTo>
                    <a:pt x="31" y="410"/>
                  </a:lnTo>
                  <a:lnTo>
                    <a:pt x="31" y="412"/>
                  </a:lnTo>
                  <a:lnTo>
                    <a:pt x="29" y="415"/>
                  </a:lnTo>
                  <a:lnTo>
                    <a:pt x="29" y="419"/>
                  </a:lnTo>
                  <a:lnTo>
                    <a:pt x="31" y="420"/>
                  </a:lnTo>
                  <a:lnTo>
                    <a:pt x="36" y="425"/>
                  </a:lnTo>
                  <a:lnTo>
                    <a:pt x="39" y="431"/>
                  </a:lnTo>
                  <a:lnTo>
                    <a:pt x="41" y="438"/>
                  </a:lnTo>
                  <a:lnTo>
                    <a:pt x="41" y="441"/>
                  </a:lnTo>
                  <a:lnTo>
                    <a:pt x="46" y="446"/>
                  </a:lnTo>
                  <a:lnTo>
                    <a:pt x="50" y="453"/>
                  </a:lnTo>
                  <a:lnTo>
                    <a:pt x="53" y="458"/>
                  </a:lnTo>
                  <a:lnTo>
                    <a:pt x="57" y="465"/>
                  </a:lnTo>
                  <a:lnTo>
                    <a:pt x="60" y="481"/>
                  </a:lnTo>
                  <a:lnTo>
                    <a:pt x="64" y="498"/>
                  </a:lnTo>
                  <a:lnTo>
                    <a:pt x="65" y="503"/>
                  </a:lnTo>
                  <a:lnTo>
                    <a:pt x="71" y="507"/>
                  </a:lnTo>
                  <a:lnTo>
                    <a:pt x="77" y="510"/>
                  </a:lnTo>
                  <a:lnTo>
                    <a:pt x="84" y="512"/>
                  </a:lnTo>
                  <a:lnTo>
                    <a:pt x="90" y="517"/>
                  </a:lnTo>
                  <a:lnTo>
                    <a:pt x="90" y="522"/>
                  </a:lnTo>
                  <a:lnTo>
                    <a:pt x="98" y="529"/>
                  </a:lnTo>
                  <a:lnTo>
                    <a:pt x="105" y="536"/>
                  </a:lnTo>
                  <a:lnTo>
                    <a:pt x="402" y="552"/>
                  </a:lnTo>
                  <a:lnTo>
                    <a:pt x="402" y="548"/>
                  </a:lnTo>
                  <a:lnTo>
                    <a:pt x="406" y="536"/>
                  </a:lnTo>
                  <a:lnTo>
                    <a:pt x="409" y="531"/>
                  </a:lnTo>
                  <a:lnTo>
                    <a:pt x="415" y="524"/>
                  </a:lnTo>
                  <a:lnTo>
                    <a:pt x="420" y="517"/>
                  </a:lnTo>
                  <a:lnTo>
                    <a:pt x="427" y="510"/>
                  </a:lnTo>
                  <a:lnTo>
                    <a:pt x="435" y="505"/>
                  </a:lnTo>
                  <a:lnTo>
                    <a:pt x="440" y="495"/>
                  </a:lnTo>
                  <a:lnTo>
                    <a:pt x="446" y="484"/>
                  </a:lnTo>
                  <a:lnTo>
                    <a:pt x="449" y="474"/>
                  </a:lnTo>
                  <a:lnTo>
                    <a:pt x="451" y="469"/>
                  </a:lnTo>
                  <a:lnTo>
                    <a:pt x="451" y="465"/>
                  </a:lnTo>
                  <a:lnTo>
                    <a:pt x="451" y="462"/>
                  </a:lnTo>
                  <a:lnTo>
                    <a:pt x="449" y="460"/>
                  </a:lnTo>
                  <a:lnTo>
                    <a:pt x="446" y="458"/>
                  </a:lnTo>
                  <a:lnTo>
                    <a:pt x="444" y="453"/>
                  </a:lnTo>
                  <a:lnTo>
                    <a:pt x="447" y="443"/>
                  </a:lnTo>
                  <a:lnTo>
                    <a:pt x="451" y="429"/>
                  </a:lnTo>
                  <a:lnTo>
                    <a:pt x="451" y="425"/>
                  </a:lnTo>
                  <a:lnTo>
                    <a:pt x="451" y="422"/>
                  </a:lnTo>
                  <a:lnTo>
                    <a:pt x="454" y="420"/>
                  </a:lnTo>
                  <a:lnTo>
                    <a:pt x="456" y="419"/>
                  </a:lnTo>
                  <a:lnTo>
                    <a:pt x="463" y="417"/>
                  </a:lnTo>
                  <a:lnTo>
                    <a:pt x="470" y="415"/>
                  </a:lnTo>
                  <a:lnTo>
                    <a:pt x="473" y="413"/>
                  </a:lnTo>
                  <a:lnTo>
                    <a:pt x="475" y="412"/>
                  </a:lnTo>
                  <a:lnTo>
                    <a:pt x="475" y="410"/>
                  </a:lnTo>
                  <a:lnTo>
                    <a:pt x="475" y="406"/>
                  </a:lnTo>
                  <a:lnTo>
                    <a:pt x="480" y="401"/>
                  </a:lnTo>
                  <a:lnTo>
                    <a:pt x="485" y="393"/>
                  </a:lnTo>
                  <a:lnTo>
                    <a:pt x="489" y="389"/>
                  </a:lnTo>
                  <a:lnTo>
                    <a:pt x="492" y="379"/>
                  </a:lnTo>
                  <a:lnTo>
                    <a:pt x="496" y="368"/>
                  </a:lnTo>
                  <a:lnTo>
                    <a:pt x="497" y="365"/>
                  </a:lnTo>
                  <a:lnTo>
                    <a:pt x="492" y="358"/>
                  </a:lnTo>
                  <a:lnTo>
                    <a:pt x="487" y="356"/>
                  </a:lnTo>
                  <a:lnTo>
                    <a:pt x="480" y="355"/>
                  </a:lnTo>
                  <a:lnTo>
                    <a:pt x="477" y="351"/>
                  </a:lnTo>
                  <a:lnTo>
                    <a:pt x="478" y="348"/>
                  </a:lnTo>
                  <a:lnTo>
                    <a:pt x="485" y="343"/>
                  </a:lnTo>
                  <a:lnTo>
                    <a:pt x="501" y="330"/>
                  </a:lnTo>
                  <a:lnTo>
                    <a:pt x="515" y="322"/>
                  </a:lnTo>
                  <a:lnTo>
                    <a:pt x="518" y="320"/>
                  </a:lnTo>
                  <a:lnTo>
                    <a:pt x="523" y="320"/>
                  </a:lnTo>
                  <a:lnTo>
                    <a:pt x="530" y="311"/>
                  </a:lnTo>
                  <a:lnTo>
                    <a:pt x="537" y="303"/>
                  </a:lnTo>
                  <a:lnTo>
                    <a:pt x="542" y="294"/>
                  </a:lnTo>
                  <a:lnTo>
                    <a:pt x="549" y="289"/>
                  </a:lnTo>
                  <a:lnTo>
                    <a:pt x="551" y="286"/>
                  </a:lnTo>
                  <a:lnTo>
                    <a:pt x="553" y="279"/>
                  </a:lnTo>
                  <a:lnTo>
                    <a:pt x="555" y="273"/>
                  </a:lnTo>
                  <a:lnTo>
                    <a:pt x="556" y="270"/>
                  </a:lnTo>
                  <a:lnTo>
                    <a:pt x="560" y="265"/>
                  </a:lnTo>
                  <a:lnTo>
                    <a:pt x="565" y="261"/>
                  </a:lnTo>
                  <a:lnTo>
                    <a:pt x="572" y="251"/>
                  </a:lnTo>
                  <a:lnTo>
                    <a:pt x="572" y="244"/>
                  </a:lnTo>
                  <a:lnTo>
                    <a:pt x="577" y="232"/>
                  </a:lnTo>
                  <a:lnTo>
                    <a:pt x="582" y="216"/>
                  </a:lnTo>
                  <a:lnTo>
                    <a:pt x="586" y="213"/>
                  </a:lnTo>
                  <a:lnTo>
                    <a:pt x="593" y="201"/>
                  </a:lnTo>
                  <a:lnTo>
                    <a:pt x="591" y="196"/>
                  </a:lnTo>
                  <a:lnTo>
                    <a:pt x="593" y="189"/>
                  </a:lnTo>
                  <a:lnTo>
                    <a:pt x="596" y="177"/>
                  </a:lnTo>
                  <a:lnTo>
                    <a:pt x="598" y="166"/>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21" name="Freeform 67"/>
            <p:cNvSpPr>
              <a:spLocks/>
            </p:cNvSpPr>
            <p:nvPr/>
          </p:nvSpPr>
          <p:spPr bwMode="auto">
            <a:xfrm>
              <a:off x="3558" y="1815"/>
              <a:ext cx="226" cy="331"/>
            </a:xfrm>
            <a:custGeom>
              <a:avLst/>
              <a:gdLst>
                <a:gd name="T0" fmla="*/ 20 w 310"/>
                <a:gd name="T1" fmla="*/ 137 h 412"/>
                <a:gd name="T2" fmla="*/ 19 w 310"/>
                <a:gd name="T3" fmla="*/ 135 h 412"/>
                <a:gd name="T4" fmla="*/ 17 w 310"/>
                <a:gd name="T5" fmla="*/ 130 h 412"/>
                <a:gd name="T6" fmla="*/ 17 w 310"/>
                <a:gd name="T7" fmla="*/ 125 h 412"/>
                <a:gd name="T8" fmla="*/ 13 w 310"/>
                <a:gd name="T9" fmla="*/ 118 h 412"/>
                <a:gd name="T10" fmla="*/ 15 w 310"/>
                <a:gd name="T11" fmla="*/ 112 h 412"/>
                <a:gd name="T12" fmla="*/ 17 w 310"/>
                <a:gd name="T13" fmla="*/ 110 h 412"/>
                <a:gd name="T14" fmla="*/ 18 w 310"/>
                <a:gd name="T15" fmla="*/ 107 h 412"/>
                <a:gd name="T16" fmla="*/ 18 w 310"/>
                <a:gd name="T17" fmla="*/ 103 h 412"/>
                <a:gd name="T18" fmla="*/ 15 w 310"/>
                <a:gd name="T19" fmla="*/ 103 h 412"/>
                <a:gd name="T20" fmla="*/ 11 w 310"/>
                <a:gd name="T21" fmla="*/ 97 h 412"/>
                <a:gd name="T22" fmla="*/ 9 w 310"/>
                <a:gd name="T23" fmla="*/ 93 h 412"/>
                <a:gd name="T24" fmla="*/ 7 w 310"/>
                <a:gd name="T25" fmla="*/ 92 h 412"/>
                <a:gd name="T26" fmla="*/ 8 w 310"/>
                <a:gd name="T27" fmla="*/ 88 h 412"/>
                <a:gd name="T28" fmla="*/ 9 w 310"/>
                <a:gd name="T29" fmla="*/ 72 h 412"/>
                <a:gd name="T30" fmla="*/ 8 w 310"/>
                <a:gd name="T31" fmla="*/ 64 h 412"/>
                <a:gd name="T32" fmla="*/ 4 w 310"/>
                <a:gd name="T33" fmla="*/ 61 h 412"/>
                <a:gd name="T34" fmla="*/ 4 w 310"/>
                <a:gd name="T35" fmla="*/ 55 h 412"/>
                <a:gd name="T36" fmla="*/ 8 w 310"/>
                <a:gd name="T37" fmla="*/ 51 h 412"/>
                <a:gd name="T38" fmla="*/ 12 w 310"/>
                <a:gd name="T39" fmla="*/ 43 h 412"/>
                <a:gd name="T40" fmla="*/ 14 w 310"/>
                <a:gd name="T41" fmla="*/ 38 h 412"/>
                <a:gd name="T42" fmla="*/ 15 w 310"/>
                <a:gd name="T43" fmla="*/ 33 h 412"/>
                <a:gd name="T44" fmla="*/ 18 w 310"/>
                <a:gd name="T45" fmla="*/ 27 h 412"/>
                <a:gd name="T46" fmla="*/ 20 w 310"/>
                <a:gd name="T47" fmla="*/ 16 h 412"/>
                <a:gd name="T48" fmla="*/ 23 w 310"/>
                <a:gd name="T49" fmla="*/ 7 h 412"/>
                <a:gd name="T50" fmla="*/ 25 w 310"/>
                <a:gd name="T51" fmla="*/ 2 h 412"/>
                <a:gd name="T52" fmla="*/ 26 w 310"/>
                <a:gd name="T53" fmla="*/ 2 h 412"/>
                <a:gd name="T54" fmla="*/ 26 w 310"/>
                <a:gd name="T55" fmla="*/ 2 h 412"/>
                <a:gd name="T56" fmla="*/ 28 w 310"/>
                <a:gd name="T57" fmla="*/ 4 h 412"/>
                <a:gd name="T58" fmla="*/ 29 w 310"/>
                <a:gd name="T59" fmla="*/ 5 h 412"/>
                <a:gd name="T60" fmla="*/ 31 w 310"/>
                <a:gd name="T61" fmla="*/ 9 h 412"/>
                <a:gd name="T62" fmla="*/ 34 w 310"/>
                <a:gd name="T63" fmla="*/ 8 h 412"/>
                <a:gd name="T64" fmla="*/ 37 w 310"/>
                <a:gd name="T65" fmla="*/ 18 h 412"/>
                <a:gd name="T66" fmla="*/ 38 w 310"/>
                <a:gd name="T67" fmla="*/ 18 h 412"/>
                <a:gd name="T68" fmla="*/ 39 w 310"/>
                <a:gd name="T69" fmla="*/ 20 h 412"/>
                <a:gd name="T70" fmla="*/ 37 w 310"/>
                <a:gd name="T71" fmla="*/ 27 h 412"/>
                <a:gd name="T72" fmla="*/ 38 w 310"/>
                <a:gd name="T73" fmla="*/ 28 h 412"/>
                <a:gd name="T74" fmla="*/ 41 w 310"/>
                <a:gd name="T75" fmla="*/ 20 h 412"/>
                <a:gd name="T76" fmla="*/ 43 w 310"/>
                <a:gd name="T77" fmla="*/ 25 h 412"/>
                <a:gd name="T78" fmla="*/ 45 w 310"/>
                <a:gd name="T79" fmla="*/ 22 h 412"/>
                <a:gd name="T80" fmla="*/ 48 w 310"/>
                <a:gd name="T81" fmla="*/ 22 h 412"/>
                <a:gd name="T82" fmla="*/ 60 w 310"/>
                <a:gd name="T83" fmla="*/ 28 h 412"/>
                <a:gd name="T84" fmla="*/ 63 w 310"/>
                <a:gd name="T85" fmla="*/ 28 h 412"/>
                <a:gd name="T86" fmla="*/ 63 w 310"/>
                <a:gd name="T87" fmla="*/ 29 h 412"/>
                <a:gd name="T88" fmla="*/ 61 w 310"/>
                <a:gd name="T89" fmla="*/ 35 h 412"/>
                <a:gd name="T90" fmla="*/ 57 w 310"/>
                <a:gd name="T91" fmla="*/ 38 h 412"/>
                <a:gd name="T92" fmla="*/ 56 w 310"/>
                <a:gd name="T93" fmla="*/ 41 h 412"/>
                <a:gd name="T94" fmla="*/ 54 w 310"/>
                <a:gd name="T95" fmla="*/ 45 h 412"/>
                <a:gd name="T96" fmla="*/ 52 w 310"/>
                <a:gd name="T97" fmla="*/ 51 h 412"/>
                <a:gd name="T98" fmla="*/ 52 w 310"/>
                <a:gd name="T99" fmla="*/ 55 h 412"/>
                <a:gd name="T100" fmla="*/ 52 w 310"/>
                <a:gd name="T101" fmla="*/ 67 h 412"/>
                <a:gd name="T102" fmla="*/ 53 w 310"/>
                <a:gd name="T103" fmla="*/ 80 h 412"/>
                <a:gd name="T104" fmla="*/ 51 w 310"/>
                <a:gd name="T105" fmla="*/ 86 h 412"/>
                <a:gd name="T106" fmla="*/ 44 w 310"/>
                <a:gd name="T107" fmla="*/ 85 h 412"/>
                <a:gd name="T108" fmla="*/ 40 w 310"/>
                <a:gd name="T109" fmla="*/ 88 h 412"/>
                <a:gd name="T110" fmla="*/ 36 w 310"/>
                <a:gd name="T111" fmla="*/ 93 h 412"/>
                <a:gd name="T112" fmla="*/ 30 w 310"/>
                <a:gd name="T113" fmla="*/ 96 h 412"/>
                <a:gd name="T114" fmla="*/ 28 w 310"/>
                <a:gd name="T115" fmla="*/ 100 h 412"/>
                <a:gd name="T116" fmla="*/ 26 w 310"/>
                <a:gd name="T117" fmla="*/ 108 h 412"/>
                <a:gd name="T118" fmla="*/ 23 w 310"/>
                <a:gd name="T119" fmla="*/ 116 h 412"/>
                <a:gd name="T120" fmla="*/ 24 w 310"/>
                <a:gd name="T121" fmla="*/ 133 h 41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0"/>
                <a:gd name="T184" fmla="*/ 0 h 412"/>
                <a:gd name="T185" fmla="*/ 310 w 310"/>
                <a:gd name="T186" fmla="*/ 412 h 41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0" h="412">
                  <a:moveTo>
                    <a:pt x="108" y="412"/>
                  </a:moveTo>
                  <a:lnTo>
                    <a:pt x="104" y="408"/>
                  </a:lnTo>
                  <a:lnTo>
                    <a:pt x="99" y="408"/>
                  </a:lnTo>
                  <a:lnTo>
                    <a:pt x="95" y="406"/>
                  </a:lnTo>
                  <a:lnTo>
                    <a:pt x="92" y="405"/>
                  </a:lnTo>
                  <a:lnTo>
                    <a:pt x="90" y="403"/>
                  </a:lnTo>
                  <a:lnTo>
                    <a:pt x="89" y="399"/>
                  </a:lnTo>
                  <a:lnTo>
                    <a:pt x="85" y="394"/>
                  </a:lnTo>
                  <a:lnTo>
                    <a:pt x="82" y="389"/>
                  </a:lnTo>
                  <a:lnTo>
                    <a:pt x="82" y="384"/>
                  </a:lnTo>
                  <a:lnTo>
                    <a:pt x="83" y="379"/>
                  </a:lnTo>
                  <a:lnTo>
                    <a:pt x="80" y="374"/>
                  </a:lnTo>
                  <a:lnTo>
                    <a:pt x="71" y="363"/>
                  </a:lnTo>
                  <a:lnTo>
                    <a:pt x="68" y="355"/>
                  </a:lnTo>
                  <a:lnTo>
                    <a:pt x="64" y="353"/>
                  </a:lnTo>
                  <a:lnTo>
                    <a:pt x="68" y="348"/>
                  </a:lnTo>
                  <a:lnTo>
                    <a:pt x="70" y="341"/>
                  </a:lnTo>
                  <a:lnTo>
                    <a:pt x="71" y="334"/>
                  </a:lnTo>
                  <a:lnTo>
                    <a:pt x="73" y="327"/>
                  </a:lnTo>
                  <a:lnTo>
                    <a:pt x="78" y="325"/>
                  </a:lnTo>
                  <a:lnTo>
                    <a:pt x="83" y="327"/>
                  </a:lnTo>
                  <a:lnTo>
                    <a:pt x="87" y="325"/>
                  </a:lnTo>
                  <a:lnTo>
                    <a:pt x="89" y="323"/>
                  </a:lnTo>
                  <a:lnTo>
                    <a:pt x="89" y="318"/>
                  </a:lnTo>
                  <a:lnTo>
                    <a:pt x="90" y="311"/>
                  </a:lnTo>
                  <a:lnTo>
                    <a:pt x="89" y="308"/>
                  </a:lnTo>
                  <a:lnTo>
                    <a:pt x="87" y="306"/>
                  </a:lnTo>
                  <a:lnTo>
                    <a:pt x="85" y="304"/>
                  </a:lnTo>
                  <a:lnTo>
                    <a:pt x="82" y="304"/>
                  </a:lnTo>
                  <a:lnTo>
                    <a:pt x="71" y="306"/>
                  </a:lnTo>
                  <a:lnTo>
                    <a:pt x="63" y="306"/>
                  </a:lnTo>
                  <a:lnTo>
                    <a:pt x="57" y="299"/>
                  </a:lnTo>
                  <a:lnTo>
                    <a:pt x="52" y="291"/>
                  </a:lnTo>
                  <a:lnTo>
                    <a:pt x="47" y="285"/>
                  </a:lnTo>
                  <a:lnTo>
                    <a:pt x="44" y="284"/>
                  </a:lnTo>
                  <a:lnTo>
                    <a:pt x="42" y="280"/>
                  </a:lnTo>
                  <a:lnTo>
                    <a:pt x="38" y="275"/>
                  </a:lnTo>
                  <a:lnTo>
                    <a:pt x="35" y="275"/>
                  </a:lnTo>
                  <a:lnTo>
                    <a:pt x="33" y="273"/>
                  </a:lnTo>
                  <a:lnTo>
                    <a:pt x="35" y="270"/>
                  </a:lnTo>
                  <a:lnTo>
                    <a:pt x="40" y="265"/>
                  </a:lnTo>
                  <a:lnTo>
                    <a:pt x="44" y="261"/>
                  </a:lnTo>
                  <a:lnTo>
                    <a:pt x="47" y="237"/>
                  </a:lnTo>
                  <a:lnTo>
                    <a:pt x="47" y="216"/>
                  </a:lnTo>
                  <a:lnTo>
                    <a:pt x="45" y="206"/>
                  </a:lnTo>
                  <a:lnTo>
                    <a:pt x="44" y="199"/>
                  </a:lnTo>
                  <a:lnTo>
                    <a:pt x="40" y="194"/>
                  </a:lnTo>
                  <a:lnTo>
                    <a:pt x="37" y="192"/>
                  </a:lnTo>
                  <a:lnTo>
                    <a:pt x="28" y="185"/>
                  </a:lnTo>
                  <a:lnTo>
                    <a:pt x="16" y="182"/>
                  </a:lnTo>
                  <a:lnTo>
                    <a:pt x="7" y="180"/>
                  </a:lnTo>
                  <a:lnTo>
                    <a:pt x="0" y="177"/>
                  </a:lnTo>
                  <a:lnTo>
                    <a:pt x="16" y="164"/>
                  </a:lnTo>
                  <a:lnTo>
                    <a:pt x="30" y="156"/>
                  </a:lnTo>
                  <a:lnTo>
                    <a:pt x="33" y="154"/>
                  </a:lnTo>
                  <a:lnTo>
                    <a:pt x="38" y="154"/>
                  </a:lnTo>
                  <a:lnTo>
                    <a:pt x="45" y="145"/>
                  </a:lnTo>
                  <a:lnTo>
                    <a:pt x="52" y="137"/>
                  </a:lnTo>
                  <a:lnTo>
                    <a:pt x="57" y="128"/>
                  </a:lnTo>
                  <a:lnTo>
                    <a:pt x="64" y="123"/>
                  </a:lnTo>
                  <a:lnTo>
                    <a:pt x="66" y="120"/>
                  </a:lnTo>
                  <a:lnTo>
                    <a:pt x="68" y="113"/>
                  </a:lnTo>
                  <a:lnTo>
                    <a:pt x="70" y="107"/>
                  </a:lnTo>
                  <a:lnTo>
                    <a:pt x="71" y="104"/>
                  </a:lnTo>
                  <a:lnTo>
                    <a:pt x="75" y="99"/>
                  </a:lnTo>
                  <a:lnTo>
                    <a:pt x="80" y="95"/>
                  </a:lnTo>
                  <a:lnTo>
                    <a:pt x="87" y="85"/>
                  </a:lnTo>
                  <a:lnTo>
                    <a:pt x="87" y="78"/>
                  </a:lnTo>
                  <a:lnTo>
                    <a:pt x="92" y="66"/>
                  </a:lnTo>
                  <a:lnTo>
                    <a:pt x="97" y="50"/>
                  </a:lnTo>
                  <a:lnTo>
                    <a:pt x="101" y="47"/>
                  </a:lnTo>
                  <a:lnTo>
                    <a:pt x="108" y="35"/>
                  </a:lnTo>
                  <a:lnTo>
                    <a:pt x="106" y="30"/>
                  </a:lnTo>
                  <a:lnTo>
                    <a:pt x="108" y="23"/>
                  </a:lnTo>
                  <a:lnTo>
                    <a:pt x="111" y="11"/>
                  </a:lnTo>
                  <a:lnTo>
                    <a:pt x="113" y="0"/>
                  </a:lnTo>
                  <a:lnTo>
                    <a:pt x="118" y="4"/>
                  </a:lnTo>
                  <a:lnTo>
                    <a:pt x="121" y="7"/>
                  </a:lnTo>
                  <a:lnTo>
                    <a:pt x="125" y="5"/>
                  </a:lnTo>
                  <a:lnTo>
                    <a:pt x="127" y="7"/>
                  </a:lnTo>
                  <a:lnTo>
                    <a:pt x="128" y="9"/>
                  </a:lnTo>
                  <a:lnTo>
                    <a:pt x="130" y="7"/>
                  </a:lnTo>
                  <a:lnTo>
                    <a:pt x="132" y="7"/>
                  </a:lnTo>
                  <a:lnTo>
                    <a:pt x="133" y="9"/>
                  </a:lnTo>
                  <a:lnTo>
                    <a:pt x="135" y="12"/>
                  </a:lnTo>
                  <a:lnTo>
                    <a:pt x="135" y="14"/>
                  </a:lnTo>
                  <a:lnTo>
                    <a:pt x="139" y="14"/>
                  </a:lnTo>
                  <a:lnTo>
                    <a:pt x="142" y="14"/>
                  </a:lnTo>
                  <a:lnTo>
                    <a:pt x="146" y="23"/>
                  </a:lnTo>
                  <a:lnTo>
                    <a:pt x="149" y="30"/>
                  </a:lnTo>
                  <a:lnTo>
                    <a:pt x="152" y="26"/>
                  </a:lnTo>
                  <a:lnTo>
                    <a:pt x="154" y="21"/>
                  </a:lnTo>
                  <a:lnTo>
                    <a:pt x="161" y="23"/>
                  </a:lnTo>
                  <a:lnTo>
                    <a:pt x="166" y="24"/>
                  </a:lnTo>
                  <a:lnTo>
                    <a:pt x="173" y="30"/>
                  </a:lnTo>
                  <a:lnTo>
                    <a:pt x="185" y="44"/>
                  </a:lnTo>
                  <a:lnTo>
                    <a:pt x="180" y="54"/>
                  </a:lnTo>
                  <a:lnTo>
                    <a:pt x="178" y="61"/>
                  </a:lnTo>
                  <a:lnTo>
                    <a:pt x="184" y="54"/>
                  </a:lnTo>
                  <a:lnTo>
                    <a:pt x="187" y="52"/>
                  </a:lnTo>
                  <a:lnTo>
                    <a:pt x="189" y="52"/>
                  </a:lnTo>
                  <a:lnTo>
                    <a:pt x="189" y="56"/>
                  </a:lnTo>
                  <a:lnTo>
                    <a:pt x="189" y="61"/>
                  </a:lnTo>
                  <a:lnTo>
                    <a:pt x="187" y="63"/>
                  </a:lnTo>
                  <a:lnTo>
                    <a:pt x="184" y="71"/>
                  </a:lnTo>
                  <a:lnTo>
                    <a:pt x="180" y="78"/>
                  </a:lnTo>
                  <a:lnTo>
                    <a:pt x="184" y="78"/>
                  </a:lnTo>
                  <a:lnTo>
                    <a:pt x="187" y="78"/>
                  </a:lnTo>
                  <a:lnTo>
                    <a:pt x="187" y="85"/>
                  </a:lnTo>
                  <a:lnTo>
                    <a:pt x="187" y="90"/>
                  </a:lnTo>
                  <a:lnTo>
                    <a:pt x="192" y="76"/>
                  </a:lnTo>
                  <a:lnTo>
                    <a:pt x="197" y="61"/>
                  </a:lnTo>
                  <a:lnTo>
                    <a:pt x="201" y="68"/>
                  </a:lnTo>
                  <a:lnTo>
                    <a:pt x="203" y="78"/>
                  </a:lnTo>
                  <a:lnTo>
                    <a:pt x="208" y="76"/>
                  </a:lnTo>
                  <a:lnTo>
                    <a:pt x="211" y="73"/>
                  </a:lnTo>
                  <a:lnTo>
                    <a:pt x="213" y="71"/>
                  </a:lnTo>
                  <a:lnTo>
                    <a:pt x="218" y="69"/>
                  </a:lnTo>
                  <a:lnTo>
                    <a:pt x="223" y="68"/>
                  </a:lnTo>
                  <a:lnTo>
                    <a:pt x="230" y="69"/>
                  </a:lnTo>
                  <a:lnTo>
                    <a:pt x="234" y="66"/>
                  </a:lnTo>
                  <a:lnTo>
                    <a:pt x="244" y="63"/>
                  </a:lnTo>
                  <a:lnTo>
                    <a:pt x="270" y="75"/>
                  </a:lnTo>
                  <a:lnTo>
                    <a:pt x="291" y="83"/>
                  </a:lnTo>
                  <a:lnTo>
                    <a:pt x="296" y="85"/>
                  </a:lnTo>
                  <a:lnTo>
                    <a:pt x="305" y="83"/>
                  </a:lnTo>
                  <a:lnTo>
                    <a:pt x="308" y="82"/>
                  </a:lnTo>
                  <a:lnTo>
                    <a:pt x="310" y="82"/>
                  </a:lnTo>
                  <a:lnTo>
                    <a:pt x="310" y="85"/>
                  </a:lnTo>
                  <a:lnTo>
                    <a:pt x="310" y="87"/>
                  </a:lnTo>
                  <a:lnTo>
                    <a:pt x="306" y="94"/>
                  </a:lnTo>
                  <a:lnTo>
                    <a:pt x="301" y="101"/>
                  </a:lnTo>
                  <a:lnTo>
                    <a:pt x="294" y="106"/>
                  </a:lnTo>
                  <a:lnTo>
                    <a:pt x="287" y="109"/>
                  </a:lnTo>
                  <a:lnTo>
                    <a:pt x="280" y="111"/>
                  </a:lnTo>
                  <a:lnTo>
                    <a:pt x="277" y="113"/>
                  </a:lnTo>
                  <a:lnTo>
                    <a:pt x="272" y="116"/>
                  </a:lnTo>
                  <a:lnTo>
                    <a:pt x="270" y="120"/>
                  </a:lnTo>
                  <a:lnTo>
                    <a:pt x="270" y="125"/>
                  </a:lnTo>
                  <a:lnTo>
                    <a:pt x="267" y="128"/>
                  </a:lnTo>
                  <a:lnTo>
                    <a:pt x="263" y="133"/>
                  </a:lnTo>
                  <a:lnTo>
                    <a:pt x="260" y="135"/>
                  </a:lnTo>
                  <a:lnTo>
                    <a:pt x="258" y="139"/>
                  </a:lnTo>
                  <a:lnTo>
                    <a:pt x="256" y="144"/>
                  </a:lnTo>
                  <a:lnTo>
                    <a:pt x="256" y="151"/>
                  </a:lnTo>
                  <a:lnTo>
                    <a:pt x="258" y="156"/>
                  </a:lnTo>
                  <a:lnTo>
                    <a:pt x="256" y="161"/>
                  </a:lnTo>
                  <a:lnTo>
                    <a:pt x="254" y="164"/>
                  </a:lnTo>
                  <a:lnTo>
                    <a:pt x="258" y="175"/>
                  </a:lnTo>
                  <a:lnTo>
                    <a:pt x="260" y="185"/>
                  </a:lnTo>
                  <a:lnTo>
                    <a:pt x="253" y="201"/>
                  </a:lnTo>
                  <a:lnTo>
                    <a:pt x="246" y="216"/>
                  </a:lnTo>
                  <a:lnTo>
                    <a:pt x="253" y="230"/>
                  </a:lnTo>
                  <a:lnTo>
                    <a:pt x="258" y="240"/>
                  </a:lnTo>
                  <a:lnTo>
                    <a:pt x="256" y="249"/>
                  </a:lnTo>
                  <a:lnTo>
                    <a:pt x="254" y="254"/>
                  </a:lnTo>
                  <a:lnTo>
                    <a:pt x="248" y="258"/>
                  </a:lnTo>
                  <a:lnTo>
                    <a:pt x="239" y="259"/>
                  </a:lnTo>
                  <a:lnTo>
                    <a:pt x="223" y="256"/>
                  </a:lnTo>
                  <a:lnTo>
                    <a:pt x="210" y="254"/>
                  </a:lnTo>
                  <a:lnTo>
                    <a:pt x="203" y="256"/>
                  </a:lnTo>
                  <a:lnTo>
                    <a:pt x="199" y="259"/>
                  </a:lnTo>
                  <a:lnTo>
                    <a:pt x="196" y="263"/>
                  </a:lnTo>
                  <a:lnTo>
                    <a:pt x="192" y="266"/>
                  </a:lnTo>
                  <a:lnTo>
                    <a:pt x="185" y="275"/>
                  </a:lnTo>
                  <a:lnTo>
                    <a:pt x="175" y="278"/>
                  </a:lnTo>
                  <a:lnTo>
                    <a:pt x="163" y="284"/>
                  </a:lnTo>
                  <a:lnTo>
                    <a:pt x="152" y="289"/>
                  </a:lnTo>
                  <a:lnTo>
                    <a:pt x="146" y="289"/>
                  </a:lnTo>
                  <a:lnTo>
                    <a:pt x="140" y="291"/>
                  </a:lnTo>
                  <a:lnTo>
                    <a:pt x="137" y="294"/>
                  </a:lnTo>
                  <a:lnTo>
                    <a:pt x="135" y="299"/>
                  </a:lnTo>
                  <a:lnTo>
                    <a:pt x="133" y="308"/>
                  </a:lnTo>
                  <a:lnTo>
                    <a:pt x="132" y="315"/>
                  </a:lnTo>
                  <a:lnTo>
                    <a:pt x="127" y="323"/>
                  </a:lnTo>
                  <a:lnTo>
                    <a:pt x="121" y="332"/>
                  </a:lnTo>
                  <a:lnTo>
                    <a:pt x="116" y="342"/>
                  </a:lnTo>
                  <a:lnTo>
                    <a:pt x="111" y="349"/>
                  </a:lnTo>
                  <a:lnTo>
                    <a:pt x="114" y="365"/>
                  </a:lnTo>
                  <a:lnTo>
                    <a:pt x="118" y="374"/>
                  </a:lnTo>
                  <a:lnTo>
                    <a:pt x="116" y="394"/>
                  </a:lnTo>
                  <a:lnTo>
                    <a:pt x="113" y="403"/>
                  </a:lnTo>
                  <a:lnTo>
                    <a:pt x="108" y="412"/>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22" name="Freeform 68"/>
            <p:cNvSpPr>
              <a:spLocks/>
            </p:cNvSpPr>
            <p:nvPr/>
          </p:nvSpPr>
          <p:spPr bwMode="auto">
            <a:xfrm>
              <a:off x="2712" y="1696"/>
              <a:ext cx="579" cy="440"/>
            </a:xfrm>
            <a:custGeom>
              <a:avLst/>
              <a:gdLst>
                <a:gd name="T0" fmla="*/ 147 w 793"/>
                <a:gd name="T1" fmla="*/ 150 h 547"/>
                <a:gd name="T2" fmla="*/ 147 w 793"/>
                <a:gd name="T3" fmla="*/ 164 h 547"/>
                <a:gd name="T4" fmla="*/ 113 w 793"/>
                <a:gd name="T5" fmla="*/ 164 h 547"/>
                <a:gd name="T6" fmla="*/ 104 w 793"/>
                <a:gd name="T7" fmla="*/ 154 h 547"/>
                <a:gd name="T8" fmla="*/ 96 w 793"/>
                <a:gd name="T9" fmla="*/ 157 h 547"/>
                <a:gd name="T10" fmla="*/ 92 w 793"/>
                <a:gd name="T11" fmla="*/ 165 h 547"/>
                <a:gd name="T12" fmla="*/ 88 w 793"/>
                <a:gd name="T13" fmla="*/ 170 h 547"/>
                <a:gd name="T14" fmla="*/ 76 w 793"/>
                <a:gd name="T15" fmla="*/ 177 h 547"/>
                <a:gd name="T16" fmla="*/ 70 w 793"/>
                <a:gd name="T17" fmla="*/ 179 h 547"/>
                <a:gd name="T18" fmla="*/ 45 w 793"/>
                <a:gd name="T19" fmla="*/ 171 h 547"/>
                <a:gd name="T20" fmla="*/ 27 w 793"/>
                <a:gd name="T21" fmla="*/ 160 h 547"/>
                <a:gd name="T22" fmla="*/ 9 w 793"/>
                <a:gd name="T23" fmla="*/ 154 h 547"/>
                <a:gd name="T24" fmla="*/ 5 w 793"/>
                <a:gd name="T25" fmla="*/ 138 h 547"/>
                <a:gd name="T26" fmla="*/ 7 w 793"/>
                <a:gd name="T27" fmla="*/ 124 h 547"/>
                <a:gd name="T28" fmla="*/ 13 w 793"/>
                <a:gd name="T29" fmla="*/ 111 h 547"/>
                <a:gd name="T30" fmla="*/ 23 w 793"/>
                <a:gd name="T31" fmla="*/ 106 h 547"/>
                <a:gd name="T32" fmla="*/ 34 w 793"/>
                <a:gd name="T33" fmla="*/ 102 h 547"/>
                <a:gd name="T34" fmla="*/ 39 w 793"/>
                <a:gd name="T35" fmla="*/ 52 h 547"/>
                <a:gd name="T36" fmla="*/ 36 w 793"/>
                <a:gd name="T37" fmla="*/ 44 h 547"/>
                <a:gd name="T38" fmla="*/ 34 w 793"/>
                <a:gd name="T39" fmla="*/ 31 h 547"/>
                <a:gd name="T40" fmla="*/ 39 w 793"/>
                <a:gd name="T41" fmla="*/ 27 h 547"/>
                <a:gd name="T42" fmla="*/ 41 w 793"/>
                <a:gd name="T43" fmla="*/ 29 h 547"/>
                <a:gd name="T44" fmla="*/ 41 w 793"/>
                <a:gd name="T45" fmla="*/ 23 h 547"/>
                <a:gd name="T46" fmla="*/ 34 w 793"/>
                <a:gd name="T47" fmla="*/ 19 h 547"/>
                <a:gd name="T48" fmla="*/ 40 w 793"/>
                <a:gd name="T49" fmla="*/ 11 h 547"/>
                <a:gd name="T50" fmla="*/ 50 w 793"/>
                <a:gd name="T51" fmla="*/ 9 h 547"/>
                <a:gd name="T52" fmla="*/ 53 w 793"/>
                <a:gd name="T53" fmla="*/ 11 h 547"/>
                <a:gd name="T54" fmla="*/ 61 w 793"/>
                <a:gd name="T55" fmla="*/ 10 h 547"/>
                <a:gd name="T56" fmla="*/ 64 w 793"/>
                <a:gd name="T57" fmla="*/ 19 h 547"/>
                <a:gd name="T58" fmla="*/ 76 w 793"/>
                <a:gd name="T59" fmla="*/ 23 h 547"/>
                <a:gd name="T60" fmla="*/ 80 w 793"/>
                <a:gd name="T61" fmla="*/ 20 h 547"/>
                <a:gd name="T62" fmla="*/ 84 w 793"/>
                <a:gd name="T63" fmla="*/ 16 h 547"/>
                <a:gd name="T64" fmla="*/ 88 w 793"/>
                <a:gd name="T65" fmla="*/ 14 h 547"/>
                <a:gd name="T66" fmla="*/ 90 w 793"/>
                <a:gd name="T67" fmla="*/ 9 h 547"/>
                <a:gd name="T68" fmla="*/ 93 w 793"/>
                <a:gd name="T69" fmla="*/ 5 h 547"/>
                <a:gd name="T70" fmla="*/ 96 w 793"/>
                <a:gd name="T71" fmla="*/ 0 h 547"/>
                <a:gd name="T72" fmla="*/ 103 w 793"/>
                <a:gd name="T73" fmla="*/ 11 h 547"/>
                <a:gd name="T74" fmla="*/ 106 w 793"/>
                <a:gd name="T75" fmla="*/ 27 h 547"/>
                <a:gd name="T76" fmla="*/ 107 w 793"/>
                <a:gd name="T77" fmla="*/ 41 h 547"/>
                <a:gd name="T78" fmla="*/ 106 w 793"/>
                <a:gd name="T79" fmla="*/ 44 h 547"/>
                <a:gd name="T80" fmla="*/ 112 w 793"/>
                <a:gd name="T81" fmla="*/ 52 h 547"/>
                <a:gd name="T82" fmla="*/ 115 w 793"/>
                <a:gd name="T83" fmla="*/ 49 h 547"/>
                <a:gd name="T84" fmla="*/ 118 w 793"/>
                <a:gd name="T85" fmla="*/ 40 h 547"/>
                <a:gd name="T86" fmla="*/ 126 w 793"/>
                <a:gd name="T87" fmla="*/ 42 h 547"/>
                <a:gd name="T88" fmla="*/ 129 w 793"/>
                <a:gd name="T89" fmla="*/ 33 h 547"/>
                <a:gd name="T90" fmla="*/ 134 w 793"/>
                <a:gd name="T91" fmla="*/ 28 h 547"/>
                <a:gd name="T92" fmla="*/ 143 w 793"/>
                <a:gd name="T93" fmla="*/ 45 h 547"/>
                <a:gd name="T94" fmla="*/ 147 w 793"/>
                <a:gd name="T95" fmla="*/ 52 h 547"/>
                <a:gd name="T96" fmla="*/ 152 w 793"/>
                <a:gd name="T97" fmla="*/ 58 h 547"/>
                <a:gd name="T98" fmla="*/ 158 w 793"/>
                <a:gd name="T99" fmla="*/ 60 h 547"/>
                <a:gd name="T100" fmla="*/ 164 w 793"/>
                <a:gd name="T101" fmla="*/ 64 h 547"/>
                <a:gd name="T102" fmla="*/ 165 w 793"/>
                <a:gd name="T103" fmla="*/ 68 h 547"/>
                <a:gd name="T104" fmla="*/ 147 w 793"/>
                <a:gd name="T105" fmla="*/ 135 h 54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93"/>
                <a:gd name="T160" fmla="*/ 0 h 547"/>
                <a:gd name="T161" fmla="*/ 793 w 793"/>
                <a:gd name="T162" fmla="*/ 547 h 54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93" h="547">
                  <a:moveTo>
                    <a:pt x="715" y="423"/>
                  </a:moveTo>
                  <a:lnTo>
                    <a:pt x="713" y="430"/>
                  </a:lnTo>
                  <a:lnTo>
                    <a:pt x="712" y="440"/>
                  </a:lnTo>
                  <a:lnTo>
                    <a:pt x="708" y="442"/>
                  </a:lnTo>
                  <a:lnTo>
                    <a:pt x="705" y="446"/>
                  </a:lnTo>
                  <a:lnTo>
                    <a:pt x="707" y="452"/>
                  </a:lnTo>
                  <a:lnTo>
                    <a:pt x="708" y="458"/>
                  </a:lnTo>
                  <a:lnTo>
                    <a:pt x="707" y="463"/>
                  </a:lnTo>
                  <a:lnTo>
                    <a:pt x="705" y="468"/>
                  </a:lnTo>
                  <a:lnTo>
                    <a:pt x="705" y="487"/>
                  </a:lnTo>
                  <a:lnTo>
                    <a:pt x="701" y="489"/>
                  </a:lnTo>
                  <a:lnTo>
                    <a:pt x="698" y="492"/>
                  </a:lnTo>
                  <a:lnTo>
                    <a:pt x="565" y="492"/>
                  </a:lnTo>
                  <a:lnTo>
                    <a:pt x="556" y="489"/>
                  </a:lnTo>
                  <a:lnTo>
                    <a:pt x="546" y="487"/>
                  </a:lnTo>
                  <a:lnTo>
                    <a:pt x="537" y="484"/>
                  </a:lnTo>
                  <a:lnTo>
                    <a:pt x="522" y="478"/>
                  </a:lnTo>
                  <a:lnTo>
                    <a:pt x="513" y="473"/>
                  </a:lnTo>
                  <a:lnTo>
                    <a:pt x="508" y="465"/>
                  </a:lnTo>
                  <a:lnTo>
                    <a:pt x="503" y="459"/>
                  </a:lnTo>
                  <a:lnTo>
                    <a:pt x="501" y="456"/>
                  </a:lnTo>
                  <a:lnTo>
                    <a:pt x="484" y="456"/>
                  </a:lnTo>
                  <a:lnTo>
                    <a:pt x="466" y="458"/>
                  </a:lnTo>
                  <a:lnTo>
                    <a:pt x="463" y="463"/>
                  </a:lnTo>
                  <a:lnTo>
                    <a:pt x="459" y="468"/>
                  </a:lnTo>
                  <a:lnTo>
                    <a:pt x="454" y="471"/>
                  </a:lnTo>
                  <a:lnTo>
                    <a:pt x="446" y="478"/>
                  </a:lnTo>
                  <a:lnTo>
                    <a:pt x="444" y="482"/>
                  </a:lnTo>
                  <a:lnTo>
                    <a:pt x="444" y="487"/>
                  </a:lnTo>
                  <a:lnTo>
                    <a:pt x="444" y="490"/>
                  </a:lnTo>
                  <a:lnTo>
                    <a:pt x="442" y="494"/>
                  </a:lnTo>
                  <a:lnTo>
                    <a:pt x="440" y="497"/>
                  </a:lnTo>
                  <a:lnTo>
                    <a:pt x="437" y="499"/>
                  </a:lnTo>
                  <a:lnTo>
                    <a:pt x="430" y="501"/>
                  </a:lnTo>
                  <a:lnTo>
                    <a:pt x="423" y="503"/>
                  </a:lnTo>
                  <a:lnTo>
                    <a:pt x="402" y="516"/>
                  </a:lnTo>
                  <a:lnTo>
                    <a:pt x="394" y="525"/>
                  </a:lnTo>
                  <a:lnTo>
                    <a:pt x="383" y="527"/>
                  </a:lnTo>
                  <a:lnTo>
                    <a:pt x="369" y="528"/>
                  </a:lnTo>
                  <a:lnTo>
                    <a:pt x="366" y="527"/>
                  </a:lnTo>
                  <a:lnTo>
                    <a:pt x="357" y="525"/>
                  </a:lnTo>
                  <a:lnTo>
                    <a:pt x="350" y="525"/>
                  </a:lnTo>
                  <a:lnTo>
                    <a:pt x="345" y="525"/>
                  </a:lnTo>
                  <a:lnTo>
                    <a:pt x="342" y="528"/>
                  </a:lnTo>
                  <a:lnTo>
                    <a:pt x="338" y="532"/>
                  </a:lnTo>
                  <a:lnTo>
                    <a:pt x="330" y="539"/>
                  </a:lnTo>
                  <a:lnTo>
                    <a:pt x="316" y="547"/>
                  </a:lnTo>
                  <a:lnTo>
                    <a:pt x="281" y="535"/>
                  </a:lnTo>
                  <a:lnTo>
                    <a:pt x="247" y="522"/>
                  </a:lnTo>
                  <a:lnTo>
                    <a:pt x="217" y="509"/>
                  </a:lnTo>
                  <a:lnTo>
                    <a:pt x="193" y="497"/>
                  </a:lnTo>
                  <a:lnTo>
                    <a:pt x="176" y="489"/>
                  </a:lnTo>
                  <a:lnTo>
                    <a:pt x="162" y="484"/>
                  </a:lnTo>
                  <a:lnTo>
                    <a:pt x="148" y="478"/>
                  </a:lnTo>
                  <a:lnTo>
                    <a:pt x="131" y="475"/>
                  </a:lnTo>
                  <a:lnTo>
                    <a:pt x="122" y="475"/>
                  </a:lnTo>
                  <a:lnTo>
                    <a:pt x="108" y="471"/>
                  </a:lnTo>
                  <a:lnTo>
                    <a:pt x="89" y="468"/>
                  </a:lnTo>
                  <a:lnTo>
                    <a:pt x="64" y="465"/>
                  </a:lnTo>
                  <a:lnTo>
                    <a:pt x="45" y="459"/>
                  </a:lnTo>
                  <a:lnTo>
                    <a:pt x="27" y="452"/>
                  </a:lnTo>
                  <a:lnTo>
                    <a:pt x="13" y="446"/>
                  </a:lnTo>
                  <a:lnTo>
                    <a:pt x="0" y="444"/>
                  </a:lnTo>
                  <a:lnTo>
                    <a:pt x="13" y="425"/>
                  </a:lnTo>
                  <a:lnTo>
                    <a:pt x="25" y="411"/>
                  </a:lnTo>
                  <a:lnTo>
                    <a:pt x="24" y="406"/>
                  </a:lnTo>
                  <a:lnTo>
                    <a:pt x="25" y="397"/>
                  </a:lnTo>
                  <a:lnTo>
                    <a:pt x="29" y="388"/>
                  </a:lnTo>
                  <a:lnTo>
                    <a:pt x="34" y="378"/>
                  </a:lnTo>
                  <a:lnTo>
                    <a:pt x="32" y="368"/>
                  </a:lnTo>
                  <a:lnTo>
                    <a:pt x="36" y="357"/>
                  </a:lnTo>
                  <a:lnTo>
                    <a:pt x="45" y="349"/>
                  </a:lnTo>
                  <a:lnTo>
                    <a:pt x="53" y="344"/>
                  </a:lnTo>
                  <a:lnTo>
                    <a:pt x="58" y="338"/>
                  </a:lnTo>
                  <a:lnTo>
                    <a:pt x="65" y="331"/>
                  </a:lnTo>
                  <a:lnTo>
                    <a:pt x="72" y="328"/>
                  </a:lnTo>
                  <a:lnTo>
                    <a:pt x="81" y="323"/>
                  </a:lnTo>
                  <a:lnTo>
                    <a:pt x="89" y="319"/>
                  </a:lnTo>
                  <a:lnTo>
                    <a:pt x="100" y="318"/>
                  </a:lnTo>
                  <a:lnTo>
                    <a:pt x="108" y="316"/>
                  </a:lnTo>
                  <a:lnTo>
                    <a:pt x="119" y="314"/>
                  </a:lnTo>
                  <a:lnTo>
                    <a:pt x="126" y="312"/>
                  </a:lnTo>
                  <a:lnTo>
                    <a:pt x="138" y="304"/>
                  </a:lnTo>
                  <a:lnTo>
                    <a:pt x="157" y="304"/>
                  </a:lnTo>
                  <a:lnTo>
                    <a:pt x="164" y="304"/>
                  </a:lnTo>
                  <a:lnTo>
                    <a:pt x="172" y="273"/>
                  </a:lnTo>
                  <a:lnTo>
                    <a:pt x="179" y="230"/>
                  </a:lnTo>
                  <a:lnTo>
                    <a:pt x="186" y="190"/>
                  </a:lnTo>
                  <a:lnTo>
                    <a:pt x="190" y="172"/>
                  </a:lnTo>
                  <a:lnTo>
                    <a:pt x="185" y="157"/>
                  </a:lnTo>
                  <a:lnTo>
                    <a:pt x="179" y="148"/>
                  </a:lnTo>
                  <a:lnTo>
                    <a:pt x="179" y="147"/>
                  </a:lnTo>
                  <a:lnTo>
                    <a:pt x="181" y="141"/>
                  </a:lnTo>
                  <a:lnTo>
                    <a:pt x="178" y="136"/>
                  </a:lnTo>
                  <a:lnTo>
                    <a:pt x="172" y="131"/>
                  </a:lnTo>
                  <a:lnTo>
                    <a:pt x="164" y="126"/>
                  </a:lnTo>
                  <a:lnTo>
                    <a:pt x="159" y="122"/>
                  </a:lnTo>
                  <a:lnTo>
                    <a:pt x="159" y="107"/>
                  </a:lnTo>
                  <a:lnTo>
                    <a:pt x="159" y="90"/>
                  </a:lnTo>
                  <a:lnTo>
                    <a:pt x="164" y="90"/>
                  </a:lnTo>
                  <a:lnTo>
                    <a:pt x="167" y="88"/>
                  </a:lnTo>
                  <a:lnTo>
                    <a:pt x="171" y="84"/>
                  </a:lnTo>
                  <a:lnTo>
                    <a:pt x="176" y="84"/>
                  </a:lnTo>
                  <a:lnTo>
                    <a:pt x="181" y="83"/>
                  </a:lnTo>
                  <a:lnTo>
                    <a:pt x="185" y="81"/>
                  </a:lnTo>
                  <a:lnTo>
                    <a:pt x="188" y="81"/>
                  </a:lnTo>
                  <a:lnTo>
                    <a:pt x="190" y="84"/>
                  </a:lnTo>
                  <a:lnTo>
                    <a:pt x="193" y="88"/>
                  </a:lnTo>
                  <a:lnTo>
                    <a:pt x="195" y="86"/>
                  </a:lnTo>
                  <a:lnTo>
                    <a:pt x="198" y="86"/>
                  </a:lnTo>
                  <a:lnTo>
                    <a:pt x="198" y="84"/>
                  </a:lnTo>
                  <a:lnTo>
                    <a:pt x="200" y="79"/>
                  </a:lnTo>
                  <a:lnTo>
                    <a:pt x="200" y="74"/>
                  </a:lnTo>
                  <a:lnTo>
                    <a:pt x="198" y="71"/>
                  </a:lnTo>
                  <a:lnTo>
                    <a:pt x="197" y="69"/>
                  </a:lnTo>
                  <a:lnTo>
                    <a:pt x="193" y="67"/>
                  </a:lnTo>
                  <a:lnTo>
                    <a:pt x="190" y="65"/>
                  </a:lnTo>
                  <a:lnTo>
                    <a:pt x="179" y="65"/>
                  </a:lnTo>
                  <a:lnTo>
                    <a:pt x="167" y="65"/>
                  </a:lnTo>
                  <a:lnTo>
                    <a:pt x="167" y="53"/>
                  </a:lnTo>
                  <a:lnTo>
                    <a:pt x="167" y="36"/>
                  </a:lnTo>
                  <a:lnTo>
                    <a:pt x="169" y="36"/>
                  </a:lnTo>
                  <a:lnTo>
                    <a:pt x="176" y="34"/>
                  </a:lnTo>
                  <a:lnTo>
                    <a:pt x="185" y="34"/>
                  </a:lnTo>
                  <a:lnTo>
                    <a:pt x="195" y="34"/>
                  </a:lnTo>
                  <a:lnTo>
                    <a:pt x="214" y="34"/>
                  </a:lnTo>
                  <a:lnTo>
                    <a:pt x="238" y="34"/>
                  </a:lnTo>
                  <a:lnTo>
                    <a:pt x="242" y="33"/>
                  </a:lnTo>
                  <a:lnTo>
                    <a:pt x="242" y="31"/>
                  </a:lnTo>
                  <a:lnTo>
                    <a:pt x="240" y="27"/>
                  </a:lnTo>
                  <a:lnTo>
                    <a:pt x="238" y="26"/>
                  </a:lnTo>
                  <a:lnTo>
                    <a:pt x="240" y="24"/>
                  </a:lnTo>
                  <a:lnTo>
                    <a:pt x="242" y="22"/>
                  </a:lnTo>
                  <a:lnTo>
                    <a:pt x="248" y="27"/>
                  </a:lnTo>
                  <a:lnTo>
                    <a:pt x="257" y="33"/>
                  </a:lnTo>
                  <a:lnTo>
                    <a:pt x="266" y="22"/>
                  </a:lnTo>
                  <a:lnTo>
                    <a:pt x="278" y="14"/>
                  </a:lnTo>
                  <a:lnTo>
                    <a:pt x="281" y="17"/>
                  </a:lnTo>
                  <a:lnTo>
                    <a:pt x="288" y="24"/>
                  </a:lnTo>
                  <a:lnTo>
                    <a:pt x="292" y="31"/>
                  </a:lnTo>
                  <a:lnTo>
                    <a:pt x="295" y="38"/>
                  </a:lnTo>
                  <a:lnTo>
                    <a:pt x="295" y="46"/>
                  </a:lnTo>
                  <a:lnTo>
                    <a:pt x="295" y="55"/>
                  </a:lnTo>
                  <a:lnTo>
                    <a:pt x="300" y="55"/>
                  </a:lnTo>
                  <a:lnTo>
                    <a:pt x="306" y="55"/>
                  </a:lnTo>
                  <a:lnTo>
                    <a:pt x="321" y="65"/>
                  </a:lnTo>
                  <a:lnTo>
                    <a:pt x="331" y="72"/>
                  </a:lnTo>
                  <a:lnTo>
                    <a:pt x="350" y="69"/>
                  </a:lnTo>
                  <a:lnTo>
                    <a:pt x="363" y="62"/>
                  </a:lnTo>
                  <a:lnTo>
                    <a:pt x="364" y="69"/>
                  </a:lnTo>
                  <a:lnTo>
                    <a:pt x="368" y="76"/>
                  </a:lnTo>
                  <a:lnTo>
                    <a:pt x="371" y="72"/>
                  </a:lnTo>
                  <a:lnTo>
                    <a:pt x="380" y="64"/>
                  </a:lnTo>
                  <a:lnTo>
                    <a:pt x="383" y="64"/>
                  </a:lnTo>
                  <a:lnTo>
                    <a:pt x="383" y="60"/>
                  </a:lnTo>
                  <a:lnTo>
                    <a:pt x="385" y="58"/>
                  </a:lnTo>
                  <a:lnTo>
                    <a:pt x="385" y="55"/>
                  </a:lnTo>
                  <a:lnTo>
                    <a:pt x="394" y="53"/>
                  </a:lnTo>
                  <a:lnTo>
                    <a:pt x="399" y="50"/>
                  </a:lnTo>
                  <a:lnTo>
                    <a:pt x="406" y="48"/>
                  </a:lnTo>
                  <a:lnTo>
                    <a:pt x="409" y="46"/>
                  </a:lnTo>
                  <a:lnTo>
                    <a:pt x="413" y="43"/>
                  </a:lnTo>
                  <a:lnTo>
                    <a:pt x="416" y="38"/>
                  </a:lnTo>
                  <a:lnTo>
                    <a:pt x="418" y="39"/>
                  </a:lnTo>
                  <a:lnTo>
                    <a:pt x="420" y="41"/>
                  </a:lnTo>
                  <a:lnTo>
                    <a:pt x="421" y="41"/>
                  </a:lnTo>
                  <a:lnTo>
                    <a:pt x="423" y="39"/>
                  </a:lnTo>
                  <a:lnTo>
                    <a:pt x="428" y="36"/>
                  </a:lnTo>
                  <a:lnTo>
                    <a:pt x="433" y="31"/>
                  </a:lnTo>
                  <a:lnTo>
                    <a:pt x="433" y="26"/>
                  </a:lnTo>
                  <a:lnTo>
                    <a:pt x="433" y="22"/>
                  </a:lnTo>
                  <a:lnTo>
                    <a:pt x="435" y="19"/>
                  </a:lnTo>
                  <a:lnTo>
                    <a:pt x="439" y="17"/>
                  </a:lnTo>
                  <a:lnTo>
                    <a:pt x="444" y="17"/>
                  </a:lnTo>
                  <a:lnTo>
                    <a:pt x="449" y="14"/>
                  </a:lnTo>
                  <a:lnTo>
                    <a:pt x="452" y="10"/>
                  </a:lnTo>
                  <a:lnTo>
                    <a:pt x="458" y="7"/>
                  </a:lnTo>
                  <a:lnTo>
                    <a:pt x="465" y="7"/>
                  </a:lnTo>
                  <a:lnTo>
                    <a:pt x="466" y="3"/>
                  </a:lnTo>
                  <a:lnTo>
                    <a:pt x="466" y="0"/>
                  </a:lnTo>
                  <a:lnTo>
                    <a:pt x="470" y="0"/>
                  </a:lnTo>
                  <a:lnTo>
                    <a:pt x="477" y="8"/>
                  </a:lnTo>
                  <a:lnTo>
                    <a:pt x="487" y="19"/>
                  </a:lnTo>
                  <a:lnTo>
                    <a:pt x="490" y="26"/>
                  </a:lnTo>
                  <a:lnTo>
                    <a:pt x="497" y="34"/>
                  </a:lnTo>
                  <a:lnTo>
                    <a:pt x="501" y="41"/>
                  </a:lnTo>
                  <a:lnTo>
                    <a:pt x="504" y="48"/>
                  </a:lnTo>
                  <a:lnTo>
                    <a:pt x="508" y="55"/>
                  </a:lnTo>
                  <a:lnTo>
                    <a:pt x="509" y="64"/>
                  </a:lnTo>
                  <a:lnTo>
                    <a:pt x="508" y="81"/>
                  </a:lnTo>
                  <a:lnTo>
                    <a:pt x="509" y="93"/>
                  </a:lnTo>
                  <a:lnTo>
                    <a:pt x="511" y="107"/>
                  </a:lnTo>
                  <a:lnTo>
                    <a:pt x="513" y="114"/>
                  </a:lnTo>
                  <a:lnTo>
                    <a:pt x="515" y="119"/>
                  </a:lnTo>
                  <a:lnTo>
                    <a:pt x="516" y="122"/>
                  </a:lnTo>
                  <a:lnTo>
                    <a:pt x="516" y="124"/>
                  </a:lnTo>
                  <a:lnTo>
                    <a:pt x="515" y="126"/>
                  </a:lnTo>
                  <a:lnTo>
                    <a:pt x="511" y="128"/>
                  </a:lnTo>
                  <a:lnTo>
                    <a:pt x="508" y="128"/>
                  </a:lnTo>
                  <a:lnTo>
                    <a:pt x="508" y="131"/>
                  </a:lnTo>
                  <a:lnTo>
                    <a:pt x="509" y="133"/>
                  </a:lnTo>
                  <a:lnTo>
                    <a:pt x="513" y="134"/>
                  </a:lnTo>
                  <a:lnTo>
                    <a:pt x="528" y="147"/>
                  </a:lnTo>
                  <a:lnTo>
                    <a:pt x="534" y="153"/>
                  </a:lnTo>
                  <a:lnTo>
                    <a:pt x="537" y="155"/>
                  </a:lnTo>
                  <a:lnTo>
                    <a:pt x="541" y="157"/>
                  </a:lnTo>
                  <a:lnTo>
                    <a:pt x="544" y="157"/>
                  </a:lnTo>
                  <a:lnTo>
                    <a:pt x="547" y="157"/>
                  </a:lnTo>
                  <a:lnTo>
                    <a:pt x="551" y="152"/>
                  </a:lnTo>
                  <a:lnTo>
                    <a:pt x="551" y="145"/>
                  </a:lnTo>
                  <a:lnTo>
                    <a:pt x="551" y="138"/>
                  </a:lnTo>
                  <a:lnTo>
                    <a:pt x="551" y="133"/>
                  </a:lnTo>
                  <a:lnTo>
                    <a:pt x="554" y="128"/>
                  </a:lnTo>
                  <a:lnTo>
                    <a:pt x="558" y="124"/>
                  </a:lnTo>
                  <a:lnTo>
                    <a:pt x="567" y="119"/>
                  </a:lnTo>
                  <a:lnTo>
                    <a:pt x="575" y="119"/>
                  </a:lnTo>
                  <a:lnTo>
                    <a:pt x="584" y="126"/>
                  </a:lnTo>
                  <a:lnTo>
                    <a:pt x="594" y="134"/>
                  </a:lnTo>
                  <a:lnTo>
                    <a:pt x="603" y="129"/>
                  </a:lnTo>
                  <a:lnTo>
                    <a:pt x="606" y="126"/>
                  </a:lnTo>
                  <a:lnTo>
                    <a:pt x="606" y="121"/>
                  </a:lnTo>
                  <a:lnTo>
                    <a:pt x="613" y="110"/>
                  </a:lnTo>
                  <a:lnTo>
                    <a:pt x="617" y="107"/>
                  </a:lnTo>
                  <a:lnTo>
                    <a:pt x="620" y="105"/>
                  </a:lnTo>
                  <a:lnTo>
                    <a:pt x="622" y="100"/>
                  </a:lnTo>
                  <a:lnTo>
                    <a:pt x="622" y="95"/>
                  </a:lnTo>
                  <a:lnTo>
                    <a:pt x="625" y="90"/>
                  </a:lnTo>
                  <a:lnTo>
                    <a:pt x="629" y="86"/>
                  </a:lnTo>
                  <a:lnTo>
                    <a:pt x="634" y="84"/>
                  </a:lnTo>
                  <a:lnTo>
                    <a:pt x="641" y="84"/>
                  </a:lnTo>
                  <a:lnTo>
                    <a:pt x="663" y="83"/>
                  </a:lnTo>
                  <a:lnTo>
                    <a:pt x="677" y="83"/>
                  </a:lnTo>
                  <a:lnTo>
                    <a:pt x="681" y="100"/>
                  </a:lnTo>
                  <a:lnTo>
                    <a:pt x="684" y="119"/>
                  </a:lnTo>
                  <a:lnTo>
                    <a:pt x="693" y="134"/>
                  </a:lnTo>
                  <a:lnTo>
                    <a:pt x="700" y="147"/>
                  </a:lnTo>
                  <a:lnTo>
                    <a:pt x="700" y="148"/>
                  </a:lnTo>
                  <a:lnTo>
                    <a:pt x="701" y="152"/>
                  </a:lnTo>
                  <a:lnTo>
                    <a:pt x="703" y="155"/>
                  </a:lnTo>
                  <a:lnTo>
                    <a:pt x="708" y="157"/>
                  </a:lnTo>
                  <a:lnTo>
                    <a:pt x="712" y="162"/>
                  </a:lnTo>
                  <a:lnTo>
                    <a:pt x="713" y="166"/>
                  </a:lnTo>
                  <a:lnTo>
                    <a:pt x="720" y="169"/>
                  </a:lnTo>
                  <a:lnTo>
                    <a:pt x="729" y="169"/>
                  </a:lnTo>
                  <a:lnTo>
                    <a:pt x="732" y="171"/>
                  </a:lnTo>
                  <a:lnTo>
                    <a:pt x="738" y="172"/>
                  </a:lnTo>
                  <a:lnTo>
                    <a:pt x="741" y="172"/>
                  </a:lnTo>
                  <a:lnTo>
                    <a:pt x="746" y="171"/>
                  </a:lnTo>
                  <a:lnTo>
                    <a:pt x="755" y="172"/>
                  </a:lnTo>
                  <a:lnTo>
                    <a:pt x="762" y="176"/>
                  </a:lnTo>
                  <a:lnTo>
                    <a:pt x="767" y="179"/>
                  </a:lnTo>
                  <a:lnTo>
                    <a:pt x="769" y="183"/>
                  </a:lnTo>
                  <a:lnTo>
                    <a:pt x="777" y="188"/>
                  </a:lnTo>
                  <a:lnTo>
                    <a:pt x="786" y="192"/>
                  </a:lnTo>
                  <a:lnTo>
                    <a:pt x="788" y="192"/>
                  </a:lnTo>
                  <a:lnTo>
                    <a:pt x="789" y="192"/>
                  </a:lnTo>
                  <a:lnTo>
                    <a:pt x="791" y="193"/>
                  </a:lnTo>
                  <a:lnTo>
                    <a:pt x="791" y="195"/>
                  </a:lnTo>
                  <a:lnTo>
                    <a:pt x="793" y="200"/>
                  </a:lnTo>
                  <a:lnTo>
                    <a:pt x="793" y="202"/>
                  </a:lnTo>
                  <a:lnTo>
                    <a:pt x="705" y="392"/>
                  </a:lnTo>
                  <a:lnTo>
                    <a:pt x="705" y="394"/>
                  </a:lnTo>
                  <a:lnTo>
                    <a:pt x="703" y="397"/>
                  </a:lnTo>
                  <a:lnTo>
                    <a:pt x="703" y="401"/>
                  </a:lnTo>
                  <a:lnTo>
                    <a:pt x="705" y="402"/>
                  </a:lnTo>
                  <a:lnTo>
                    <a:pt x="710" y="407"/>
                  </a:lnTo>
                  <a:lnTo>
                    <a:pt x="713" y="413"/>
                  </a:lnTo>
                  <a:lnTo>
                    <a:pt x="715" y="420"/>
                  </a:lnTo>
                  <a:lnTo>
                    <a:pt x="715" y="423"/>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23" name="Freeform 69"/>
            <p:cNvSpPr>
              <a:spLocks/>
            </p:cNvSpPr>
            <p:nvPr/>
          </p:nvSpPr>
          <p:spPr bwMode="auto">
            <a:xfrm>
              <a:off x="3345" y="1622"/>
              <a:ext cx="165" cy="198"/>
            </a:xfrm>
            <a:custGeom>
              <a:avLst/>
              <a:gdLst>
                <a:gd name="T0" fmla="*/ 30 w 225"/>
                <a:gd name="T1" fmla="*/ 82 h 244"/>
                <a:gd name="T2" fmla="*/ 32 w 225"/>
                <a:gd name="T3" fmla="*/ 78 h 244"/>
                <a:gd name="T4" fmla="*/ 33 w 225"/>
                <a:gd name="T5" fmla="*/ 75 h 244"/>
                <a:gd name="T6" fmla="*/ 35 w 225"/>
                <a:gd name="T7" fmla="*/ 68 h 244"/>
                <a:gd name="T8" fmla="*/ 37 w 225"/>
                <a:gd name="T9" fmla="*/ 67 h 244"/>
                <a:gd name="T10" fmla="*/ 40 w 225"/>
                <a:gd name="T11" fmla="*/ 65 h 244"/>
                <a:gd name="T12" fmla="*/ 42 w 225"/>
                <a:gd name="T13" fmla="*/ 61 h 244"/>
                <a:gd name="T14" fmla="*/ 43 w 225"/>
                <a:gd name="T15" fmla="*/ 55 h 244"/>
                <a:gd name="T16" fmla="*/ 46 w 225"/>
                <a:gd name="T17" fmla="*/ 54 h 244"/>
                <a:gd name="T18" fmla="*/ 48 w 225"/>
                <a:gd name="T19" fmla="*/ 51 h 244"/>
                <a:gd name="T20" fmla="*/ 48 w 225"/>
                <a:gd name="T21" fmla="*/ 45 h 244"/>
                <a:gd name="T22" fmla="*/ 47 w 225"/>
                <a:gd name="T23" fmla="*/ 42 h 244"/>
                <a:gd name="T24" fmla="*/ 45 w 225"/>
                <a:gd name="T25" fmla="*/ 41 h 244"/>
                <a:gd name="T26" fmla="*/ 42 w 225"/>
                <a:gd name="T27" fmla="*/ 41 h 244"/>
                <a:gd name="T28" fmla="*/ 41 w 225"/>
                <a:gd name="T29" fmla="*/ 37 h 244"/>
                <a:gd name="T30" fmla="*/ 41 w 225"/>
                <a:gd name="T31" fmla="*/ 36 h 244"/>
                <a:gd name="T32" fmla="*/ 40 w 225"/>
                <a:gd name="T33" fmla="*/ 34 h 244"/>
                <a:gd name="T34" fmla="*/ 37 w 225"/>
                <a:gd name="T35" fmla="*/ 25 h 244"/>
                <a:gd name="T36" fmla="*/ 36 w 225"/>
                <a:gd name="T37" fmla="*/ 12 h 244"/>
                <a:gd name="T38" fmla="*/ 35 w 225"/>
                <a:gd name="T39" fmla="*/ 4 h 244"/>
                <a:gd name="T40" fmla="*/ 33 w 225"/>
                <a:gd name="T41" fmla="*/ 2 h 244"/>
                <a:gd name="T42" fmla="*/ 32 w 225"/>
                <a:gd name="T43" fmla="*/ 0 h 244"/>
                <a:gd name="T44" fmla="*/ 32 w 225"/>
                <a:gd name="T45" fmla="*/ 2 h 244"/>
                <a:gd name="T46" fmla="*/ 32 w 225"/>
                <a:gd name="T47" fmla="*/ 3 h 244"/>
                <a:gd name="T48" fmla="*/ 32 w 225"/>
                <a:gd name="T49" fmla="*/ 5 h 244"/>
                <a:gd name="T50" fmla="*/ 30 w 225"/>
                <a:gd name="T51" fmla="*/ 6 h 244"/>
                <a:gd name="T52" fmla="*/ 29 w 225"/>
                <a:gd name="T53" fmla="*/ 8 h 244"/>
                <a:gd name="T54" fmla="*/ 27 w 225"/>
                <a:gd name="T55" fmla="*/ 11 h 244"/>
                <a:gd name="T56" fmla="*/ 26 w 225"/>
                <a:gd name="T57" fmla="*/ 16 h 244"/>
                <a:gd name="T58" fmla="*/ 23 w 225"/>
                <a:gd name="T59" fmla="*/ 22 h 244"/>
                <a:gd name="T60" fmla="*/ 22 w 225"/>
                <a:gd name="T61" fmla="*/ 27 h 244"/>
                <a:gd name="T62" fmla="*/ 20 w 225"/>
                <a:gd name="T63" fmla="*/ 33 h 244"/>
                <a:gd name="T64" fmla="*/ 18 w 225"/>
                <a:gd name="T65" fmla="*/ 35 h 244"/>
                <a:gd name="T66" fmla="*/ 15 w 225"/>
                <a:gd name="T67" fmla="*/ 35 h 244"/>
                <a:gd name="T68" fmla="*/ 14 w 225"/>
                <a:gd name="T69" fmla="*/ 33 h 244"/>
                <a:gd name="T70" fmla="*/ 11 w 225"/>
                <a:gd name="T71" fmla="*/ 34 h 244"/>
                <a:gd name="T72" fmla="*/ 10 w 225"/>
                <a:gd name="T73" fmla="*/ 33 h 244"/>
                <a:gd name="T74" fmla="*/ 5 w 225"/>
                <a:gd name="T75" fmla="*/ 36 h 244"/>
                <a:gd name="T76" fmla="*/ 1 w 225"/>
                <a:gd name="T77" fmla="*/ 33 h 244"/>
                <a:gd name="T78" fmla="*/ 2 w 225"/>
                <a:gd name="T79" fmla="*/ 39 h 244"/>
                <a:gd name="T80" fmla="*/ 6 w 225"/>
                <a:gd name="T81" fmla="*/ 41 h 244"/>
                <a:gd name="T82" fmla="*/ 8 w 225"/>
                <a:gd name="T83" fmla="*/ 44 h 244"/>
                <a:gd name="T84" fmla="*/ 10 w 225"/>
                <a:gd name="T85" fmla="*/ 45 h 244"/>
                <a:gd name="T86" fmla="*/ 11 w 225"/>
                <a:gd name="T87" fmla="*/ 45 h 244"/>
                <a:gd name="T88" fmla="*/ 12 w 225"/>
                <a:gd name="T89" fmla="*/ 47 h 244"/>
                <a:gd name="T90" fmla="*/ 12 w 225"/>
                <a:gd name="T91" fmla="*/ 50 h 244"/>
                <a:gd name="T92" fmla="*/ 15 w 225"/>
                <a:gd name="T93" fmla="*/ 54 h 244"/>
                <a:gd name="T94" fmla="*/ 17 w 225"/>
                <a:gd name="T95" fmla="*/ 61 h 244"/>
                <a:gd name="T96" fmla="*/ 17 w 225"/>
                <a:gd name="T97" fmla="*/ 68 h 244"/>
                <a:gd name="T98" fmla="*/ 19 w 225"/>
                <a:gd name="T99" fmla="*/ 70 h 244"/>
                <a:gd name="T100" fmla="*/ 21 w 225"/>
                <a:gd name="T101" fmla="*/ 73 h 244"/>
                <a:gd name="T102" fmla="*/ 21 w 225"/>
                <a:gd name="T103" fmla="*/ 75 h 244"/>
                <a:gd name="T104" fmla="*/ 21 w 225"/>
                <a:gd name="T105" fmla="*/ 79 h 244"/>
                <a:gd name="T106" fmla="*/ 24 w 225"/>
                <a:gd name="T107" fmla="*/ 84 h 244"/>
                <a:gd name="T108" fmla="*/ 30 w 225"/>
                <a:gd name="T109" fmla="*/ 86 h 2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5"/>
                <a:gd name="T166" fmla="*/ 0 h 244"/>
                <a:gd name="T167" fmla="*/ 225 w 225"/>
                <a:gd name="T168" fmla="*/ 244 h 24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5" h="244">
                  <a:moveTo>
                    <a:pt x="143" y="244"/>
                  </a:moveTo>
                  <a:lnTo>
                    <a:pt x="143" y="233"/>
                  </a:lnTo>
                  <a:lnTo>
                    <a:pt x="143" y="227"/>
                  </a:lnTo>
                  <a:lnTo>
                    <a:pt x="147" y="221"/>
                  </a:lnTo>
                  <a:lnTo>
                    <a:pt x="149" y="216"/>
                  </a:lnTo>
                  <a:lnTo>
                    <a:pt x="156" y="211"/>
                  </a:lnTo>
                  <a:lnTo>
                    <a:pt x="164" y="201"/>
                  </a:lnTo>
                  <a:lnTo>
                    <a:pt x="166" y="195"/>
                  </a:lnTo>
                  <a:lnTo>
                    <a:pt x="169" y="192"/>
                  </a:lnTo>
                  <a:lnTo>
                    <a:pt x="173" y="190"/>
                  </a:lnTo>
                  <a:lnTo>
                    <a:pt x="178" y="189"/>
                  </a:lnTo>
                  <a:lnTo>
                    <a:pt x="185" y="185"/>
                  </a:lnTo>
                  <a:lnTo>
                    <a:pt x="192" y="180"/>
                  </a:lnTo>
                  <a:lnTo>
                    <a:pt x="197" y="171"/>
                  </a:lnTo>
                  <a:lnTo>
                    <a:pt x="202" y="163"/>
                  </a:lnTo>
                  <a:lnTo>
                    <a:pt x="207" y="156"/>
                  </a:lnTo>
                  <a:lnTo>
                    <a:pt x="213" y="154"/>
                  </a:lnTo>
                  <a:lnTo>
                    <a:pt x="218" y="154"/>
                  </a:lnTo>
                  <a:lnTo>
                    <a:pt x="221" y="151"/>
                  </a:lnTo>
                  <a:lnTo>
                    <a:pt x="223" y="145"/>
                  </a:lnTo>
                  <a:lnTo>
                    <a:pt x="225" y="135"/>
                  </a:lnTo>
                  <a:lnTo>
                    <a:pt x="225" y="128"/>
                  </a:lnTo>
                  <a:lnTo>
                    <a:pt x="223" y="123"/>
                  </a:lnTo>
                  <a:lnTo>
                    <a:pt x="221" y="119"/>
                  </a:lnTo>
                  <a:lnTo>
                    <a:pt x="218" y="118"/>
                  </a:lnTo>
                  <a:lnTo>
                    <a:pt x="211" y="116"/>
                  </a:lnTo>
                  <a:lnTo>
                    <a:pt x="202" y="114"/>
                  </a:lnTo>
                  <a:lnTo>
                    <a:pt x="199" y="113"/>
                  </a:lnTo>
                  <a:lnTo>
                    <a:pt x="195" y="109"/>
                  </a:lnTo>
                  <a:lnTo>
                    <a:pt x="195" y="106"/>
                  </a:lnTo>
                  <a:lnTo>
                    <a:pt x="194" y="102"/>
                  </a:lnTo>
                  <a:lnTo>
                    <a:pt x="192" y="102"/>
                  </a:lnTo>
                  <a:lnTo>
                    <a:pt x="188" y="102"/>
                  </a:lnTo>
                  <a:lnTo>
                    <a:pt x="188" y="97"/>
                  </a:lnTo>
                  <a:lnTo>
                    <a:pt x="188" y="92"/>
                  </a:lnTo>
                  <a:lnTo>
                    <a:pt x="178" y="71"/>
                  </a:lnTo>
                  <a:lnTo>
                    <a:pt x="171" y="49"/>
                  </a:lnTo>
                  <a:lnTo>
                    <a:pt x="169" y="35"/>
                  </a:lnTo>
                  <a:lnTo>
                    <a:pt x="166" y="19"/>
                  </a:lnTo>
                  <a:lnTo>
                    <a:pt x="164" y="12"/>
                  </a:lnTo>
                  <a:lnTo>
                    <a:pt x="161" y="7"/>
                  </a:lnTo>
                  <a:lnTo>
                    <a:pt x="157" y="4"/>
                  </a:lnTo>
                  <a:lnTo>
                    <a:pt x="152" y="2"/>
                  </a:lnTo>
                  <a:lnTo>
                    <a:pt x="149" y="0"/>
                  </a:lnTo>
                  <a:lnTo>
                    <a:pt x="149" y="2"/>
                  </a:lnTo>
                  <a:lnTo>
                    <a:pt x="149" y="5"/>
                  </a:lnTo>
                  <a:lnTo>
                    <a:pt x="149" y="9"/>
                  </a:lnTo>
                  <a:lnTo>
                    <a:pt x="150" y="14"/>
                  </a:lnTo>
                  <a:lnTo>
                    <a:pt x="147" y="14"/>
                  </a:lnTo>
                  <a:lnTo>
                    <a:pt x="143" y="11"/>
                  </a:lnTo>
                  <a:lnTo>
                    <a:pt x="142" y="17"/>
                  </a:lnTo>
                  <a:lnTo>
                    <a:pt x="140" y="23"/>
                  </a:lnTo>
                  <a:lnTo>
                    <a:pt x="137" y="24"/>
                  </a:lnTo>
                  <a:lnTo>
                    <a:pt x="131" y="26"/>
                  </a:lnTo>
                  <a:lnTo>
                    <a:pt x="130" y="31"/>
                  </a:lnTo>
                  <a:lnTo>
                    <a:pt x="126" y="37"/>
                  </a:lnTo>
                  <a:lnTo>
                    <a:pt x="121" y="47"/>
                  </a:lnTo>
                  <a:lnTo>
                    <a:pt x="118" y="52"/>
                  </a:lnTo>
                  <a:lnTo>
                    <a:pt x="111" y="61"/>
                  </a:lnTo>
                  <a:lnTo>
                    <a:pt x="109" y="68"/>
                  </a:lnTo>
                  <a:lnTo>
                    <a:pt x="104" y="76"/>
                  </a:lnTo>
                  <a:lnTo>
                    <a:pt x="99" y="87"/>
                  </a:lnTo>
                  <a:lnTo>
                    <a:pt x="95" y="92"/>
                  </a:lnTo>
                  <a:lnTo>
                    <a:pt x="90" y="95"/>
                  </a:lnTo>
                  <a:lnTo>
                    <a:pt x="85" y="99"/>
                  </a:lnTo>
                  <a:lnTo>
                    <a:pt x="81" y="99"/>
                  </a:lnTo>
                  <a:lnTo>
                    <a:pt x="74" y="99"/>
                  </a:lnTo>
                  <a:lnTo>
                    <a:pt x="71" y="99"/>
                  </a:lnTo>
                  <a:lnTo>
                    <a:pt x="67" y="94"/>
                  </a:lnTo>
                  <a:lnTo>
                    <a:pt x="60" y="95"/>
                  </a:lnTo>
                  <a:lnTo>
                    <a:pt x="55" y="97"/>
                  </a:lnTo>
                  <a:lnTo>
                    <a:pt x="50" y="95"/>
                  </a:lnTo>
                  <a:lnTo>
                    <a:pt x="45" y="92"/>
                  </a:lnTo>
                  <a:lnTo>
                    <a:pt x="38" y="97"/>
                  </a:lnTo>
                  <a:lnTo>
                    <a:pt x="26" y="100"/>
                  </a:lnTo>
                  <a:lnTo>
                    <a:pt x="14" y="95"/>
                  </a:lnTo>
                  <a:lnTo>
                    <a:pt x="2" y="92"/>
                  </a:lnTo>
                  <a:lnTo>
                    <a:pt x="0" y="111"/>
                  </a:lnTo>
                  <a:lnTo>
                    <a:pt x="9" y="111"/>
                  </a:lnTo>
                  <a:lnTo>
                    <a:pt x="19" y="111"/>
                  </a:lnTo>
                  <a:lnTo>
                    <a:pt x="28" y="118"/>
                  </a:lnTo>
                  <a:lnTo>
                    <a:pt x="33" y="121"/>
                  </a:lnTo>
                  <a:lnTo>
                    <a:pt x="38" y="125"/>
                  </a:lnTo>
                  <a:lnTo>
                    <a:pt x="43" y="128"/>
                  </a:lnTo>
                  <a:lnTo>
                    <a:pt x="45" y="128"/>
                  </a:lnTo>
                  <a:lnTo>
                    <a:pt x="48" y="128"/>
                  </a:lnTo>
                  <a:lnTo>
                    <a:pt x="52" y="130"/>
                  </a:lnTo>
                  <a:lnTo>
                    <a:pt x="55" y="130"/>
                  </a:lnTo>
                  <a:lnTo>
                    <a:pt x="57" y="132"/>
                  </a:lnTo>
                  <a:lnTo>
                    <a:pt x="59" y="135"/>
                  </a:lnTo>
                  <a:lnTo>
                    <a:pt x="59" y="142"/>
                  </a:lnTo>
                  <a:lnTo>
                    <a:pt x="62" y="149"/>
                  </a:lnTo>
                  <a:lnTo>
                    <a:pt x="69" y="154"/>
                  </a:lnTo>
                  <a:lnTo>
                    <a:pt x="76" y="156"/>
                  </a:lnTo>
                  <a:lnTo>
                    <a:pt x="78" y="171"/>
                  </a:lnTo>
                  <a:lnTo>
                    <a:pt x="78" y="187"/>
                  </a:lnTo>
                  <a:lnTo>
                    <a:pt x="81" y="192"/>
                  </a:lnTo>
                  <a:lnTo>
                    <a:pt x="83" y="197"/>
                  </a:lnTo>
                  <a:lnTo>
                    <a:pt x="88" y="199"/>
                  </a:lnTo>
                  <a:lnTo>
                    <a:pt x="95" y="202"/>
                  </a:lnTo>
                  <a:lnTo>
                    <a:pt x="99" y="208"/>
                  </a:lnTo>
                  <a:lnTo>
                    <a:pt x="100" y="213"/>
                  </a:lnTo>
                  <a:lnTo>
                    <a:pt x="100" y="214"/>
                  </a:lnTo>
                  <a:lnTo>
                    <a:pt x="102" y="223"/>
                  </a:lnTo>
                  <a:lnTo>
                    <a:pt x="107" y="230"/>
                  </a:lnTo>
                  <a:lnTo>
                    <a:pt x="114" y="239"/>
                  </a:lnTo>
                  <a:lnTo>
                    <a:pt x="123" y="244"/>
                  </a:lnTo>
                  <a:lnTo>
                    <a:pt x="143" y="244"/>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24" name="Freeform 70"/>
            <p:cNvSpPr>
              <a:spLocks/>
            </p:cNvSpPr>
            <p:nvPr/>
          </p:nvSpPr>
          <p:spPr bwMode="auto">
            <a:xfrm>
              <a:off x="3636" y="1882"/>
              <a:ext cx="189" cy="286"/>
            </a:xfrm>
            <a:custGeom>
              <a:avLst/>
              <a:gdLst>
                <a:gd name="T0" fmla="*/ 45 w 259"/>
                <a:gd name="T1" fmla="*/ 7 h 357"/>
                <a:gd name="T2" fmla="*/ 46 w 259"/>
                <a:gd name="T3" fmla="*/ 9 h 357"/>
                <a:gd name="T4" fmla="*/ 45 w 259"/>
                <a:gd name="T5" fmla="*/ 11 h 357"/>
                <a:gd name="T6" fmla="*/ 48 w 259"/>
                <a:gd name="T7" fmla="*/ 21 h 357"/>
                <a:gd name="T8" fmla="*/ 47 w 259"/>
                <a:gd name="T9" fmla="*/ 27 h 357"/>
                <a:gd name="T10" fmla="*/ 48 w 259"/>
                <a:gd name="T11" fmla="*/ 38 h 357"/>
                <a:gd name="T12" fmla="*/ 50 w 259"/>
                <a:gd name="T13" fmla="*/ 48 h 357"/>
                <a:gd name="T14" fmla="*/ 53 w 259"/>
                <a:gd name="T15" fmla="*/ 58 h 357"/>
                <a:gd name="T16" fmla="*/ 53 w 259"/>
                <a:gd name="T17" fmla="*/ 66 h 357"/>
                <a:gd name="T18" fmla="*/ 51 w 259"/>
                <a:gd name="T19" fmla="*/ 70 h 357"/>
                <a:gd name="T20" fmla="*/ 51 w 259"/>
                <a:gd name="T21" fmla="*/ 73 h 357"/>
                <a:gd name="T22" fmla="*/ 52 w 259"/>
                <a:gd name="T23" fmla="*/ 81 h 357"/>
                <a:gd name="T24" fmla="*/ 50 w 259"/>
                <a:gd name="T25" fmla="*/ 83 h 357"/>
                <a:gd name="T26" fmla="*/ 45 w 259"/>
                <a:gd name="T27" fmla="*/ 88 h 357"/>
                <a:gd name="T28" fmla="*/ 41 w 259"/>
                <a:gd name="T29" fmla="*/ 94 h 357"/>
                <a:gd name="T30" fmla="*/ 39 w 259"/>
                <a:gd name="T31" fmla="*/ 95 h 357"/>
                <a:gd name="T32" fmla="*/ 31 w 259"/>
                <a:gd name="T33" fmla="*/ 99 h 357"/>
                <a:gd name="T34" fmla="*/ 28 w 259"/>
                <a:gd name="T35" fmla="*/ 99 h 357"/>
                <a:gd name="T36" fmla="*/ 26 w 259"/>
                <a:gd name="T37" fmla="*/ 97 h 357"/>
                <a:gd name="T38" fmla="*/ 24 w 259"/>
                <a:gd name="T39" fmla="*/ 97 h 357"/>
                <a:gd name="T40" fmla="*/ 20 w 259"/>
                <a:gd name="T41" fmla="*/ 99 h 357"/>
                <a:gd name="T42" fmla="*/ 22 w 259"/>
                <a:gd name="T43" fmla="*/ 104 h 357"/>
                <a:gd name="T44" fmla="*/ 19 w 259"/>
                <a:gd name="T45" fmla="*/ 112 h 357"/>
                <a:gd name="T46" fmla="*/ 18 w 259"/>
                <a:gd name="T47" fmla="*/ 115 h 357"/>
                <a:gd name="T48" fmla="*/ 14 w 259"/>
                <a:gd name="T49" fmla="*/ 115 h 357"/>
                <a:gd name="T50" fmla="*/ 12 w 259"/>
                <a:gd name="T51" fmla="*/ 118 h 357"/>
                <a:gd name="T52" fmla="*/ 8 w 259"/>
                <a:gd name="T53" fmla="*/ 118 h 357"/>
                <a:gd name="T54" fmla="*/ 5 w 259"/>
                <a:gd name="T55" fmla="*/ 112 h 357"/>
                <a:gd name="T56" fmla="*/ 1 w 259"/>
                <a:gd name="T57" fmla="*/ 109 h 357"/>
                <a:gd name="T58" fmla="*/ 1 w 259"/>
                <a:gd name="T59" fmla="*/ 106 h 357"/>
                <a:gd name="T60" fmla="*/ 1 w 259"/>
                <a:gd name="T61" fmla="*/ 94 h 357"/>
                <a:gd name="T62" fmla="*/ 3 w 259"/>
                <a:gd name="T63" fmla="*/ 83 h 357"/>
                <a:gd name="T64" fmla="*/ 5 w 259"/>
                <a:gd name="T65" fmla="*/ 75 h 357"/>
                <a:gd name="T66" fmla="*/ 7 w 259"/>
                <a:gd name="T67" fmla="*/ 69 h 357"/>
                <a:gd name="T68" fmla="*/ 11 w 259"/>
                <a:gd name="T69" fmla="*/ 66 h 357"/>
                <a:gd name="T70" fmla="*/ 18 w 259"/>
                <a:gd name="T71" fmla="*/ 61 h 357"/>
                <a:gd name="T72" fmla="*/ 19 w 259"/>
                <a:gd name="T73" fmla="*/ 57 h 357"/>
                <a:gd name="T74" fmla="*/ 27 w 259"/>
                <a:gd name="T75" fmla="*/ 58 h 357"/>
                <a:gd name="T76" fmla="*/ 31 w 259"/>
                <a:gd name="T77" fmla="*/ 55 h 357"/>
                <a:gd name="T78" fmla="*/ 28 w 259"/>
                <a:gd name="T79" fmla="*/ 44 h 357"/>
                <a:gd name="T80" fmla="*/ 31 w 259"/>
                <a:gd name="T81" fmla="*/ 30 h 357"/>
                <a:gd name="T82" fmla="*/ 31 w 259"/>
                <a:gd name="T83" fmla="*/ 24 h 357"/>
                <a:gd name="T84" fmla="*/ 31 w 259"/>
                <a:gd name="T85" fmla="*/ 19 h 357"/>
                <a:gd name="T86" fmla="*/ 33 w 259"/>
                <a:gd name="T87" fmla="*/ 15 h 357"/>
                <a:gd name="T88" fmla="*/ 34 w 259"/>
                <a:gd name="T89" fmla="*/ 11 h 357"/>
                <a:gd name="T90" fmla="*/ 37 w 259"/>
                <a:gd name="T91" fmla="*/ 9 h 357"/>
                <a:gd name="T92" fmla="*/ 41 w 259"/>
                <a:gd name="T93" fmla="*/ 4 h 357"/>
                <a:gd name="T94" fmla="*/ 42 w 259"/>
                <a:gd name="T95" fmla="*/ 0 h 357"/>
                <a:gd name="T96" fmla="*/ 45 w 259"/>
                <a:gd name="T97" fmla="*/ 2 h 35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357"/>
                <a:gd name="T149" fmla="*/ 259 w 259"/>
                <a:gd name="T150" fmla="*/ 357 h 35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357">
                  <a:moveTo>
                    <a:pt x="231" y="6"/>
                  </a:moveTo>
                  <a:lnTo>
                    <a:pt x="228" y="13"/>
                  </a:lnTo>
                  <a:lnTo>
                    <a:pt x="221" y="22"/>
                  </a:lnTo>
                  <a:lnTo>
                    <a:pt x="219" y="24"/>
                  </a:lnTo>
                  <a:lnTo>
                    <a:pt x="219" y="25"/>
                  </a:lnTo>
                  <a:lnTo>
                    <a:pt x="223" y="27"/>
                  </a:lnTo>
                  <a:lnTo>
                    <a:pt x="226" y="29"/>
                  </a:lnTo>
                  <a:lnTo>
                    <a:pt x="223" y="32"/>
                  </a:lnTo>
                  <a:lnTo>
                    <a:pt x="221" y="36"/>
                  </a:lnTo>
                  <a:lnTo>
                    <a:pt x="224" y="46"/>
                  </a:lnTo>
                  <a:lnTo>
                    <a:pt x="228" y="57"/>
                  </a:lnTo>
                  <a:lnTo>
                    <a:pt x="231" y="62"/>
                  </a:lnTo>
                  <a:lnTo>
                    <a:pt x="233" y="69"/>
                  </a:lnTo>
                  <a:lnTo>
                    <a:pt x="231" y="76"/>
                  </a:lnTo>
                  <a:lnTo>
                    <a:pt x="228" y="84"/>
                  </a:lnTo>
                  <a:lnTo>
                    <a:pt x="231" y="98"/>
                  </a:lnTo>
                  <a:lnTo>
                    <a:pt x="235" y="107"/>
                  </a:lnTo>
                  <a:lnTo>
                    <a:pt x="233" y="117"/>
                  </a:lnTo>
                  <a:lnTo>
                    <a:pt x="231" y="127"/>
                  </a:lnTo>
                  <a:lnTo>
                    <a:pt x="236" y="136"/>
                  </a:lnTo>
                  <a:lnTo>
                    <a:pt x="242" y="145"/>
                  </a:lnTo>
                  <a:lnTo>
                    <a:pt x="243" y="155"/>
                  </a:lnTo>
                  <a:lnTo>
                    <a:pt x="245" y="164"/>
                  </a:lnTo>
                  <a:lnTo>
                    <a:pt x="252" y="176"/>
                  </a:lnTo>
                  <a:lnTo>
                    <a:pt x="259" y="186"/>
                  </a:lnTo>
                  <a:lnTo>
                    <a:pt x="255" y="193"/>
                  </a:lnTo>
                  <a:lnTo>
                    <a:pt x="252" y="200"/>
                  </a:lnTo>
                  <a:lnTo>
                    <a:pt x="252" y="205"/>
                  </a:lnTo>
                  <a:lnTo>
                    <a:pt x="250" y="209"/>
                  </a:lnTo>
                  <a:lnTo>
                    <a:pt x="248" y="210"/>
                  </a:lnTo>
                  <a:lnTo>
                    <a:pt x="247" y="212"/>
                  </a:lnTo>
                  <a:lnTo>
                    <a:pt x="247" y="216"/>
                  </a:lnTo>
                  <a:lnTo>
                    <a:pt x="247" y="221"/>
                  </a:lnTo>
                  <a:lnTo>
                    <a:pt x="250" y="229"/>
                  </a:lnTo>
                  <a:lnTo>
                    <a:pt x="252" y="240"/>
                  </a:lnTo>
                  <a:lnTo>
                    <a:pt x="250" y="245"/>
                  </a:lnTo>
                  <a:lnTo>
                    <a:pt x="248" y="248"/>
                  </a:lnTo>
                  <a:lnTo>
                    <a:pt x="243" y="250"/>
                  </a:lnTo>
                  <a:lnTo>
                    <a:pt x="240" y="252"/>
                  </a:lnTo>
                  <a:lnTo>
                    <a:pt x="231" y="255"/>
                  </a:lnTo>
                  <a:lnTo>
                    <a:pt x="228" y="257"/>
                  </a:lnTo>
                  <a:lnTo>
                    <a:pt x="217" y="266"/>
                  </a:lnTo>
                  <a:lnTo>
                    <a:pt x="209" y="274"/>
                  </a:lnTo>
                  <a:lnTo>
                    <a:pt x="202" y="278"/>
                  </a:lnTo>
                  <a:lnTo>
                    <a:pt x="197" y="283"/>
                  </a:lnTo>
                  <a:lnTo>
                    <a:pt x="195" y="286"/>
                  </a:lnTo>
                  <a:lnTo>
                    <a:pt x="191" y="288"/>
                  </a:lnTo>
                  <a:lnTo>
                    <a:pt x="186" y="290"/>
                  </a:lnTo>
                  <a:lnTo>
                    <a:pt x="183" y="290"/>
                  </a:lnTo>
                  <a:lnTo>
                    <a:pt x="167" y="297"/>
                  </a:lnTo>
                  <a:lnTo>
                    <a:pt x="152" y="302"/>
                  </a:lnTo>
                  <a:lnTo>
                    <a:pt x="146" y="302"/>
                  </a:lnTo>
                  <a:lnTo>
                    <a:pt x="143" y="300"/>
                  </a:lnTo>
                  <a:lnTo>
                    <a:pt x="140" y="298"/>
                  </a:lnTo>
                  <a:lnTo>
                    <a:pt x="138" y="295"/>
                  </a:lnTo>
                  <a:lnTo>
                    <a:pt x="133" y="295"/>
                  </a:lnTo>
                  <a:lnTo>
                    <a:pt x="127" y="295"/>
                  </a:lnTo>
                  <a:lnTo>
                    <a:pt x="122" y="292"/>
                  </a:lnTo>
                  <a:lnTo>
                    <a:pt x="117" y="292"/>
                  </a:lnTo>
                  <a:lnTo>
                    <a:pt x="114" y="293"/>
                  </a:lnTo>
                  <a:lnTo>
                    <a:pt x="108" y="295"/>
                  </a:lnTo>
                  <a:lnTo>
                    <a:pt x="103" y="295"/>
                  </a:lnTo>
                  <a:lnTo>
                    <a:pt x="100" y="297"/>
                  </a:lnTo>
                  <a:lnTo>
                    <a:pt x="102" y="300"/>
                  </a:lnTo>
                  <a:lnTo>
                    <a:pt x="105" y="304"/>
                  </a:lnTo>
                  <a:lnTo>
                    <a:pt x="105" y="314"/>
                  </a:lnTo>
                  <a:lnTo>
                    <a:pt x="105" y="323"/>
                  </a:lnTo>
                  <a:lnTo>
                    <a:pt x="100" y="331"/>
                  </a:lnTo>
                  <a:lnTo>
                    <a:pt x="93" y="340"/>
                  </a:lnTo>
                  <a:lnTo>
                    <a:pt x="89" y="343"/>
                  </a:lnTo>
                  <a:lnTo>
                    <a:pt x="86" y="347"/>
                  </a:lnTo>
                  <a:lnTo>
                    <a:pt x="83" y="347"/>
                  </a:lnTo>
                  <a:lnTo>
                    <a:pt x="79" y="349"/>
                  </a:lnTo>
                  <a:lnTo>
                    <a:pt x="72" y="347"/>
                  </a:lnTo>
                  <a:lnTo>
                    <a:pt x="67" y="347"/>
                  </a:lnTo>
                  <a:lnTo>
                    <a:pt x="65" y="349"/>
                  </a:lnTo>
                  <a:lnTo>
                    <a:pt x="62" y="350"/>
                  </a:lnTo>
                  <a:lnTo>
                    <a:pt x="57" y="355"/>
                  </a:lnTo>
                  <a:lnTo>
                    <a:pt x="48" y="357"/>
                  </a:lnTo>
                  <a:lnTo>
                    <a:pt x="43" y="357"/>
                  </a:lnTo>
                  <a:lnTo>
                    <a:pt x="38" y="355"/>
                  </a:lnTo>
                  <a:lnTo>
                    <a:pt x="34" y="354"/>
                  </a:lnTo>
                  <a:lnTo>
                    <a:pt x="29" y="349"/>
                  </a:lnTo>
                  <a:lnTo>
                    <a:pt x="24" y="340"/>
                  </a:lnTo>
                  <a:lnTo>
                    <a:pt x="19" y="333"/>
                  </a:lnTo>
                  <a:lnTo>
                    <a:pt x="12" y="331"/>
                  </a:lnTo>
                  <a:lnTo>
                    <a:pt x="5" y="331"/>
                  </a:lnTo>
                  <a:lnTo>
                    <a:pt x="1" y="331"/>
                  </a:lnTo>
                  <a:lnTo>
                    <a:pt x="0" y="330"/>
                  </a:lnTo>
                  <a:lnTo>
                    <a:pt x="5" y="321"/>
                  </a:lnTo>
                  <a:lnTo>
                    <a:pt x="8" y="312"/>
                  </a:lnTo>
                  <a:lnTo>
                    <a:pt x="10" y="292"/>
                  </a:lnTo>
                  <a:lnTo>
                    <a:pt x="6" y="283"/>
                  </a:lnTo>
                  <a:lnTo>
                    <a:pt x="3" y="267"/>
                  </a:lnTo>
                  <a:lnTo>
                    <a:pt x="8" y="260"/>
                  </a:lnTo>
                  <a:lnTo>
                    <a:pt x="13" y="250"/>
                  </a:lnTo>
                  <a:lnTo>
                    <a:pt x="19" y="241"/>
                  </a:lnTo>
                  <a:lnTo>
                    <a:pt x="24" y="233"/>
                  </a:lnTo>
                  <a:lnTo>
                    <a:pt x="25" y="226"/>
                  </a:lnTo>
                  <a:lnTo>
                    <a:pt x="27" y="217"/>
                  </a:lnTo>
                  <a:lnTo>
                    <a:pt x="29" y="212"/>
                  </a:lnTo>
                  <a:lnTo>
                    <a:pt x="32" y="209"/>
                  </a:lnTo>
                  <a:lnTo>
                    <a:pt x="38" y="207"/>
                  </a:lnTo>
                  <a:lnTo>
                    <a:pt x="44" y="207"/>
                  </a:lnTo>
                  <a:lnTo>
                    <a:pt x="55" y="202"/>
                  </a:lnTo>
                  <a:lnTo>
                    <a:pt x="67" y="196"/>
                  </a:lnTo>
                  <a:lnTo>
                    <a:pt x="77" y="193"/>
                  </a:lnTo>
                  <a:lnTo>
                    <a:pt x="84" y="184"/>
                  </a:lnTo>
                  <a:lnTo>
                    <a:pt x="88" y="181"/>
                  </a:lnTo>
                  <a:lnTo>
                    <a:pt x="91" y="177"/>
                  </a:lnTo>
                  <a:lnTo>
                    <a:pt x="95" y="174"/>
                  </a:lnTo>
                  <a:lnTo>
                    <a:pt x="102" y="172"/>
                  </a:lnTo>
                  <a:lnTo>
                    <a:pt x="115" y="174"/>
                  </a:lnTo>
                  <a:lnTo>
                    <a:pt x="131" y="177"/>
                  </a:lnTo>
                  <a:lnTo>
                    <a:pt x="140" y="176"/>
                  </a:lnTo>
                  <a:lnTo>
                    <a:pt x="146" y="172"/>
                  </a:lnTo>
                  <a:lnTo>
                    <a:pt x="148" y="167"/>
                  </a:lnTo>
                  <a:lnTo>
                    <a:pt x="150" y="158"/>
                  </a:lnTo>
                  <a:lnTo>
                    <a:pt x="145" y="148"/>
                  </a:lnTo>
                  <a:lnTo>
                    <a:pt x="138" y="134"/>
                  </a:lnTo>
                  <a:lnTo>
                    <a:pt x="145" y="119"/>
                  </a:lnTo>
                  <a:lnTo>
                    <a:pt x="152" y="103"/>
                  </a:lnTo>
                  <a:lnTo>
                    <a:pt x="150" y="93"/>
                  </a:lnTo>
                  <a:lnTo>
                    <a:pt x="146" y="82"/>
                  </a:lnTo>
                  <a:lnTo>
                    <a:pt x="148" y="79"/>
                  </a:lnTo>
                  <a:lnTo>
                    <a:pt x="150" y="74"/>
                  </a:lnTo>
                  <a:lnTo>
                    <a:pt x="148" y="69"/>
                  </a:lnTo>
                  <a:lnTo>
                    <a:pt x="148" y="62"/>
                  </a:lnTo>
                  <a:lnTo>
                    <a:pt x="150" y="57"/>
                  </a:lnTo>
                  <a:lnTo>
                    <a:pt x="152" y="53"/>
                  </a:lnTo>
                  <a:lnTo>
                    <a:pt x="155" y="51"/>
                  </a:lnTo>
                  <a:lnTo>
                    <a:pt x="159" y="46"/>
                  </a:lnTo>
                  <a:lnTo>
                    <a:pt x="162" y="43"/>
                  </a:lnTo>
                  <a:lnTo>
                    <a:pt x="162" y="38"/>
                  </a:lnTo>
                  <a:lnTo>
                    <a:pt x="164" y="34"/>
                  </a:lnTo>
                  <a:lnTo>
                    <a:pt x="169" y="31"/>
                  </a:lnTo>
                  <a:lnTo>
                    <a:pt x="172" y="29"/>
                  </a:lnTo>
                  <a:lnTo>
                    <a:pt x="179" y="27"/>
                  </a:lnTo>
                  <a:lnTo>
                    <a:pt x="186" y="24"/>
                  </a:lnTo>
                  <a:lnTo>
                    <a:pt x="193" y="19"/>
                  </a:lnTo>
                  <a:lnTo>
                    <a:pt x="198" y="12"/>
                  </a:lnTo>
                  <a:lnTo>
                    <a:pt x="202" y="5"/>
                  </a:lnTo>
                  <a:lnTo>
                    <a:pt x="202" y="3"/>
                  </a:lnTo>
                  <a:lnTo>
                    <a:pt x="202" y="0"/>
                  </a:lnTo>
                  <a:lnTo>
                    <a:pt x="205" y="1"/>
                  </a:lnTo>
                  <a:lnTo>
                    <a:pt x="207" y="5"/>
                  </a:lnTo>
                  <a:lnTo>
                    <a:pt x="219" y="6"/>
                  </a:lnTo>
                  <a:lnTo>
                    <a:pt x="231" y="6"/>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25" name="Freeform 71"/>
            <p:cNvSpPr>
              <a:spLocks/>
            </p:cNvSpPr>
            <p:nvPr/>
          </p:nvSpPr>
          <p:spPr bwMode="auto">
            <a:xfrm>
              <a:off x="3222" y="2383"/>
              <a:ext cx="247" cy="248"/>
            </a:xfrm>
            <a:custGeom>
              <a:avLst/>
              <a:gdLst>
                <a:gd name="T0" fmla="*/ 66 w 338"/>
                <a:gd name="T1" fmla="*/ 30 h 309"/>
                <a:gd name="T2" fmla="*/ 58 w 338"/>
                <a:gd name="T3" fmla="*/ 24 h 309"/>
                <a:gd name="T4" fmla="*/ 53 w 338"/>
                <a:gd name="T5" fmla="*/ 21 h 309"/>
                <a:gd name="T6" fmla="*/ 53 w 338"/>
                <a:gd name="T7" fmla="*/ 18 h 309"/>
                <a:gd name="T8" fmla="*/ 50 w 338"/>
                <a:gd name="T9" fmla="*/ 16 h 309"/>
                <a:gd name="T10" fmla="*/ 50 w 338"/>
                <a:gd name="T11" fmla="*/ 11 h 309"/>
                <a:gd name="T12" fmla="*/ 48 w 338"/>
                <a:gd name="T13" fmla="*/ 9 h 309"/>
                <a:gd name="T14" fmla="*/ 45 w 338"/>
                <a:gd name="T15" fmla="*/ 6 h 309"/>
                <a:gd name="T16" fmla="*/ 44 w 338"/>
                <a:gd name="T17" fmla="*/ 2 h 309"/>
                <a:gd name="T18" fmla="*/ 42 w 338"/>
                <a:gd name="T19" fmla="*/ 2 h 309"/>
                <a:gd name="T20" fmla="*/ 34 w 338"/>
                <a:gd name="T21" fmla="*/ 4 h 309"/>
                <a:gd name="T22" fmla="*/ 29 w 338"/>
                <a:gd name="T23" fmla="*/ 6 h 309"/>
                <a:gd name="T24" fmla="*/ 23 w 338"/>
                <a:gd name="T25" fmla="*/ 2 h 309"/>
                <a:gd name="T26" fmla="*/ 20 w 338"/>
                <a:gd name="T27" fmla="*/ 0 h 309"/>
                <a:gd name="T28" fmla="*/ 15 w 338"/>
                <a:gd name="T29" fmla="*/ 2 h 309"/>
                <a:gd name="T30" fmla="*/ 9 w 338"/>
                <a:gd name="T31" fmla="*/ 9 h 309"/>
                <a:gd name="T32" fmla="*/ 6 w 338"/>
                <a:gd name="T33" fmla="*/ 16 h 309"/>
                <a:gd name="T34" fmla="*/ 2 w 338"/>
                <a:gd name="T35" fmla="*/ 35 h 309"/>
                <a:gd name="T36" fmla="*/ 3 w 338"/>
                <a:gd name="T37" fmla="*/ 43 h 309"/>
                <a:gd name="T38" fmla="*/ 1 w 338"/>
                <a:gd name="T39" fmla="*/ 43 h 309"/>
                <a:gd name="T40" fmla="*/ 0 w 338"/>
                <a:gd name="T41" fmla="*/ 44 h 309"/>
                <a:gd name="T42" fmla="*/ 3 w 338"/>
                <a:gd name="T43" fmla="*/ 63 h 309"/>
                <a:gd name="T44" fmla="*/ 3 w 338"/>
                <a:gd name="T45" fmla="*/ 73 h 309"/>
                <a:gd name="T46" fmla="*/ 3 w 338"/>
                <a:gd name="T47" fmla="*/ 75 h 309"/>
                <a:gd name="T48" fmla="*/ 5 w 338"/>
                <a:gd name="T49" fmla="*/ 75 h 309"/>
                <a:gd name="T50" fmla="*/ 9 w 338"/>
                <a:gd name="T51" fmla="*/ 76 h 309"/>
                <a:gd name="T52" fmla="*/ 14 w 338"/>
                <a:gd name="T53" fmla="*/ 77 h 309"/>
                <a:gd name="T54" fmla="*/ 18 w 338"/>
                <a:gd name="T55" fmla="*/ 77 h 309"/>
                <a:gd name="T56" fmla="*/ 21 w 338"/>
                <a:gd name="T57" fmla="*/ 81 h 309"/>
                <a:gd name="T58" fmla="*/ 21 w 338"/>
                <a:gd name="T59" fmla="*/ 85 h 309"/>
                <a:gd name="T60" fmla="*/ 23 w 338"/>
                <a:gd name="T61" fmla="*/ 90 h 309"/>
                <a:gd name="T62" fmla="*/ 23 w 338"/>
                <a:gd name="T63" fmla="*/ 98 h 309"/>
                <a:gd name="T64" fmla="*/ 24 w 338"/>
                <a:gd name="T65" fmla="*/ 102 h 309"/>
                <a:gd name="T66" fmla="*/ 31 w 338"/>
                <a:gd name="T67" fmla="*/ 102 h 309"/>
                <a:gd name="T68" fmla="*/ 36 w 338"/>
                <a:gd name="T69" fmla="*/ 100 h 309"/>
                <a:gd name="T70" fmla="*/ 39 w 338"/>
                <a:gd name="T71" fmla="*/ 93 h 309"/>
                <a:gd name="T72" fmla="*/ 41 w 338"/>
                <a:gd name="T73" fmla="*/ 87 h 309"/>
                <a:gd name="T74" fmla="*/ 42 w 338"/>
                <a:gd name="T75" fmla="*/ 82 h 309"/>
                <a:gd name="T76" fmla="*/ 45 w 338"/>
                <a:gd name="T77" fmla="*/ 80 h 309"/>
                <a:gd name="T78" fmla="*/ 53 w 338"/>
                <a:gd name="T79" fmla="*/ 77 h 309"/>
                <a:gd name="T80" fmla="*/ 58 w 338"/>
                <a:gd name="T81" fmla="*/ 72 h 309"/>
                <a:gd name="T82" fmla="*/ 58 w 338"/>
                <a:gd name="T83" fmla="*/ 67 h 309"/>
                <a:gd name="T84" fmla="*/ 61 w 338"/>
                <a:gd name="T85" fmla="*/ 63 h 309"/>
                <a:gd name="T86" fmla="*/ 62 w 338"/>
                <a:gd name="T87" fmla="*/ 57 h 309"/>
                <a:gd name="T88" fmla="*/ 64 w 338"/>
                <a:gd name="T89" fmla="*/ 50 h 309"/>
                <a:gd name="T90" fmla="*/ 66 w 338"/>
                <a:gd name="T91" fmla="*/ 47 h 309"/>
                <a:gd name="T92" fmla="*/ 68 w 338"/>
                <a:gd name="T93" fmla="*/ 47 h 309"/>
                <a:gd name="T94" fmla="*/ 69 w 338"/>
                <a:gd name="T95" fmla="*/ 45 h 309"/>
                <a:gd name="T96" fmla="*/ 70 w 338"/>
                <a:gd name="T97" fmla="*/ 35 h 3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
                <a:gd name="T148" fmla="*/ 0 h 309"/>
                <a:gd name="T149" fmla="*/ 338 w 338"/>
                <a:gd name="T150" fmla="*/ 309 h 30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 h="309">
                  <a:moveTo>
                    <a:pt x="338" y="102"/>
                  </a:moveTo>
                  <a:lnTo>
                    <a:pt x="326" y="95"/>
                  </a:lnTo>
                  <a:lnTo>
                    <a:pt x="316" y="90"/>
                  </a:lnTo>
                  <a:lnTo>
                    <a:pt x="302" y="86"/>
                  </a:lnTo>
                  <a:lnTo>
                    <a:pt x="288" y="81"/>
                  </a:lnTo>
                  <a:lnTo>
                    <a:pt x="276" y="72"/>
                  </a:lnTo>
                  <a:lnTo>
                    <a:pt x="268" y="69"/>
                  </a:lnTo>
                  <a:lnTo>
                    <a:pt x="255" y="65"/>
                  </a:lnTo>
                  <a:lnTo>
                    <a:pt x="250" y="62"/>
                  </a:lnTo>
                  <a:lnTo>
                    <a:pt x="252" y="58"/>
                  </a:lnTo>
                  <a:lnTo>
                    <a:pt x="255" y="53"/>
                  </a:lnTo>
                  <a:lnTo>
                    <a:pt x="254" y="53"/>
                  </a:lnTo>
                  <a:lnTo>
                    <a:pt x="247" y="51"/>
                  </a:lnTo>
                  <a:lnTo>
                    <a:pt x="245" y="51"/>
                  </a:lnTo>
                  <a:lnTo>
                    <a:pt x="243" y="48"/>
                  </a:lnTo>
                  <a:lnTo>
                    <a:pt x="242" y="45"/>
                  </a:lnTo>
                  <a:lnTo>
                    <a:pt x="242" y="38"/>
                  </a:lnTo>
                  <a:lnTo>
                    <a:pt x="242" y="34"/>
                  </a:lnTo>
                  <a:lnTo>
                    <a:pt x="238" y="32"/>
                  </a:lnTo>
                  <a:lnTo>
                    <a:pt x="233" y="29"/>
                  </a:lnTo>
                  <a:lnTo>
                    <a:pt x="228" y="27"/>
                  </a:lnTo>
                  <a:lnTo>
                    <a:pt x="219" y="26"/>
                  </a:lnTo>
                  <a:lnTo>
                    <a:pt x="212" y="22"/>
                  </a:lnTo>
                  <a:lnTo>
                    <a:pt x="212" y="17"/>
                  </a:lnTo>
                  <a:lnTo>
                    <a:pt x="212" y="12"/>
                  </a:lnTo>
                  <a:lnTo>
                    <a:pt x="210" y="8"/>
                  </a:lnTo>
                  <a:lnTo>
                    <a:pt x="210" y="7"/>
                  </a:lnTo>
                  <a:lnTo>
                    <a:pt x="207" y="5"/>
                  </a:lnTo>
                  <a:lnTo>
                    <a:pt x="204" y="5"/>
                  </a:lnTo>
                  <a:lnTo>
                    <a:pt x="200" y="7"/>
                  </a:lnTo>
                  <a:lnTo>
                    <a:pt x="193" y="12"/>
                  </a:lnTo>
                  <a:lnTo>
                    <a:pt x="178" y="13"/>
                  </a:lnTo>
                  <a:lnTo>
                    <a:pt x="164" y="12"/>
                  </a:lnTo>
                  <a:lnTo>
                    <a:pt x="157" y="15"/>
                  </a:lnTo>
                  <a:lnTo>
                    <a:pt x="150" y="19"/>
                  </a:lnTo>
                  <a:lnTo>
                    <a:pt x="140" y="17"/>
                  </a:lnTo>
                  <a:lnTo>
                    <a:pt x="131" y="13"/>
                  </a:lnTo>
                  <a:lnTo>
                    <a:pt x="122" y="12"/>
                  </a:lnTo>
                  <a:lnTo>
                    <a:pt x="112" y="5"/>
                  </a:lnTo>
                  <a:lnTo>
                    <a:pt x="107" y="3"/>
                  </a:lnTo>
                  <a:lnTo>
                    <a:pt x="100" y="0"/>
                  </a:lnTo>
                  <a:lnTo>
                    <a:pt x="93" y="0"/>
                  </a:lnTo>
                  <a:lnTo>
                    <a:pt x="86" y="1"/>
                  </a:lnTo>
                  <a:lnTo>
                    <a:pt x="77" y="5"/>
                  </a:lnTo>
                  <a:lnTo>
                    <a:pt x="70" y="7"/>
                  </a:lnTo>
                  <a:lnTo>
                    <a:pt x="60" y="13"/>
                  </a:lnTo>
                  <a:lnTo>
                    <a:pt x="46" y="27"/>
                  </a:lnTo>
                  <a:lnTo>
                    <a:pt x="41" y="27"/>
                  </a:lnTo>
                  <a:lnTo>
                    <a:pt x="36" y="31"/>
                  </a:lnTo>
                  <a:lnTo>
                    <a:pt x="32" y="39"/>
                  </a:lnTo>
                  <a:lnTo>
                    <a:pt x="27" y="48"/>
                  </a:lnTo>
                  <a:lnTo>
                    <a:pt x="22" y="65"/>
                  </a:lnTo>
                  <a:lnTo>
                    <a:pt x="19" y="88"/>
                  </a:lnTo>
                  <a:lnTo>
                    <a:pt x="10" y="105"/>
                  </a:lnTo>
                  <a:lnTo>
                    <a:pt x="5" y="119"/>
                  </a:lnTo>
                  <a:lnTo>
                    <a:pt x="10" y="126"/>
                  </a:lnTo>
                  <a:lnTo>
                    <a:pt x="15" y="131"/>
                  </a:lnTo>
                  <a:lnTo>
                    <a:pt x="12" y="133"/>
                  </a:lnTo>
                  <a:lnTo>
                    <a:pt x="8" y="136"/>
                  </a:lnTo>
                  <a:lnTo>
                    <a:pt x="5" y="131"/>
                  </a:lnTo>
                  <a:lnTo>
                    <a:pt x="1" y="126"/>
                  </a:lnTo>
                  <a:lnTo>
                    <a:pt x="0" y="128"/>
                  </a:lnTo>
                  <a:lnTo>
                    <a:pt x="0" y="133"/>
                  </a:lnTo>
                  <a:lnTo>
                    <a:pt x="8" y="155"/>
                  </a:lnTo>
                  <a:lnTo>
                    <a:pt x="17" y="178"/>
                  </a:lnTo>
                  <a:lnTo>
                    <a:pt x="15" y="191"/>
                  </a:lnTo>
                  <a:lnTo>
                    <a:pt x="15" y="207"/>
                  </a:lnTo>
                  <a:lnTo>
                    <a:pt x="13" y="214"/>
                  </a:lnTo>
                  <a:lnTo>
                    <a:pt x="12" y="219"/>
                  </a:lnTo>
                  <a:lnTo>
                    <a:pt x="12" y="221"/>
                  </a:lnTo>
                  <a:lnTo>
                    <a:pt x="12" y="223"/>
                  </a:lnTo>
                  <a:lnTo>
                    <a:pt x="13" y="224"/>
                  </a:lnTo>
                  <a:lnTo>
                    <a:pt x="15" y="224"/>
                  </a:lnTo>
                  <a:lnTo>
                    <a:pt x="19" y="224"/>
                  </a:lnTo>
                  <a:lnTo>
                    <a:pt x="22" y="224"/>
                  </a:lnTo>
                  <a:lnTo>
                    <a:pt x="29" y="226"/>
                  </a:lnTo>
                  <a:lnTo>
                    <a:pt x="36" y="228"/>
                  </a:lnTo>
                  <a:lnTo>
                    <a:pt x="41" y="228"/>
                  </a:lnTo>
                  <a:lnTo>
                    <a:pt x="48" y="228"/>
                  </a:lnTo>
                  <a:lnTo>
                    <a:pt x="57" y="229"/>
                  </a:lnTo>
                  <a:lnTo>
                    <a:pt x="65" y="231"/>
                  </a:lnTo>
                  <a:lnTo>
                    <a:pt x="76" y="231"/>
                  </a:lnTo>
                  <a:lnTo>
                    <a:pt x="81" y="231"/>
                  </a:lnTo>
                  <a:lnTo>
                    <a:pt x="88" y="231"/>
                  </a:lnTo>
                  <a:lnTo>
                    <a:pt x="93" y="233"/>
                  </a:lnTo>
                  <a:lnTo>
                    <a:pt x="96" y="236"/>
                  </a:lnTo>
                  <a:lnTo>
                    <a:pt x="100" y="243"/>
                  </a:lnTo>
                  <a:lnTo>
                    <a:pt x="102" y="247"/>
                  </a:lnTo>
                  <a:lnTo>
                    <a:pt x="103" y="250"/>
                  </a:lnTo>
                  <a:lnTo>
                    <a:pt x="103" y="255"/>
                  </a:lnTo>
                  <a:lnTo>
                    <a:pt x="102" y="261"/>
                  </a:lnTo>
                  <a:lnTo>
                    <a:pt x="105" y="267"/>
                  </a:lnTo>
                  <a:lnTo>
                    <a:pt x="108" y="271"/>
                  </a:lnTo>
                  <a:lnTo>
                    <a:pt x="108" y="283"/>
                  </a:lnTo>
                  <a:lnTo>
                    <a:pt x="108" y="290"/>
                  </a:lnTo>
                  <a:lnTo>
                    <a:pt x="112" y="293"/>
                  </a:lnTo>
                  <a:lnTo>
                    <a:pt x="112" y="300"/>
                  </a:lnTo>
                  <a:lnTo>
                    <a:pt x="112" y="304"/>
                  </a:lnTo>
                  <a:lnTo>
                    <a:pt x="114" y="305"/>
                  </a:lnTo>
                  <a:lnTo>
                    <a:pt x="117" y="309"/>
                  </a:lnTo>
                  <a:lnTo>
                    <a:pt x="122" y="309"/>
                  </a:lnTo>
                  <a:lnTo>
                    <a:pt x="147" y="307"/>
                  </a:lnTo>
                  <a:lnTo>
                    <a:pt x="166" y="305"/>
                  </a:lnTo>
                  <a:lnTo>
                    <a:pt x="171" y="302"/>
                  </a:lnTo>
                  <a:lnTo>
                    <a:pt x="172" y="300"/>
                  </a:lnTo>
                  <a:lnTo>
                    <a:pt x="179" y="297"/>
                  </a:lnTo>
                  <a:lnTo>
                    <a:pt x="183" y="292"/>
                  </a:lnTo>
                  <a:lnTo>
                    <a:pt x="185" y="281"/>
                  </a:lnTo>
                  <a:lnTo>
                    <a:pt x="188" y="271"/>
                  </a:lnTo>
                  <a:lnTo>
                    <a:pt x="195" y="267"/>
                  </a:lnTo>
                  <a:lnTo>
                    <a:pt x="198" y="262"/>
                  </a:lnTo>
                  <a:lnTo>
                    <a:pt x="202" y="255"/>
                  </a:lnTo>
                  <a:lnTo>
                    <a:pt x="204" y="248"/>
                  </a:lnTo>
                  <a:lnTo>
                    <a:pt x="205" y="245"/>
                  </a:lnTo>
                  <a:lnTo>
                    <a:pt x="207" y="243"/>
                  </a:lnTo>
                  <a:lnTo>
                    <a:pt x="210" y="242"/>
                  </a:lnTo>
                  <a:lnTo>
                    <a:pt x="214" y="242"/>
                  </a:lnTo>
                  <a:lnTo>
                    <a:pt x="236" y="240"/>
                  </a:lnTo>
                  <a:lnTo>
                    <a:pt x="249" y="236"/>
                  </a:lnTo>
                  <a:lnTo>
                    <a:pt x="255" y="231"/>
                  </a:lnTo>
                  <a:lnTo>
                    <a:pt x="259" y="226"/>
                  </a:lnTo>
                  <a:lnTo>
                    <a:pt x="269" y="223"/>
                  </a:lnTo>
                  <a:lnTo>
                    <a:pt x="278" y="216"/>
                  </a:lnTo>
                  <a:lnTo>
                    <a:pt x="281" y="210"/>
                  </a:lnTo>
                  <a:lnTo>
                    <a:pt x="283" y="207"/>
                  </a:lnTo>
                  <a:lnTo>
                    <a:pt x="283" y="202"/>
                  </a:lnTo>
                  <a:lnTo>
                    <a:pt x="283" y="198"/>
                  </a:lnTo>
                  <a:lnTo>
                    <a:pt x="285" y="193"/>
                  </a:lnTo>
                  <a:lnTo>
                    <a:pt x="292" y="190"/>
                  </a:lnTo>
                  <a:lnTo>
                    <a:pt x="293" y="179"/>
                  </a:lnTo>
                  <a:lnTo>
                    <a:pt x="297" y="172"/>
                  </a:lnTo>
                  <a:lnTo>
                    <a:pt x="300" y="171"/>
                  </a:lnTo>
                  <a:lnTo>
                    <a:pt x="302" y="167"/>
                  </a:lnTo>
                  <a:lnTo>
                    <a:pt x="306" y="155"/>
                  </a:lnTo>
                  <a:lnTo>
                    <a:pt x="309" y="150"/>
                  </a:lnTo>
                  <a:lnTo>
                    <a:pt x="314" y="148"/>
                  </a:lnTo>
                  <a:lnTo>
                    <a:pt x="316" y="145"/>
                  </a:lnTo>
                  <a:lnTo>
                    <a:pt x="318" y="141"/>
                  </a:lnTo>
                  <a:lnTo>
                    <a:pt x="321" y="140"/>
                  </a:lnTo>
                  <a:lnTo>
                    <a:pt x="325" y="140"/>
                  </a:lnTo>
                  <a:lnTo>
                    <a:pt x="326" y="140"/>
                  </a:lnTo>
                  <a:lnTo>
                    <a:pt x="330" y="138"/>
                  </a:lnTo>
                  <a:lnTo>
                    <a:pt x="331" y="138"/>
                  </a:lnTo>
                  <a:lnTo>
                    <a:pt x="333" y="134"/>
                  </a:lnTo>
                  <a:lnTo>
                    <a:pt x="333" y="129"/>
                  </a:lnTo>
                  <a:lnTo>
                    <a:pt x="335" y="110"/>
                  </a:lnTo>
                  <a:lnTo>
                    <a:pt x="338" y="102"/>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27" name="Freeform 72"/>
            <p:cNvSpPr>
              <a:spLocks/>
            </p:cNvSpPr>
            <p:nvPr/>
          </p:nvSpPr>
          <p:spPr bwMode="auto">
            <a:xfrm>
              <a:off x="3464" y="2283"/>
              <a:ext cx="364" cy="313"/>
            </a:xfrm>
            <a:custGeom>
              <a:avLst/>
              <a:gdLst>
                <a:gd name="T0" fmla="*/ 102 w 498"/>
                <a:gd name="T1" fmla="*/ 36 h 385"/>
                <a:gd name="T2" fmla="*/ 100 w 498"/>
                <a:gd name="T3" fmla="*/ 43 h 385"/>
                <a:gd name="T4" fmla="*/ 98 w 498"/>
                <a:gd name="T5" fmla="*/ 46 h 385"/>
                <a:gd name="T6" fmla="*/ 98 w 498"/>
                <a:gd name="T7" fmla="*/ 58 h 385"/>
                <a:gd name="T8" fmla="*/ 97 w 498"/>
                <a:gd name="T9" fmla="*/ 62 h 385"/>
                <a:gd name="T10" fmla="*/ 94 w 498"/>
                <a:gd name="T11" fmla="*/ 64 h 385"/>
                <a:gd name="T12" fmla="*/ 92 w 498"/>
                <a:gd name="T13" fmla="*/ 65 h 385"/>
                <a:gd name="T14" fmla="*/ 92 w 498"/>
                <a:gd name="T15" fmla="*/ 72 h 385"/>
                <a:gd name="T16" fmla="*/ 92 w 498"/>
                <a:gd name="T17" fmla="*/ 76 h 385"/>
                <a:gd name="T18" fmla="*/ 92 w 498"/>
                <a:gd name="T19" fmla="*/ 80 h 385"/>
                <a:gd name="T20" fmla="*/ 87 w 498"/>
                <a:gd name="T21" fmla="*/ 98 h 385"/>
                <a:gd name="T22" fmla="*/ 83 w 498"/>
                <a:gd name="T23" fmla="*/ 98 h 385"/>
                <a:gd name="T24" fmla="*/ 80 w 498"/>
                <a:gd name="T25" fmla="*/ 111 h 385"/>
                <a:gd name="T26" fmla="*/ 78 w 498"/>
                <a:gd name="T27" fmla="*/ 120 h 385"/>
                <a:gd name="T28" fmla="*/ 71 w 498"/>
                <a:gd name="T29" fmla="*/ 125 h 385"/>
                <a:gd name="T30" fmla="*/ 58 w 498"/>
                <a:gd name="T31" fmla="*/ 129 h 385"/>
                <a:gd name="T32" fmla="*/ 49 w 498"/>
                <a:gd name="T33" fmla="*/ 133 h 385"/>
                <a:gd name="T34" fmla="*/ 44 w 498"/>
                <a:gd name="T35" fmla="*/ 136 h 385"/>
                <a:gd name="T36" fmla="*/ 39 w 498"/>
                <a:gd name="T37" fmla="*/ 128 h 385"/>
                <a:gd name="T38" fmla="*/ 40 w 498"/>
                <a:gd name="T39" fmla="*/ 117 h 385"/>
                <a:gd name="T40" fmla="*/ 38 w 498"/>
                <a:gd name="T41" fmla="*/ 114 h 385"/>
                <a:gd name="T42" fmla="*/ 35 w 498"/>
                <a:gd name="T43" fmla="*/ 108 h 385"/>
                <a:gd name="T44" fmla="*/ 34 w 498"/>
                <a:gd name="T45" fmla="*/ 97 h 385"/>
                <a:gd name="T46" fmla="*/ 31 w 498"/>
                <a:gd name="T47" fmla="*/ 90 h 385"/>
                <a:gd name="T48" fmla="*/ 29 w 498"/>
                <a:gd name="T49" fmla="*/ 93 h 385"/>
                <a:gd name="T50" fmla="*/ 22 w 498"/>
                <a:gd name="T51" fmla="*/ 93 h 385"/>
                <a:gd name="T52" fmla="*/ 20 w 498"/>
                <a:gd name="T53" fmla="*/ 95 h 385"/>
                <a:gd name="T54" fmla="*/ 16 w 498"/>
                <a:gd name="T55" fmla="*/ 91 h 385"/>
                <a:gd name="T56" fmla="*/ 7 w 498"/>
                <a:gd name="T57" fmla="*/ 87 h 385"/>
                <a:gd name="T58" fmla="*/ 1 w 498"/>
                <a:gd name="T59" fmla="*/ 83 h 385"/>
                <a:gd name="T60" fmla="*/ 4 w 498"/>
                <a:gd name="T61" fmla="*/ 76 h 385"/>
                <a:gd name="T62" fmla="*/ 8 w 498"/>
                <a:gd name="T63" fmla="*/ 68 h 385"/>
                <a:gd name="T64" fmla="*/ 13 w 498"/>
                <a:gd name="T65" fmla="*/ 65 h 385"/>
                <a:gd name="T66" fmla="*/ 15 w 498"/>
                <a:gd name="T67" fmla="*/ 67 h 385"/>
                <a:gd name="T68" fmla="*/ 22 w 498"/>
                <a:gd name="T69" fmla="*/ 64 h 385"/>
                <a:gd name="T70" fmla="*/ 31 w 498"/>
                <a:gd name="T71" fmla="*/ 64 h 385"/>
                <a:gd name="T72" fmla="*/ 34 w 498"/>
                <a:gd name="T73" fmla="*/ 59 h 385"/>
                <a:gd name="T74" fmla="*/ 34 w 498"/>
                <a:gd name="T75" fmla="*/ 50 h 385"/>
                <a:gd name="T76" fmla="*/ 33 w 498"/>
                <a:gd name="T77" fmla="*/ 50 h 385"/>
                <a:gd name="T78" fmla="*/ 36 w 498"/>
                <a:gd name="T79" fmla="*/ 41 h 385"/>
                <a:gd name="T80" fmla="*/ 34 w 498"/>
                <a:gd name="T81" fmla="*/ 36 h 385"/>
                <a:gd name="T82" fmla="*/ 36 w 498"/>
                <a:gd name="T83" fmla="*/ 27 h 385"/>
                <a:gd name="T84" fmla="*/ 39 w 498"/>
                <a:gd name="T85" fmla="*/ 22 h 385"/>
                <a:gd name="T86" fmla="*/ 39 w 498"/>
                <a:gd name="T87" fmla="*/ 13 h 385"/>
                <a:gd name="T88" fmla="*/ 42 w 498"/>
                <a:gd name="T89" fmla="*/ 11 h 385"/>
                <a:gd name="T90" fmla="*/ 46 w 498"/>
                <a:gd name="T91" fmla="*/ 10 h 385"/>
                <a:gd name="T92" fmla="*/ 47 w 498"/>
                <a:gd name="T93" fmla="*/ 13 h 385"/>
                <a:gd name="T94" fmla="*/ 51 w 498"/>
                <a:gd name="T95" fmla="*/ 11 h 385"/>
                <a:gd name="T96" fmla="*/ 57 w 498"/>
                <a:gd name="T97" fmla="*/ 6 h 385"/>
                <a:gd name="T98" fmla="*/ 63 w 498"/>
                <a:gd name="T99" fmla="*/ 0 h 385"/>
                <a:gd name="T100" fmla="*/ 69 w 498"/>
                <a:gd name="T101" fmla="*/ 3 h 385"/>
                <a:gd name="T102" fmla="*/ 69 w 498"/>
                <a:gd name="T103" fmla="*/ 9 h 385"/>
                <a:gd name="T104" fmla="*/ 77 w 498"/>
                <a:gd name="T105" fmla="*/ 9 h 385"/>
                <a:gd name="T106" fmla="*/ 86 w 498"/>
                <a:gd name="T107" fmla="*/ 17 h 385"/>
                <a:gd name="T108" fmla="*/ 91 w 498"/>
                <a:gd name="T109" fmla="*/ 24 h 385"/>
                <a:gd name="T110" fmla="*/ 95 w 498"/>
                <a:gd name="T111" fmla="*/ 26 h 385"/>
                <a:gd name="T112" fmla="*/ 100 w 498"/>
                <a:gd name="T113" fmla="*/ 28 h 38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8"/>
                <a:gd name="T172" fmla="*/ 0 h 385"/>
                <a:gd name="T173" fmla="*/ 498 w 498"/>
                <a:gd name="T174" fmla="*/ 385 h 38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8" h="385">
                  <a:moveTo>
                    <a:pt x="489" y="86"/>
                  </a:moveTo>
                  <a:lnTo>
                    <a:pt x="495" y="90"/>
                  </a:lnTo>
                  <a:lnTo>
                    <a:pt x="498" y="93"/>
                  </a:lnTo>
                  <a:lnTo>
                    <a:pt x="496" y="98"/>
                  </a:lnTo>
                  <a:lnTo>
                    <a:pt x="493" y="102"/>
                  </a:lnTo>
                  <a:lnTo>
                    <a:pt x="489" y="105"/>
                  </a:lnTo>
                  <a:lnTo>
                    <a:pt x="484" y="109"/>
                  </a:lnTo>
                  <a:lnTo>
                    <a:pt x="481" y="112"/>
                  </a:lnTo>
                  <a:lnTo>
                    <a:pt x="479" y="117"/>
                  </a:lnTo>
                  <a:lnTo>
                    <a:pt x="479" y="121"/>
                  </a:lnTo>
                  <a:lnTo>
                    <a:pt x="477" y="124"/>
                  </a:lnTo>
                  <a:lnTo>
                    <a:pt x="476" y="126"/>
                  </a:lnTo>
                  <a:lnTo>
                    <a:pt x="474" y="126"/>
                  </a:lnTo>
                  <a:lnTo>
                    <a:pt x="470" y="128"/>
                  </a:lnTo>
                  <a:lnTo>
                    <a:pt x="469" y="130"/>
                  </a:lnTo>
                  <a:lnTo>
                    <a:pt x="463" y="140"/>
                  </a:lnTo>
                  <a:lnTo>
                    <a:pt x="462" y="147"/>
                  </a:lnTo>
                  <a:lnTo>
                    <a:pt x="463" y="150"/>
                  </a:lnTo>
                  <a:lnTo>
                    <a:pt x="465" y="154"/>
                  </a:lnTo>
                  <a:lnTo>
                    <a:pt x="470" y="162"/>
                  </a:lnTo>
                  <a:lnTo>
                    <a:pt x="477" y="169"/>
                  </a:lnTo>
                  <a:lnTo>
                    <a:pt x="477" y="174"/>
                  </a:lnTo>
                  <a:lnTo>
                    <a:pt x="476" y="178"/>
                  </a:lnTo>
                  <a:lnTo>
                    <a:pt x="472" y="174"/>
                  </a:lnTo>
                  <a:lnTo>
                    <a:pt x="465" y="173"/>
                  </a:lnTo>
                  <a:lnTo>
                    <a:pt x="458" y="174"/>
                  </a:lnTo>
                  <a:lnTo>
                    <a:pt x="450" y="174"/>
                  </a:lnTo>
                  <a:lnTo>
                    <a:pt x="448" y="176"/>
                  </a:lnTo>
                  <a:lnTo>
                    <a:pt x="448" y="178"/>
                  </a:lnTo>
                  <a:lnTo>
                    <a:pt x="448" y="180"/>
                  </a:lnTo>
                  <a:lnTo>
                    <a:pt x="450" y="181"/>
                  </a:lnTo>
                  <a:lnTo>
                    <a:pt x="448" y="183"/>
                  </a:lnTo>
                  <a:lnTo>
                    <a:pt x="446" y="183"/>
                  </a:lnTo>
                  <a:lnTo>
                    <a:pt x="444" y="183"/>
                  </a:lnTo>
                  <a:lnTo>
                    <a:pt x="443" y="183"/>
                  </a:lnTo>
                  <a:lnTo>
                    <a:pt x="441" y="183"/>
                  </a:lnTo>
                  <a:lnTo>
                    <a:pt x="438" y="187"/>
                  </a:lnTo>
                  <a:lnTo>
                    <a:pt x="434" y="190"/>
                  </a:lnTo>
                  <a:lnTo>
                    <a:pt x="434" y="192"/>
                  </a:lnTo>
                  <a:lnTo>
                    <a:pt x="439" y="200"/>
                  </a:lnTo>
                  <a:lnTo>
                    <a:pt x="441" y="207"/>
                  </a:lnTo>
                  <a:lnTo>
                    <a:pt x="444" y="211"/>
                  </a:lnTo>
                  <a:lnTo>
                    <a:pt x="443" y="213"/>
                  </a:lnTo>
                  <a:lnTo>
                    <a:pt x="438" y="213"/>
                  </a:lnTo>
                  <a:lnTo>
                    <a:pt x="432" y="213"/>
                  </a:lnTo>
                  <a:lnTo>
                    <a:pt x="432" y="216"/>
                  </a:lnTo>
                  <a:lnTo>
                    <a:pt x="438" y="221"/>
                  </a:lnTo>
                  <a:lnTo>
                    <a:pt x="439" y="226"/>
                  </a:lnTo>
                  <a:lnTo>
                    <a:pt x="441" y="233"/>
                  </a:lnTo>
                  <a:lnTo>
                    <a:pt x="434" y="245"/>
                  </a:lnTo>
                  <a:lnTo>
                    <a:pt x="422" y="266"/>
                  </a:lnTo>
                  <a:lnTo>
                    <a:pt x="420" y="271"/>
                  </a:lnTo>
                  <a:lnTo>
                    <a:pt x="417" y="275"/>
                  </a:lnTo>
                  <a:lnTo>
                    <a:pt x="413" y="275"/>
                  </a:lnTo>
                  <a:lnTo>
                    <a:pt x="410" y="275"/>
                  </a:lnTo>
                  <a:lnTo>
                    <a:pt x="406" y="275"/>
                  </a:lnTo>
                  <a:lnTo>
                    <a:pt x="403" y="276"/>
                  </a:lnTo>
                  <a:lnTo>
                    <a:pt x="401" y="276"/>
                  </a:lnTo>
                  <a:lnTo>
                    <a:pt x="399" y="280"/>
                  </a:lnTo>
                  <a:lnTo>
                    <a:pt x="398" y="290"/>
                  </a:lnTo>
                  <a:lnTo>
                    <a:pt x="396" y="299"/>
                  </a:lnTo>
                  <a:lnTo>
                    <a:pt x="391" y="304"/>
                  </a:lnTo>
                  <a:lnTo>
                    <a:pt x="384" y="313"/>
                  </a:lnTo>
                  <a:lnTo>
                    <a:pt x="380" y="318"/>
                  </a:lnTo>
                  <a:lnTo>
                    <a:pt x="377" y="323"/>
                  </a:lnTo>
                  <a:lnTo>
                    <a:pt x="375" y="328"/>
                  </a:lnTo>
                  <a:lnTo>
                    <a:pt x="374" y="333"/>
                  </a:lnTo>
                  <a:lnTo>
                    <a:pt x="374" y="339"/>
                  </a:lnTo>
                  <a:lnTo>
                    <a:pt x="370" y="342"/>
                  </a:lnTo>
                  <a:lnTo>
                    <a:pt x="365" y="344"/>
                  </a:lnTo>
                  <a:lnTo>
                    <a:pt x="360" y="347"/>
                  </a:lnTo>
                  <a:lnTo>
                    <a:pt x="349" y="351"/>
                  </a:lnTo>
                  <a:lnTo>
                    <a:pt x="341" y="354"/>
                  </a:lnTo>
                  <a:lnTo>
                    <a:pt x="329" y="354"/>
                  </a:lnTo>
                  <a:lnTo>
                    <a:pt x="315" y="352"/>
                  </a:lnTo>
                  <a:lnTo>
                    <a:pt x="304" y="356"/>
                  </a:lnTo>
                  <a:lnTo>
                    <a:pt x="292" y="359"/>
                  </a:lnTo>
                  <a:lnTo>
                    <a:pt x="278" y="363"/>
                  </a:lnTo>
                  <a:lnTo>
                    <a:pt x="263" y="368"/>
                  </a:lnTo>
                  <a:lnTo>
                    <a:pt x="261" y="368"/>
                  </a:lnTo>
                  <a:lnTo>
                    <a:pt x="258" y="368"/>
                  </a:lnTo>
                  <a:lnTo>
                    <a:pt x="247" y="371"/>
                  </a:lnTo>
                  <a:lnTo>
                    <a:pt x="234" y="377"/>
                  </a:lnTo>
                  <a:lnTo>
                    <a:pt x="232" y="375"/>
                  </a:lnTo>
                  <a:lnTo>
                    <a:pt x="228" y="373"/>
                  </a:lnTo>
                  <a:lnTo>
                    <a:pt x="223" y="378"/>
                  </a:lnTo>
                  <a:lnTo>
                    <a:pt x="220" y="384"/>
                  </a:lnTo>
                  <a:lnTo>
                    <a:pt x="209" y="385"/>
                  </a:lnTo>
                  <a:lnTo>
                    <a:pt x="202" y="385"/>
                  </a:lnTo>
                  <a:lnTo>
                    <a:pt x="199" y="380"/>
                  </a:lnTo>
                  <a:lnTo>
                    <a:pt x="194" y="375"/>
                  </a:lnTo>
                  <a:lnTo>
                    <a:pt x="190" y="366"/>
                  </a:lnTo>
                  <a:lnTo>
                    <a:pt x="185" y="361"/>
                  </a:lnTo>
                  <a:lnTo>
                    <a:pt x="185" y="356"/>
                  </a:lnTo>
                  <a:lnTo>
                    <a:pt x="185" y="351"/>
                  </a:lnTo>
                  <a:lnTo>
                    <a:pt x="185" y="347"/>
                  </a:lnTo>
                  <a:lnTo>
                    <a:pt x="185" y="342"/>
                  </a:lnTo>
                  <a:lnTo>
                    <a:pt x="190" y="330"/>
                  </a:lnTo>
                  <a:lnTo>
                    <a:pt x="192" y="325"/>
                  </a:lnTo>
                  <a:lnTo>
                    <a:pt x="190" y="320"/>
                  </a:lnTo>
                  <a:lnTo>
                    <a:pt x="189" y="318"/>
                  </a:lnTo>
                  <a:lnTo>
                    <a:pt x="185" y="318"/>
                  </a:lnTo>
                  <a:lnTo>
                    <a:pt x="182" y="318"/>
                  </a:lnTo>
                  <a:lnTo>
                    <a:pt x="178" y="318"/>
                  </a:lnTo>
                  <a:lnTo>
                    <a:pt x="175" y="318"/>
                  </a:lnTo>
                  <a:lnTo>
                    <a:pt x="173" y="318"/>
                  </a:lnTo>
                  <a:lnTo>
                    <a:pt x="171" y="314"/>
                  </a:lnTo>
                  <a:lnTo>
                    <a:pt x="168" y="304"/>
                  </a:lnTo>
                  <a:lnTo>
                    <a:pt x="164" y="292"/>
                  </a:lnTo>
                  <a:lnTo>
                    <a:pt x="166" y="287"/>
                  </a:lnTo>
                  <a:lnTo>
                    <a:pt x="170" y="280"/>
                  </a:lnTo>
                  <a:lnTo>
                    <a:pt x="166" y="276"/>
                  </a:lnTo>
                  <a:lnTo>
                    <a:pt x="163" y="273"/>
                  </a:lnTo>
                  <a:lnTo>
                    <a:pt x="163" y="270"/>
                  </a:lnTo>
                  <a:lnTo>
                    <a:pt x="163" y="264"/>
                  </a:lnTo>
                  <a:lnTo>
                    <a:pt x="161" y="257"/>
                  </a:lnTo>
                  <a:lnTo>
                    <a:pt x="154" y="254"/>
                  </a:lnTo>
                  <a:lnTo>
                    <a:pt x="151" y="254"/>
                  </a:lnTo>
                  <a:lnTo>
                    <a:pt x="147" y="256"/>
                  </a:lnTo>
                  <a:lnTo>
                    <a:pt x="144" y="254"/>
                  </a:lnTo>
                  <a:lnTo>
                    <a:pt x="138" y="254"/>
                  </a:lnTo>
                  <a:lnTo>
                    <a:pt x="138" y="256"/>
                  </a:lnTo>
                  <a:lnTo>
                    <a:pt x="137" y="259"/>
                  </a:lnTo>
                  <a:lnTo>
                    <a:pt x="135" y="259"/>
                  </a:lnTo>
                  <a:lnTo>
                    <a:pt x="130" y="259"/>
                  </a:lnTo>
                  <a:lnTo>
                    <a:pt x="123" y="259"/>
                  </a:lnTo>
                  <a:lnTo>
                    <a:pt x="113" y="259"/>
                  </a:lnTo>
                  <a:lnTo>
                    <a:pt x="106" y="259"/>
                  </a:lnTo>
                  <a:lnTo>
                    <a:pt x="97" y="261"/>
                  </a:lnTo>
                  <a:lnTo>
                    <a:pt x="94" y="263"/>
                  </a:lnTo>
                  <a:lnTo>
                    <a:pt x="94" y="264"/>
                  </a:lnTo>
                  <a:lnTo>
                    <a:pt x="94" y="266"/>
                  </a:lnTo>
                  <a:lnTo>
                    <a:pt x="94" y="268"/>
                  </a:lnTo>
                  <a:lnTo>
                    <a:pt x="92" y="268"/>
                  </a:lnTo>
                  <a:lnTo>
                    <a:pt x="85" y="263"/>
                  </a:lnTo>
                  <a:lnTo>
                    <a:pt x="81" y="264"/>
                  </a:lnTo>
                  <a:lnTo>
                    <a:pt x="78" y="264"/>
                  </a:lnTo>
                  <a:lnTo>
                    <a:pt x="76" y="257"/>
                  </a:lnTo>
                  <a:lnTo>
                    <a:pt x="73" y="249"/>
                  </a:lnTo>
                  <a:lnTo>
                    <a:pt x="62" y="249"/>
                  </a:lnTo>
                  <a:lnTo>
                    <a:pt x="52" y="249"/>
                  </a:lnTo>
                  <a:lnTo>
                    <a:pt x="45" y="247"/>
                  </a:lnTo>
                  <a:lnTo>
                    <a:pt x="35" y="245"/>
                  </a:lnTo>
                  <a:lnTo>
                    <a:pt x="30" y="245"/>
                  </a:lnTo>
                  <a:lnTo>
                    <a:pt x="24" y="240"/>
                  </a:lnTo>
                  <a:lnTo>
                    <a:pt x="19" y="245"/>
                  </a:lnTo>
                  <a:lnTo>
                    <a:pt x="0" y="254"/>
                  </a:lnTo>
                  <a:lnTo>
                    <a:pt x="2" y="235"/>
                  </a:lnTo>
                  <a:lnTo>
                    <a:pt x="5" y="225"/>
                  </a:lnTo>
                  <a:lnTo>
                    <a:pt x="7" y="219"/>
                  </a:lnTo>
                  <a:lnTo>
                    <a:pt x="11" y="214"/>
                  </a:lnTo>
                  <a:lnTo>
                    <a:pt x="14" y="213"/>
                  </a:lnTo>
                  <a:lnTo>
                    <a:pt x="16" y="213"/>
                  </a:lnTo>
                  <a:lnTo>
                    <a:pt x="19" y="211"/>
                  </a:lnTo>
                  <a:lnTo>
                    <a:pt x="24" y="207"/>
                  </a:lnTo>
                  <a:lnTo>
                    <a:pt x="28" y="197"/>
                  </a:lnTo>
                  <a:lnTo>
                    <a:pt x="33" y="193"/>
                  </a:lnTo>
                  <a:lnTo>
                    <a:pt x="38" y="192"/>
                  </a:lnTo>
                  <a:lnTo>
                    <a:pt x="42" y="192"/>
                  </a:lnTo>
                  <a:lnTo>
                    <a:pt x="45" y="192"/>
                  </a:lnTo>
                  <a:lnTo>
                    <a:pt x="54" y="190"/>
                  </a:lnTo>
                  <a:lnTo>
                    <a:pt x="62" y="187"/>
                  </a:lnTo>
                  <a:lnTo>
                    <a:pt x="64" y="185"/>
                  </a:lnTo>
                  <a:lnTo>
                    <a:pt x="66" y="185"/>
                  </a:lnTo>
                  <a:lnTo>
                    <a:pt x="68" y="185"/>
                  </a:lnTo>
                  <a:lnTo>
                    <a:pt x="69" y="187"/>
                  </a:lnTo>
                  <a:lnTo>
                    <a:pt x="71" y="188"/>
                  </a:lnTo>
                  <a:lnTo>
                    <a:pt x="73" y="190"/>
                  </a:lnTo>
                  <a:lnTo>
                    <a:pt x="78" y="187"/>
                  </a:lnTo>
                  <a:lnTo>
                    <a:pt x="81" y="181"/>
                  </a:lnTo>
                  <a:lnTo>
                    <a:pt x="88" y="178"/>
                  </a:lnTo>
                  <a:lnTo>
                    <a:pt x="95" y="180"/>
                  </a:lnTo>
                  <a:lnTo>
                    <a:pt x="106" y="180"/>
                  </a:lnTo>
                  <a:lnTo>
                    <a:pt x="119" y="180"/>
                  </a:lnTo>
                  <a:lnTo>
                    <a:pt x="128" y="181"/>
                  </a:lnTo>
                  <a:lnTo>
                    <a:pt x="138" y="185"/>
                  </a:lnTo>
                  <a:lnTo>
                    <a:pt x="145" y="183"/>
                  </a:lnTo>
                  <a:lnTo>
                    <a:pt x="151" y="180"/>
                  </a:lnTo>
                  <a:lnTo>
                    <a:pt x="152" y="176"/>
                  </a:lnTo>
                  <a:lnTo>
                    <a:pt x="157" y="173"/>
                  </a:lnTo>
                  <a:lnTo>
                    <a:pt x="161" y="171"/>
                  </a:lnTo>
                  <a:lnTo>
                    <a:pt x="164" y="169"/>
                  </a:lnTo>
                  <a:lnTo>
                    <a:pt x="166" y="168"/>
                  </a:lnTo>
                  <a:lnTo>
                    <a:pt x="166" y="166"/>
                  </a:lnTo>
                  <a:lnTo>
                    <a:pt x="164" y="161"/>
                  </a:lnTo>
                  <a:lnTo>
                    <a:pt x="164" y="157"/>
                  </a:lnTo>
                  <a:lnTo>
                    <a:pt x="166" y="152"/>
                  </a:lnTo>
                  <a:lnTo>
                    <a:pt x="166" y="143"/>
                  </a:lnTo>
                  <a:lnTo>
                    <a:pt x="164" y="143"/>
                  </a:lnTo>
                  <a:lnTo>
                    <a:pt x="159" y="143"/>
                  </a:lnTo>
                  <a:lnTo>
                    <a:pt x="157" y="142"/>
                  </a:lnTo>
                  <a:lnTo>
                    <a:pt x="156" y="142"/>
                  </a:lnTo>
                  <a:lnTo>
                    <a:pt x="156" y="140"/>
                  </a:lnTo>
                  <a:lnTo>
                    <a:pt x="156" y="136"/>
                  </a:lnTo>
                  <a:lnTo>
                    <a:pt x="161" y="131"/>
                  </a:lnTo>
                  <a:lnTo>
                    <a:pt x="164" y="128"/>
                  </a:lnTo>
                  <a:lnTo>
                    <a:pt x="170" y="124"/>
                  </a:lnTo>
                  <a:lnTo>
                    <a:pt x="171" y="117"/>
                  </a:lnTo>
                  <a:lnTo>
                    <a:pt x="171" y="112"/>
                  </a:lnTo>
                  <a:lnTo>
                    <a:pt x="170" y="109"/>
                  </a:lnTo>
                  <a:lnTo>
                    <a:pt x="170" y="105"/>
                  </a:lnTo>
                  <a:lnTo>
                    <a:pt x="166" y="104"/>
                  </a:lnTo>
                  <a:lnTo>
                    <a:pt x="163" y="100"/>
                  </a:lnTo>
                  <a:lnTo>
                    <a:pt x="161" y="97"/>
                  </a:lnTo>
                  <a:lnTo>
                    <a:pt x="164" y="90"/>
                  </a:lnTo>
                  <a:lnTo>
                    <a:pt x="168" y="79"/>
                  </a:lnTo>
                  <a:lnTo>
                    <a:pt x="168" y="76"/>
                  </a:lnTo>
                  <a:lnTo>
                    <a:pt x="170" y="74"/>
                  </a:lnTo>
                  <a:lnTo>
                    <a:pt x="171" y="73"/>
                  </a:lnTo>
                  <a:lnTo>
                    <a:pt x="175" y="73"/>
                  </a:lnTo>
                  <a:lnTo>
                    <a:pt x="182" y="73"/>
                  </a:lnTo>
                  <a:lnTo>
                    <a:pt x="187" y="69"/>
                  </a:lnTo>
                  <a:lnTo>
                    <a:pt x="187" y="60"/>
                  </a:lnTo>
                  <a:lnTo>
                    <a:pt x="185" y="54"/>
                  </a:lnTo>
                  <a:lnTo>
                    <a:pt x="187" y="48"/>
                  </a:lnTo>
                  <a:lnTo>
                    <a:pt x="189" y="43"/>
                  </a:lnTo>
                  <a:lnTo>
                    <a:pt x="187" y="40"/>
                  </a:lnTo>
                  <a:lnTo>
                    <a:pt x="187" y="36"/>
                  </a:lnTo>
                  <a:lnTo>
                    <a:pt x="190" y="33"/>
                  </a:lnTo>
                  <a:lnTo>
                    <a:pt x="194" y="33"/>
                  </a:lnTo>
                  <a:lnTo>
                    <a:pt x="199" y="33"/>
                  </a:lnTo>
                  <a:lnTo>
                    <a:pt x="202" y="33"/>
                  </a:lnTo>
                  <a:lnTo>
                    <a:pt x="202" y="29"/>
                  </a:lnTo>
                  <a:lnTo>
                    <a:pt x="202" y="22"/>
                  </a:lnTo>
                  <a:lnTo>
                    <a:pt x="204" y="21"/>
                  </a:lnTo>
                  <a:lnTo>
                    <a:pt x="208" y="19"/>
                  </a:lnTo>
                  <a:lnTo>
                    <a:pt x="213" y="22"/>
                  </a:lnTo>
                  <a:lnTo>
                    <a:pt x="220" y="28"/>
                  </a:lnTo>
                  <a:lnTo>
                    <a:pt x="223" y="28"/>
                  </a:lnTo>
                  <a:lnTo>
                    <a:pt x="227" y="26"/>
                  </a:lnTo>
                  <a:lnTo>
                    <a:pt x="227" y="31"/>
                  </a:lnTo>
                  <a:lnTo>
                    <a:pt x="227" y="35"/>
                  </a:lnTo>
                  <a:lnTo>
                    <a:pt x="227" y="36"/>
                  </a:lnTo>
                  <a:lnTo>
                    <a:pt x="225" y="40"/>
                  </a:lnTo>
                  <a:lnTo>
                    <a:pt x="228" y="41"/>
                  </a:lnTo>
                  <a:lnTo>
                    <a:pt x="237" y="38"/>
                  </a:lnTo>
                  <a:lnTo>
                    <a:pt x="242" y="31"/>
                  </a:lnTo>
                  <a:lnTo>
                    <a:pt x="247" y="29"/>
                  </a:lnTo>
                  <a:lnTo>
                    <a:pt x="251" y="28"/>
                  </a:lnTo>
                  <a:lnTo>
                    <a:pt x="259" y="26"/>
                  </a:lnTo>
                  <a:lnTo>
                    <a:pt x="263" y="22"/>
                  </a:lnTo>
                  <a:lnTo>
                    <a:pt x="270" y="19"/>
                  </a:lnTo>
                  <a:lnTo>
                    <a:pt x="275" y="16"/>
                  </a:lnTo>
                  <a:lnTo>
                    <a:pt x="280" y="12"/>
                  </a:lnTo>
                  <a:lnTo>
                    <a:pt x="285" y="9"/>
                  </a:lnTo>
                  <a:lnTo>
                    <a:pt x="291" y="5"/>
                  </a:lnTo>
                  <a:lnTo>
                    <a:pt x="297" y="2"/>
                  </a:lnTo>
                  <a:lnTo>
                    <a:pt x="304" y="0"/>
                  </a:lnTo>
                  <a:lnTo>
                    <a:pt x="313" y="2"/>
                  </a:lnTo>
                  <a:lnTo>
                    <a:pt x="322" y="3"/>
                  </a:lnTo>
                  <a:lnTo>
                    <a:pt x="325" y="3"/>
                  </a:lnTo>
                  <a:lnTo>
                    <a:pt x="325" y="5"/>
                  </a:lnTo>
                  <a:lnTo>
                    <a:pt x="327" y="9"/>
                  </a:lnTo>
                  <a:lnTo>
                    <a:pt x="325" y="10"/>
                  </a:lnTo>
                  <a:lnTo>
                    <a:pt x="323" y="16"/>
                  </a:lnTo>
                  <a:lnTo>
                    <a:pt x="323" y="19"/>
                  </a:lnTo>
                  <a:lnTo>
                    <a:pt x="327" y="22"/>
                  </a:lnTo>
                  <a:lnTo>
                    <a:pt x="334" y="24"/>
                  </a:lnTo>
                  <a:lnTo>
                    <a:pt x="344" y="24"/>
                  </a:lnTo>
                  <a:lnTo>
                    <a:pt x="355" y="21"/>
                  </a:lnTo>
                  <a:lnTo>
                    <a:pt x="361" y="22"/>
                  </a:lnTo>
                  <a:lnTo>
                    <a:pt x="365" y="24"/>
                  </a:lnTo>
                  <a:lnTo>
                    <a:pt x="368" y="26"/>
                  </a:lnTo>
                  <a:lnTo>
                    <a:pt x="372" y="29"/>
                  </a:lnTo>
                  <a:lnTo>
                    <a:pt x="386" y="38"/>
                  </a:lnTo>
                  <a:lnTo>
                    <a:pt x="399" y="47"/>
                  </a:lnTo>
                  <a:lnTo>
                    <a:pt x="408" y="47"/>
                  </a:lnTo>
                  <a:lnTo>
                    <a:pt x="413" y="48"/>
                  </a:lnTo>
                  <a:lnTo>
                    <a:pt x="418" y="50"/>
                  </a:lnTo>
                  <a:lnTo>
                    <a:pt x="424" y="52"/>
                  </a:lnTo>
                  <a:lnTo>
                    <a:pt x="427" y="57"/>
                  </a:lnTo>
                  <a:lnTo>
                    <a:pt x="429" y="59"/>
                  </a:lnTo>
                  <a:lnTo>
                    <a:pt x="434" y="67"/>
                  </a:lnTo>
                  <a:lnTo>
                    <a:pt x="438" y="74"/>
                  </a:lnTo>
                  <a:lnTo>
                    <a:pt x="443" y="74"/>
                  </a:lnTo>
                  <a:lnTo>
                    <a:pt x="448" y="73"/>
                  </a:lnTo>
                  <a:lnTo>
                    <a:pt x="451" y="73"/>
                  </a:lnTo>
                  <a:lnTo>
                    <a:pt x="455" y="73"/>
                  </a:lnTo>
                  <a:lnTo>
                    <a:pt x="460" y="74"/>
                  </a:lnTo>
                  <a:lnTo>
                    <a:pt x="465" y="76"/>
                  </a:lnTo>
                  <a:lnTo>
                    <a:pt x="469" y="78"/>
                  </a:lnTo>
                  <a:lnTo>
                    <a:pt x="474" y="78"/>
                  </a:lnTo>
                  <a:lnTo>
                    <a:pt x="481" y="79"/>
                  </a:lnTo>
                  <a:lnTo>
                    <a:pt x="489" y="86"/>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28" name="Freeform 73"/>
            <p:cNvSpPr>
              <a:spLocks/>
            </p:cNvSpPr>
            <p:nvPr/>
          </p:nvSpPr>
          <p:spPr bwMode="auto">
            <a:xfrm>
              <a:off x="3617" y="2087"/>
              <a:ext cx="302" cy="357"/>
            </a:xfrm>
            <a:custGeom>
              <a:avLst/>
              <a:gdLst>
                <a:gd name="T0" fmla="*/ 54 w 412"/>
                <a:gd name="T1" fmla="*/ 138 h 442"/>
                <a:gd name="T2" fmla="*/ 56 w 412"/>
                <a:gd name="T3" fmla="*/ 129 h 442"/>
                <a:gd name="T4" fmla="*/ 57 w 412"/>
                <a:gd name="T5" fmla="*/ 124 h 442"/>
                <a:gd name="T6" fmla="*/ 61 w 412"/>
                <a:gd name="T7" fmla="*/ 119 h 442"/>
                <a:gd name="T8" fmla="*/ 56 w 412"/>
                <a:gd name="T9" fmla="*/ 111 h 442"/>
                <a:gd name="T10" fmla="*/ 51 w 412"/>
                <a:gd name="T11" fmla="*/ 110 h 442"/>
                <a:gd name="T12" fmla="*/ 46 w 412"/>
                <a:gd name="T13" fmla="*/ 105 h 442"/>
                <a:gd name="T14" fmla="*/ 42 w 412"/>
                <a:gd name="T15" fmla="*/ 100 h 442"/>
                <a:gd name="T16" fmla="*/ 33 w 412"/>
                <a:gd name="T17" fmla="*/ 94 h 442"/>
                <a:gd name="T18" fmla="*/ 25 w 412"/>
                <a:gd name="T19" fmla="*/ 92 h 442"/>
                <a:gd name="T20" fmla="*/ 24 w 412"/>
                <a:gd name="T21" fmla="*/ 86 h 442"/>
                <a:gd name="T22" fmla="*/ 19 w 412"/>
                <a:gd name="T23" fmla="*/ 86 h 442"/>
                <a:gd name="T24" fmla="*/ 13 w 412"/>
                <a:gd name="T25" fmla="*/ 92 h 442"/>
                <a:gd name="T26" fmla="*/ 7 w 412"/>
                <a:gd name="T27" fmla="*/ 96 h 442"/>
                <a:gd name="T28" fmla="*/ 4 w 412"/>
                <a:gd name="T29" fmla="*/ 97 h 442"/>
                <a:gd name="T30" fmla="*/ 5 w 412"/>
                <a:gd name="T31" fmla="*/ 90 h 442"/>
                <a:gd name="T32" fmla="*/ 4 w 412"/>
                <a:gd name="T33" fmla="*/ 83 h 442"/>
                <a:gd name="T34" fmla="*/ 3 w 412"/>
                <a:gd name="T35" fmla="*/ 70 h 442"/>
                <a:gd name="T36" fmla="*/ 4 w 412"/>
                <a:gd name="T37" fmla="*/ 64 h 442"/>
                <a:gd name="T38" fmla="*/ 3 w 412"/>
                <a:gd name="T39" fmla="*/ 57 h 442"/>
                <a:gd name="T40" fmla="*/ 4 w 412"/>
                <a:gd name="T41" fmla="*/ 48 h 442"/>
                <a:gd name="T42" fmla="*/ 2 w 412"/>
                <a:gd name="T43" fmla="*/ 41 h 442"/>
                <a:gd name="T44" fmla="*/ 2 w 412"/>
                <a:gd name="T45" fmla="*/ 33 h 442"/>
                <a:gd name="T46" fmla="*/ 8 w 412"/>
                <a:gd name="T47" fmla="*/ 23 h 442"/>
                <a:gd name="T48" fmla="*/ 13 w 412"/>
                <a:gd name="T49" fmla="*/ 32 h 442"/>
                <a:gd name="T50" fmla="*/ 19 w 412"/>
                <a:gd name="T51" fmla="*/ 29 h 442"/>
                <a:gd name="T52" fmla="*/ 23 w 412"/>
                <a:gd name="T53" fmla="*/ 29 h 442"/>
                <a:gd name="T54" fmla="*/ 27 w 412"/>
                <a:gd name="T55" fmla="*/ 17 h 442"/>
                <a:gd name="T56" fmla="*/ 28 w 412"/>
                <a:gd name="T57" fmla="*/ 11 h 442"/>
                <a:gd name="T58" fmla="*/ 33 w 412"/>
                <a:gd name="T59" fmla="*/ 11 h 442"/>
                <a:gd name="T60" fmla="*/ 37 w 412"/>
                <a:gd name="T61" fmla="*/ 13 h 442"/>
                <a:gd name="T62" fmla="*/ 46 w 412"/>
                <a:gd name="T63" fmla="*/ 8 h 442"/>
                <a:gd name="T64" fmla="*/ 51 w 412"/>
                <a:gd name="T65" fmla="*/ 2 h 442"/>
                <a:gd name="T66" fmla="*/ 56 w 412"/>
                <a:gd name="T67" fmla="*/ 6 h 442"/>
                <a:gd name="T68" fmla="*/ 57 w 412"/>
                <a:gd name="T69" fmla="*/ 12 h 442"/>
                <a:gd name="T70" fmla="*/ 61 w 412"/>
                <a:gd name="T71" fmla="*/ 10 h 442"/>
                <a:gd name="T72" fmla="*/ 70 w 412"/>
                <a:gd name="T73" fmla="*/ 0 h 442"/>
                <a:gd name="T74" fmla="*/ 74 w 412"/>
                <a:gd name="T75" fmla="*/ 4 h 442"/>
                <a:gd name="T76" fmla="*/ 78 w 412"/>
                <a:gd name="T77" fmla="*/ 6 h 442"/>
                <a:gd name="T78" fmla="*/ 79 w 412"/>
                <a:gd name="T79" fmla="*/ 12 h 442"/>
                <a:gd name="T80" fmla="*/ 84 w 412"/>
                <a:gd name="T81" fmla="*/ 23 h 442"/>
                <a:gd name="T82" fmla="*/ 84 w 412"/>
                <a:gd name="T83" fmla="*/ 34 h 442"/>
                <a:gd name="T84" fmla="*/ 81 w 412"/>
                <a:gd name="T85" fmla="*/ 35 h 442"/>
                <a:gd name="T86" fmla="*/ 81 w 412"/>
                <a:gd name="T87" fmla="*/ 39 h 442"/>
                <a:gd name="T88" fmla="*/ 81 w 412"/>
                <a:gd name="T89" fmla="*/ 46 h 442"/>
                <a:gd name="T90" fmla="*/ 87 w 412"/>
                <a:gd name="T91" fmla="*/ 49 h 442"/>
                <a:gd name="T92" fmla="*/ 78 w 412"/>
                <a:gd name="T93" fmla="*/ 70 h 442"/>
                <a:gd name="T94" fmla="*/ 75 w 412"/>
                <a:gd name="T95" fmla="*/ 66 h 442"/>
                <a:gd name="T96" fmla="*/ 73 w 412"/>
                <a:gd name="T97" fmla="*/ 67 h 442"/>
                <a:gd name="T98" fmla="*/ 74 w 412"/>
                <a:gd name="T99" fmla="*/ 71 h 442"/>
                <a:gd name="T100" fmla="*/ 71 w 412"/>
                <a:gd name="T101" fmla="*/ 74 h 442"/>
                <a:gd name="T102" fmla="*/ 71 w 412"/>
                <a:gd name="T103" fmla="*/ 82 h 442"/>
                <a:gd name="T104" fmla="*/ 71 w 412"/>
                <a:gd name="T105" fmla="*/ 89 h 442"/>
                <a:gd name="T106" fmla="*/ 70 w 412"/>
                <a:gd name="T107" fmla="*/ 105 h 442"/>
                <a:gd name="T108" fmla="*/ 70 w 412"/>
                <a:gd name="T109" fmla="*/ 120 h 442"/>
                <a:gd name="T110" fmla="*/ 66 w 412"/>
                <a:gd name="T111" fmla="*/ 145 h 442"/>
                <a:gd name="T112" fmla="*/ 59 w 412"/>
                <a:gd name="T113" fmla="*/ 149 h 44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12"/>
                <a:gd name="T172" fmla="*/ 0 h 442"/>
                <a:gd name="T173" fmla="*/ 412 w 412"/>
                <a:gd name="T174" fmla="*/ 442 h 44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12" h="442">
                  <a:moveTo>
                    <a:pt x="268" y="423"/>
                  </a:moveTo>
                  <a:lnTo>
                    <a:pt x="268" y="420"/>
                  </a:lnTo>
                  <a:lnTo>
                    <a:pt x="268" y="416"/>
                  </a:lnTo>
                  <a:lnTo>
                    <a:pt x="261" y="409"/>
                  </a:lnTo>
                  <a:lnTo>
                    <a:pt x="256" y="401"/>
                  </a:lnTo>
                  <a:lnTo>
                    <a:pt x="254" y="397"/>
                  </a:lnTo>
                  <a:lnTo>
                    <a:pt x="253" y="394"/>
                  </a:lnTo>
                  <a:lnTo>
                    <a:pt x="254" y="387"/>
                  </a:lnTo>
                  <a:lnTo>
                    <a:pt x="260" y="377"/>
                  </a:lnTo>
                  <a:lnTo>
                    <a:pt x="261" y="375"/>
                  </a:lnTo>
                  <a:lnTo>
                    <a:pt x="265" y="373"/>
                  </a:lnTo>
                  <a:lnTo>
                    <a:pt x="267" y="373"/>
                  </a:lnTo>
                  <a:lnTo>
                    <a:pt x="268" y="371"/>
                  </a:lnTo>
                  <a:lnTo>
                    <a:pt x="270" y="368"/>
                  </a:lnTo>
                  <a:lnTo>
                    <a:pt x="270" y="364"/>
                  </a:lnTo>
                  <a:lnTo>
                    <a:pt x="272" y="359"/>
                  </a:lnTo>
                  <a:lnTo>
                    <a:pt x="275" y="356"/>
                  </a:lnTo>
                  <a:lnTo>
                    <a:pt x="280" y="352"/>
                  </a:lnTo>
                  <a:lnTo>
                    <a:pt x="284" y="349"/>
                  </a:lnTo>
                  <a:lnTo>
                    <a:pt x="287" y="345"/>
                  </a:lnTo>
                  <a:lnTo>
                    <a:pt x="289" y="340"/>
                  </a:lnTo>
                  <a:lnTo>
                    <a:pt x="286" y="337"/>
                  </a:lnTo>
                  <a:lnTo>
                    <a:pt x="280" y="333"/>
                  </a:lnTo>
                  <a:lnTo>
                    <a:pt x="272" y="326"/>
                  </a:lnTo>
                  <a:lnTo>
                    <a:pt x="265" y="325"/>
                  </a:lnTo>
                  <a:lnTo>
                    <a:pt x="260" y="325"/>
                  </a:lnTo>
                  <a:lnTo>
                    <a:pt x="256" y="323"/>
                  </a:lnTo>
                  <a:lnTo>
                    <a:pt x="251" y="321"/>
                  </a:lnTo>
                  <a:lnTo>
                    <a:pt x="246" y="320"/>
                  </a:lnTo>
                  <a:lnTo>
                    <a:pt x="242" y="320"/>
                  </a:lnTo>
                  <a:lnTo>
                    <a:pt x="239" y="320"/>
                  </a:lnTo>
                  <a:lnTo>
                    <a:pt x="234" y="321"/>
                  </a:lnTo>
                  <a:lnTo>
                    <a:pt x="229" y="321"/>
                  </a:lnTo>
                  <a:lnTo>
                    <a:pt x="225" y="314"/>
                  </a:lnTo>
                  <a:lnTo>
                    <a:pt x="220" y="306"/>
                  </a:lnTo>
                  <a:lnTo>
                    <a:pt x="218" y="304"/>
                  </a:lnTo>
                  <a:lnTo>
                    <a:pt x="215" y="299"/>
                  </a:lnTo>
                  <a:lnTo>
                    <a:pt x="209" y="297"/>
                  </a:lnTo>
                  <a:lnTo>
                    <a:pt x="204" y="295"/>
                  </a:lnTo>
                  <a:lnTo>
                    <a:pt x="199" y="294"/>
                  </a:lnTo>
                  <a:lnTo>
                    <a:pt x="190" y="294"/>
                  </a:lnTo>
                  <a:lnTo>
                    <a:pt x="177" y="285"/>
                  </a:lnTo>
                  <a:lnTo>
                    <a:pt x="163" y="276"/>
                  </a:lnTo>
                  <a:lnTo>
                    <a:pt x="159" y="273"/>
                  </a:lnTo>
                  <a:lnTo>
                    <a:pt x="156" y="271"/>
                  </a:lnTo>
                  <a:lnTo>
                    <a:pt x="152" y="269"/>
                  </a:lnTo>
                  <a:lnTo>
                    <a:pt x="146" y="268"/>
                  </a:lnTo>
                  <a:lnTo>
                    <a:pt x="135" y="271"/>
                  </a:lnTo>
                  <a:lnTo>
                    <a:pt x="125" y="271"/>
                  </a:lnTo>
                  <a:lnTo>
                    <a:pt x="118" y="269"/>
                  </a:lnTo>
                  <a:lnTo>
                    <a:pt x="114" y="266"/>
                  </a:lnTo>
                  <a:lnTo>
                    <a:pt x="114" y="263"/>
                  </a:lnTo>
                  <a:lnTo>
                    <a:pt x="116" y="257"/>
                  </a:lnTo>
                  <a:lnTo>
                    <a:pt x="118" y="256"/>
                  </a:lnTo>
                  <a:lnTo>
                    <a:pt x="116" y="252"/>
                  </a:lnTo>
                  <a:lnTo>
                    <a:pt x="116" y="250"/>
                  </a:lnTo>
                  <a:lnTo>
                    <a:pt x="113" y="250"/>
                  </a:lnTo>
                  <a:lnTo>
                    <a:pt x="104" y="249"/>
                  </a:lnTo>
                  <a:lnTo>
                    <a:pt x="95" y="247"/>
                  </a:lnTo>
                  <a:lnTo>
                    <a:pt x="88" y="249"/>
                  </a:lnTo>
                  <a:lnTo>
                    <a:pt x="82" y="252"/>
                  </a:lnTo>
                  <a:lnTo>
                    <a:pt x="76" y="256"/>
                  </a:lnTo>
                  <a:lnTo>
                    <a:pt x="71" y="259"/>
                  </a:lnTo>
                  <a:lnTo>
                    <a:pt x="66" y="263"/>
                  </a:lnTo>
                  <a:lnTo>
                    <a:pt x="61" y="266"/>
                  </a:lnTo>
                  <a:lnTo>
                    <a:pt x="54" y="269"/>
                  </a:lnTo>
                  <a:lnTo>
                    <a:pt x="50" y="273"/>
                  </a:lnTo>
                  <a:lnTo>
                    <a:pt x="42" y="275"/>
                  </a:lnTo>
                  <a:lnTo>
                    <a:pt x="38" y="276"/>
                  </a:lnTo>
                  <a:lnTo>
                    <a:pt x="33" y="278"/>
                  </a:lnTo>
                  <a:lnTo>
                    <a:pt x="28" y="285"/>
                  </a:lnTo>
                  <a:lnTo>
                    <a:pt x="19" y="288"/>
                  </a:lnTo>
                  <a:lnTo>
                    <a:pt x="16" y="287"/>
                  </a:lnTo>
                  <a:lnTo>
                    <a:pt x="18" y="283"/>
                  </a:lnTo>
                  <a:lnTo>
                    <a:pt x="18" y="282"/>
                  </a:lnTo>
                  <a:lnTo>
                    <a:pt x="18" y="278"/>
                  </a:lnTo>
                  <a:lnTo>
                    <a:pt x="18" y="273"/>
                  </a:lnTo>
                  <a:lnTo>
                    <a:pt x="21" y="269"/>
                  </a:lnTo>
                  <a:lnTo>
                    <a:pt x="23" y="266"/>
                  </a:lnTo>
                  <a:lnTo>
                    <a:pt x="23" y="261"/>
                  </a:lnTo>
                  <a:lnTo>
                    <a:pt x="21" y="252"/>
                  </a:lnTo>
                  <a:lnTo>
                    <a:pt x="21" y="249"/>
                  </a:lnTo>
                  <a:lnTo>
                    <a:pt x="19" y="245"/>
                  </a:lnTo>
                  <a:lnTo>
                    <a:pt x="18" y="244"/>
                  </a:lnTo>
                  <a:lnTo>
                    <a:pt x="16" y="242"/>
                  </a:lnTo>
                  <a:lnTo>
                    <a:pt x="12" y="240"/>
                  </a:lnTo>
                  <a:lnTo>
                    <a:pt x="11" y="237"/>
                  </a:lnTo>
                  <a:lnTo>
                    <a:pt x="9" y="231"/>
                  </a:lnTo>
                  <a:lnTo>
                    <a:pt x="7" y="223"/>
                  </a:lnTo>
                  <a:lnTo>
                    <a:pt x="14" y="206"/>
                  </a:lnTo>
                  <a:lnTo>
                    <a:pt x="16" y="199"/>
                  </a:lnTo>
                  <a:lnTo>
                    <a:pt x="12" y="195"/>
                  </a:lnTo>
                  <a:lnTo>
                    <a:pt x="12" y="192"/>
                  </a:lnTo>
                  <a:lnTo>
                    <a:pt x="16" y="188"/>
                  </a:lnTo>
                  <a:lnTo>
                    <a:pt x="18" y="186"/>
                  </a:lnTo>
                  <a:lnTo>
                    <a:pt x="14" y="181"/>
                  </a:lnTo>
                  <a:lnTo>
                    <a:pt x="11" y="178"/>
                  </a:lnTo>
                  <a:lnTo>
                    <a:pt x="14" y="173"/>
                  </a:lnTo>
                  <a:lnTo>
                    <a:pt x="16" y="169"/>
                  </a:lnTo>
                  <a:lnTo>
                    <a:pt x="14" y="166"/>
                  </a:lnTo>
                  <a:lnTo>
                    <a:pt x="11" y="164"/>
                  </a:lnTo>
                  <a:lnTo>
                    <a:pt x="9" y="161"/>
                  </a:lnTo>
                  <a:lnTo>
                    <a:pt x="7" y="152"/>
                  </a:lnTo>
                  <a:lnTo>
                    <a:pt x="11" y="147"/>
                  </a:lnTo>
                  <a:lnTo>
                    <a:pt x="16" y="140"/>
                  </a:lnTo>
                  <a:lnTo>
                    <a:pt x="16" y="135"/>
                  </a:lnTo>
                  <a:lnTo>
                    <a:pt x="11" y="131"/>
                  </a:lnTo>
                  <a:lnTo>
                    <a:pt x="16" y="129"/>
                  </a:lnTo>
                  <a:lnTo>
                    <a:pt x="19" y="126"/>
                  </a:lnTo>
                  <a:lnTo>
                    <a:pt x="9" y="119"/>
                  </a:lnTo>
                  <a:lnTo>
                    <a:pt x="0" y="112"/>
                  </a:lnTo>
                  <a:lnTo>
                    <a:pt x="0" y="107"/>
                  </a:lnTo>
                  <a:lnTo>
                    <a:pt x="4" y="102"/>
                  </a:lnTo>
                  <a:lnTo>
                    <a:pt x="7" y="98"/>
                  </a:lnTo>
                  <a:lnTo>
                    <a:pt x="11" y="97"/>
                  </a:lnTo>
                  <a:lnTo>
                    <a:pt x="12" y="91"/>
                  </a:lnTo>
                  <a:lnTo>
                    <a:pt x="12" y="88"/>
                  </a:lnTo>
                  <a:lnTo>
                    <a:pt x="23" y="79"/>
                  </a:lnTo>
                  <a:lnTo>
                    <a:pt x="37" y="67"/>
                  </a:lnTo>
                  <a:lnTo>
                    <a:pt x="40" y="67"/>
                  </a:lnTo>
                  <a:lnTo>
                    <a:pt x="44" y="69"/>
                  </a:lnTo>
                  <a:lnTo>
                    <a:pt x="49" y="76"/>
                  </a:lnTo>
                  <a:lnTo>
                    <a:pt x="54" y="85"/>
                  </a:lnTo>
                  <a:lnTo>
                    <a:pt x="59" y="90"/>
                  </a:lnTo>
                  <a:lnTo>
                    <a:pt x="63" y="91"/>
                  </a:lnTo>
                  <a:lnTo>
                    <a:pt x="68" y="93"/>
                  </a:lnTo>
                  <a:lnTo>
                    <a:pt x="73" y="93"/>
                  </a:lnTo>
                  <a:lnTo>
                    <a:pt x="82" y="91"/>
                  </a:lnTo>
                  <a:lnTo>
                    <a:pt x="87" y="86"/>
                  </a:lnTo>
                  <a:lnTo>
                    <a:pt x="90" y="85"/>
                  </a:lnTo>
                  <a:lnTo>
                    <a:pt x="92" y="83"/>
                  </a:lnTo>
                  <a:lnTo>
                    <a:pt x="97" y="83"/>
                  </a:lnTo>
                  <a:lnTo>
                    <a:pt x="104" y="85"/>
                  </a:lnTo>
                  <a:lnTo>
                    <a:pt x="108" y="83"/>
                  </a:lnTo>
                  <a:lnTo>
                    <a:pt x="111" y="83"/>
                  </a:lnTo>
                  <a:lnTo>
                    <a:pt x="114" y="79"/>
                  </a:lnTo>
                  <a:lnTo>
                    <a:pt x="118" y="76"/>
                  </a:lnTo>
                  <a:lnTo>
                    <a:pt x="125" y="67"/>
                  </a:lnTo>
                  <a:lnTo>
                    <a:pt x="130" y="59"/>
                  </a:lnTo>
                  <a:lnTo>
                    <a:pt x="130" y="50"/>
                  </a:lnTo>
                  <a:lnTo>
                    <a:pt x="130" y="40"/>
                  </a:lnTo>
                  <a:lnTo>
                    <a:pt x="127" y="36"/>
                  </a:lnTo>
                  <a:lnTo>
                    <a:pt x="125" y="33"/>
                  </a:lnTo>
                  <a:lnTo>
                    <a:pt x="128" y="31"/>
                  </a:lnTo>
                  <a:lnTo>
                    <a:pt x="133" y="31"/>
                  </a:lnTo>
                  <a:lnTo>
                    <a:pt x="139" y="29"/>
                  </a:lnTo>
                  <a:lnTo>
                    <a:pt x="142" y="28"/>
                  </a:lnTo>
                  <a:lnTo>
                    <a:pt x="147" y="28"/>
                  </a:lnTo>
                  <a:lnTo>
                    <a:pt x="152" y="31"/>
                  </a:lnTo>
                  <a:lnTo>
                    <a:pt x="158" y="31"/>
                  </a:lnTo>
                  <a:lnTo>
                    <a:pt x="163" y="31"/>
                  </a:lnTo>
                  <a:lnTo>
                    <a:pt x="165" y="34"/>
                  </a:lnTo>
                  <a:lnTo>
                    <a:pt x="168" y="36"/>
                  </a:lnTo>
                  <a:lnTo>
                    <a:pt x="171" y="38"/>
                  </a:lnTo>
                  <a:lnTo>
                    <a:pt x="177" y="38"/>
                  </a:lnTo>
                  <a:lnTo>
                    <a:pt x="192" y="33"/>
                  </a:lnTo>
                  <a:lnTo>
                    <a:pt x="208" y="26"/>
                  </a:lnTo>
                  <a:lnTo>
                    <a:pt x="211" y="26"/>
                  </a:lnTo>
                  <a:lnTo>
                    <a:pt x="216" y="24"/>
                  </a:lnTo>
                  <a:lnTo>
                    <a:pt x="220" y="22"/>
                  </a:lnTo>
                  <a:lnTo>
                    <a:pt x="222" y="19"/>
                  </a:lnTo>
                  <a:lnTo>
                    <a:pt x="227" y="14"/>
                  </a:lnTo>
                  <a:lnTo>
                    <a:pt x="234" y="10"/>
                  </a:lnTo>
                  <a:lnTo>
                    <a:pt x="237" y="5"/>
                  </a:lnTo>
                  <a:lnTo>
                    <a:pt x="242" y="2"/>
                  </a:lnTo>
                  <a:lnTo>
                    <a:pt x="251" y="5"/>
                  </a:lnTo>
                  <a:lnTo>
                    <a:pt x="258" y="9"/>
                  </a:lnTo>
                  <a:lnTo>
                    <a:pt x="260" y="10"/>
                  </a:lnTo>
                  <a:lnTo>
                    <a:pt x="260" y="14"/>
                  </a:lnTo>
                  <a:lnTo>
                    <a:pt x="260" y="17"/>
                  </a:lnTo>
                  <a:lnTo>
                    <a:pt x="260" y="21"/>
                  </a:lnTo>
                  <a:lnTo>
                    <a:pt x="261" y="22"/>
                  </a:lnTo>
                  <a:lnTo>
                    <a:pt x="265" y="24"/>
                  </a:lnTo>
                  <a:lnTo>
                    <a:pt x="268" y="29"/>
                  </a:lnTo>
                  <a:lnTo>
                    <a:pt x="268" y="36"/>
                  </a:lnTo>
                  <a:lnTo>
                    <a:pt x="270" y="38"/>
                  </a:lnTo>
                  <a:lnTo>
                    <a:pt x="273" y="40"/>
                  </a:lnTo>
                  <a:lnTo>
                    <a:pt x="275" y="36"/>
                  </a:lnTo>
                  <a:lnTo>
                    <a:pt x="280" y="34"/>
                  </a:lnTo>
                  <a:lnTo>
                    <a:pt x="286" y="29"/>
                  </a:lnTo>
                  <a:lnTo>
                    <a:pt x="296" y="24"/>
                  </a:lnTo>
                  <a:lnTo>
                    <a:pt x="305" y="17"/>
                  </a:lnTo>
                  <a:lnTo>
                    <a:pt x="311" y="12"/>
                  </a:lnTo>
                  <a:lnTo>
                    <a:pt x="315" y="7"/>
                  </a:lnTo>
                  <a:lnTo>
                    <a:pt x="329" y="0"/>
                  </a:lnTo>
                  <a:lnTo>
                    <a:pt x="334" y="2"/>
                  </a:lnTo>
                  <a:lnTo>
                    <a:pt x="337" y="7"/>
                  </a:lnTo>
                  <a:lnTo>
                    <a:pt x="341" y="9"/>
                  </a:lnTo>
                  <a:lnTo>
                    <a:pt x="344" y="10"/>
                  </a:lnTo>
                  <a:lnTo>
                    <a:pt x="349" y="12"/>
                  </a:lnTo>
                  <a:lnTo>
                    <a:pt x="356" y="14"/>
                  </a:lnTo>
                  <a:lnTo>
                    <a:pt x="358" y="17"/>
                  </a:lnTo>
                  <a:lnTo>
                    <a:pt x="362" y="21"/>
                  </a:lnTo>
                  <a:lnTo>
                    <a:pt x="365" y="17"/>
                  </a:lnTo>
                  <a:lnTo>
                    <a:pt x="369" y="17"/>
                  </a:lnTo>
                  <a:lnTo>
                    <a:pt x="370" y="24"/>
                  </a:lnTo>
                  <a:lnTo>
                    <a:pt x="375" y="24"/>
                  </a:lnTo>
                  <a:lnTo>
                    <a:pt x="377" y="28"/>
                  </a:lnTo>
                  <a:lnTo>
                    <a:pt x="379" y="31"/>
                  </a:lnTo>
                  <a:lnTo>
                    <a:pt x="377" y="34"/>
                  </a:lnTo>
                  <a:lnTo>
                    <a:pt x="382" y="41"/>
                  </a:lnTo>
                  <a:lnTo>
                    <a:pt x="388" y="47"/>
                  </a:lnTo>
                  <a:lnTo>
                    <a:pt x="389" y="52"/>
                  </a:lnTo>
                  <a:lnTo>
                    <a:pt x="389" y="60"/>
                  </a:lnTo>
                  <a:lnTo>
                    <a:pt x="393" y="66"/>
                  </a:lnTo>
                  <a:lnTo>
                    <a:pt x="396" y="72"/>
                  </a:lnTo>
                  <a:lnTo>
                    <a:pt x="398" y="78"/>
                  </a:lnTo>
                  <a:lnTo>
                    <a:pt x="398" y="85"/>
                  </a:lnTo>
                  <a:lnTo>
                    <a:pt x="396" y="91"/>
                  </a:lnTo>
                  <a:lnTo>
                    <a:pt x="396" y="98"/>
                  </a:lnTo>
                  <a:lnTo>
                    <a:pt x="396" y="102"/>
                  </a:lnTo>
                  <a:lnTo>
                    <a:pt x="394" y="104"/>
                  </a:lnTo>
                  <a:lnTo>
                    <a:pt x="393" y="105"/>
                  </a:lnTo>
                  <a:lnTo>
                    <a:pt x="388" y="104"/>
                  </a:lnTo>
                  <a:lnTo>
                    <a:pt x="384" y="102"/>
                  </a:lnTo>
                  <a:lnTo>
                    <a:pt x="382" y="102"/>
                  </a:lnTo>
                  <a:lnTo>
                    <a:pt x="379" y="102"/>
                  </a:lnTo>
                  <a:lnTo>
                    <a:pt x="375" y="104"/>
                  </a:lnTo>
                  <a:lnTo>
                    <a:pt x="377" y="110"/>
                  </a:lnTo>
                  <a:lnTo>
                    <a:pt x="379" y="114"/>
                  </a:lnTo>
                  <a:lnTo>
                    <a:pt x="382" y="119"/>
                  </a:lnTo>
                  <a:lnTo>
                    <a:pt x="388" y="123"/>
                  </a:lnTo>
                  <a:lnTo>
                    <a:pt x="386" y="128"/>
                  </a:lnTo>
                  <a:lnTo>
                    <a:pt x="384" y="133"/>
                  </a:lnTo>
                  <a:lnTo>
                    <a:pt x="388" y="135"/>
                  </a:lnTo>
                  <a:lnTo>
                    <a:pt x="389" y="135"/>
                  </a:lnTo>
                  <a:lnTo>
                    <a:pt x="393" y="138"/>
                  </a:lnTo>
                  <a:lnTo>
                    <a:pt x="396" y="142"/>
                  </a:lnTo>
                  <a:lnTo>
                    <a:pt x="405" y="142"/>
                  </a:lnTo>
                  <a:lnTo>
                    <a:pt x="412" y="142"/>
                  </a:lnTo>
                  <a:lnTo>
                    <a:pt x="401" y="161"/>
                  </a:lnTo>
                  <a:lnTo>
                    <a:pt x="389" y="178"/>
                  </a:lnTo>
                  <a:lnTo>
                    <a:pt x="381" y="188"/>
                  </a:lnTo>
                  <a:lnTo>
                    <a:pt x="372" y="200"/>
                  </a:lnTo>
                  <a:lnTo>
                    <a:pt x="367" y="206"/>
                  </a:lnTo>
                  <a:lnTo>
                    <a:pt x="363" y="207"/>
                  </a:lnTo>
                  <a:lnTo>
                    <a:pt x="360" y="209"/>
                  </a:lnTo>
                  <a:lnTo>
                    <a:pt x="356" y="207"/>
                  </a:lnTo>
                  <a:lnTo>
                    <a:pt x="355" y="199"/>
                  </a:lnTo>
                  <a:lnTo>
                    <a:pt x="353" y="192"/>
                  </a:lnTo>
                  <a:lnTo>
                    <a:pt x="351" y="192"/>
                  </a:lnTo>
                  <a:lnTo>
                    <a:pt x="348" y="192"/>
                  </a:lnTo>
                  <a:lnTo>
                    <a:pt x="344" y="193"/>
                  </a:lnTo>
                  <a:lnTo>
                    <a:pt x="343" y="195"/>
                  </a:lnTo>
                  <a:lnTo>
                    <a:pt x="343" y="197"/>
                  </a:lnTo>
                  <a:lnTo>
                    <a:pt x="343" y="199"/>
                  </a:lnTo>
                  <a:lnTo>
                    <a:pt x="344" y="202"/>
                  </a:lnTo>
                  <a:lnTo>
                    <a:pt x="349" y="204"/>
                  </a:lnTo>
                  <a:lnTo>
                    <a:pt x="351" y="206"/>
                  </a:lnTo>
                  <a:lnTo>
                    <a:pt x="351" y="207"/>
                  </a:lnTo>
                  <a:lnTo>
                    <a:pt x="349" y="209"/>
                  </a:lnTo>
                  <a:lnTo>
                    <a:pt x="348" y="212"/>
                  </a:lnTo>
                  <a:lnTo>
                    <a:pt x="343" y="214"/>
                  </a:lnTo>
                  <a:lnTo>
                    <a:pt x="339" y="214"/>
                  </a:lnTo>
                  <a:lnTo>
                    <a:pt x="337" y="216"/>
                  </a:lnTo>
                  <a:lnTo>
                    <a:pt x="336" y="223"/>
                  </a:lnTo>
                  <a:lnTo>
                    <a:pt x="337" y="231"/>
                  </a:lnTo>
                  <a:lnTo>
                    <a:pt x="337" y="237"/>
                  </a:lnTo>
                  <a:lnTo>
                    <a:pt x="336" y="238"/>
                  </a:lnTo>
                  <a:lnTo>
                    <a:pt x="334" y="238"/>
                  </a:lnTo>
                  <a:lnTo>
                    <a:pt x="332" y="242"/>
                  </a:lnTo>
                  <a:lnTo>
                    <a:pt x="334" y="247"/>
                  </a:lnTo>
                  <a:lnTo>
                    <a:pt x="337" y="250"/>
                  </a:lnTo>
                  <a:lnTo>
                    <a:pt x="336" y="254"/>
                  </a:lnTo>
                  <a:lnTo>
                    <a:pt x="334" y="257"/>
                  </a:lnTo>
                  <a:lnTo>
                    <a:pt x="332" y="261"/>
                  </a:lnTo>
                  <a:lnTo>
                    <a:pt x="330" y="268"/>
                  </a:lnTo>
                  <a:lnTo>
                    <a:pt x="329" y="276"/>
                  </a:lnTo>
                  <a:lnTo>
                    <a:pt x="327" y="288"/>
                  </a:lnTo>
                  <a:lnTo>
                    <a:pt x="329" y="306"/>
                  </a:lnTo>
                  <a:lnTo>
                    <a:pt x="330" y="313"/>
                  </a:lnTo>
                  <a:lnTo>
                    <a:pt x="332" y="318"/>
                  </a:lnTo>
                  <a:lnTo>
                    <a:pt x="330" y="325"/>
                  </a:lnTo>
                  <a:lnTo>
                    <a:pt x="332" y="332"/>
                  </a:lnTo>
                  <a:lnTo>
                    <a:pt x="327" y="351"/>
                  </a:lnTo>
                  <a:lnTo>
                    <a:pt x="322" y="366"/>
                  </a:lnTo>
                  <a:lnTo>
                    <a:pt x="317" y="382"/>
                  </a:lnTo>
                  <a:lnTo>
                    <a:pt x="311" y="401"/>
                  </a:lnTo>
                  <a:lnTo>
                    <a:pt x="313" y="413"/>
                  </a:lnTo>
                  <a:lnTo>
                    <a:pt x="313" y="420"/>
                  </a:lnTo>
                  <a:lnTo>
                    <a:pt x="308" y="425"/>
                  </a:lnTo>
                  <a:lnTo>
                    <a:pt x="301" y="428"/>
                  </a:lnTo>
                  <a:lnTo>
                    <a:pt x="296" y="434"/>
                  </a:lnTo>
                  <a:lnTo>
                    <a:pt x="291" y="442"/>
                  </a:lnTo>
                  <a:lnTo>
                    <a:pt x="279" y="434"/>
                  </a:lnTo>
                  <a:lnTo>
                    <a:pt x="268" y="423"/>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29" name="Freeform 74"/>
            <p:cNvSpPr>
              <a:spLocks/>
            </p:cNvSpPr>
            <p:nvPr/>
          </p:nvSpPr>
          <p:spPr bwMode="auto">
            <a:xfrm>
              <a:off x="3656" y="2525"/>
              <a:ext cx="126" cy="91"/>
            </a:xfrm>
            <a:custGeom>
              <a:avLst/>
              <a:gdLst>
                <a:gd name="T0" fmla="*/ 34 w 173"/>
                <a:gd name="T1" fmla="*/ 7 h 112"/>
                <a:gd name="T2" fmla="*/ 30 w 173"/>
                <a:gd name="T3" fmla="*/ 6 h 112"/>
                <a:gd name="T4" fmla="*/ 28 w 173"/>
                <a:gd name="T5" fmla="*/ 3 h 112"/>
                <a:gd name="T6" fmla="*/ 28 w 173"/>
                <a:gd name="T7" fmla="*/ 0 h 112"/>
                <a:gd name="T8" fmla="*/ 26 w 173"/>
                <a:gd name="T9" fmla="*/ 3 h 112"/>
                <a:gd name="T10" fmla="*/ 23 w 173"/>
                <a:gd name="T11" fmla="*/ 9 h 112"/>
                <a:gd name="T12" fmla="*/ 23 w 173"/>
                <a:gd name="T13" fmla="*/ 13 h 112"/>
                <a:gd name="T14" fmla="*/ 21 w 173"/>
                <a:gd name="T15" fmla="*/ 15 h 112"/>
                <a:gd name="T16" fmla="*/ 18 w 173"/>
                <a:gd name="T17" fmla="*/ 18 h 112"/>
                <a:gd name="T18" fmla="*/ 14 w 173"/>
                <a:gd name="T19" fmla="*/ 19 h 112"/>
                <a:gd name="T20" fmla="*/ 9 w 173"/>
                <a:gd name="T21" fmla="*/ 20 h 112"/>
                <a:gd name="T22" fmla="*/ 4 w 173"/>
                <a:gd name="T23" fmla="*/ 22 h 112"/>
                <a:gd name="T24" fmla="*/ 1 w 173"/>
                <a:gd name="T25" fmla="*/ 24 h 112"/>
                <a:gd name="T26" fmla="*/ 4 w 173"/>
                <a:gd name="T27" fmla="*/ 27 h 112"/>
                <a:gd name="T28" fmla="*/ 7 w 173"/>
                <a:gd name="T29" fmla="*/ 28 h 112"/>
                <a:gd name="T30" fmla="*/ 5 w 173"/>
                <a:gd name="T31" fmla="*/ 30 h 112"/>
                <a:gd name="T32" fmla="*/ 3 w 173"/>
                <a:gd name="T33" fmla="*/ 32 h 112"/>
                <a:gd name="T34" fmla="*/ 1 w 173"/>
                <a:gd name="T35" fmla="*/ 33 h 112"/>
                <a:gd name="T36" fmla="*/ 1 w 173"/>
                <a:gd name="T37" fmla="*/ 33 h 112"/>
                <a:gd name="T38" fmla="*/ 1 w 173"/>
                <a:gd name="T39" fmla="*/ 39 h 112"/>
                <a:gd name="T40" fmla="*/ 3 w 173"/>
                <a:gd name="T41" fmla="*/ 39 h 112"/>
                <a:gd name="T42" fmla="*/ 3 w 173"/>
                <a:gd name="T43" fmla="*/ 37 h 112"/>
                <a:gd name="T44" fmla="*/ 3 w 173"/>
                <a:gd name="T45" fmla="*/ 33 h 112"/>
                <a:gd name="T46" fmla="*/ 5 w 173"/>
                <a:gd name="T47" fmla="*/ 33 h 112"/>
                <a:gd name="T48" fmla="*/ 7 w 173"/>
                <a:gd name="T49" fmla="*/ 33 h 112"/>
                <a:gd name="T50" fmla="*/ 9 w 173"/>
                <a:gd name="T51" fmla="*/ 33 h 112"/>
                <a:gd name="T52" fmla="*/ 9 w 173"/>
                <a:gd name="T53" fmla="*/ 33 h 112"/>
                <a:gd name="T54" fmla="*/ 11 w 173"/>
                <a:gd name="T55" fmla="*/ 35 h 112"/>
                <a:gd name="T56" fmla="*/ 15 w 173"/>
                <a:gd name="T57" fmla="*/ 30 h 112"/>
                <a:gd name="T58" fmla="*/ 15 w 173"/>
                <a:gd name="T59" fmla="*/ 32 h 112"/>
                <a:gd name="T60" fmla="*/ 15 w 173"/>
                <a:gd name="T61" fmla="*/ 33 h 112"/>
                <a:gd name="T62" fmla="*/ 23 w 173"/>
                <a:gd name="T63" fmla="*/ 33 h 112"/>
                <a:gd name="T64" fmla="*/ 23 w 173"/>
                <a:gd name="T65" fmla="*/ 36 h 112"/>
                <a:gd name="T66" fmla="*/ 25 w 173"/>
                <a:gd name="T67" fmla="*/ 35 h 112"/>
                <a:gd name="T68" fmla="*/ 25 w 173"/>
                <a:gd name="T69" fmla="*/ 33 h 112"/>
                <a:gd name="T70" fmla="*/ 26 w 173"/>
                <a:gd name="T71" fmla="*/ 29 h 112"/>
                <a:gd name="T72" fmla="*/ 28 w 173"/>
                <a:gd name="T73" fmla="*/ 24 h 112"/>
                <a:gd name="T74" fmla="*/ 33 w 173"/>
                <a:gd name="T75" fmla="*/ 23 h 112"/>
                <a:gd name="T76" fmla="*/ 34 w 173"/>
                <a:gd name="T77" fmla="*/ 22 h 112"/>
                <a:gd name="T78" fmla="*/ 35 w 173"/>
                <a:gd name="T79" fmla="*/ 19 h 112"/>
                <a:gd name="T80" fmla="*/ 35 w 173"/>
                <a:gd name="T81" fmla="*/ 11 h 112"/>
                <a:gd name="T82" fmla="*/ 36 w 173"/>
                <a:gd name="T83" fmla="*/ 9 h 1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3"/>
                <a:gd name="T127" fmla="*/ 0 h 112"/>
                <a:gd name="T128" fmla="*/ 173 w 173"/>
                <a:gd name="T129" fmla="*/ 112 h 1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3" h="112">
                  <a:moveTo>
                    <a:pt x="173" y="24"/>
                  </a:moveTo>
                  <a:lnTo>
                    <a:pt x="163" y="20"/>
                  </a:lnTo>
                  <a:lnTo>
                    <a:pt x="151" y="19"/>
                  </a:lnTo>
                  <a:lnTo>
                    <a:pt x="145" y="17"/>
                  </a:lnTo>
                  <a:lnTo>
                    <a:pt x="142" y="13"/>
                  </a:lnTo>
                  <a:lnTo>
                    <a:pt x="140" y="8"/>
                  </a:lnTo>
                  <a:lnTo>
                    <a:pt x="140" y="1"/>
                  </a:lnTo>
                  <a:lnTo>
                    <a:pt x="135" y="0"/>
                  </a:lnTo>
                  <a:lnTo>
                    <a:pt x="132" y="1"/>
                  </a:lnTo>
                  <a:lnTo>
                    <a:pt x="126" y="8"/>
                  </a:lnTo>
                  <a:lnTo>
                    <a:pt x="119" y="15"/>
                  </a:lnTo>
                  <a:lnTo>
                    <a:pt x="114" y="24"/>
                  </a:lnTo>
                  <a:lnTo>
                    <a:pt x="113" y="32"/>
                  </a:lnTo>
                  <a:lnTo>
                    <a:pt x="113" y="38"/>
                  </a:lnTo>
                  <a:lnTo>
                    <a:pt x="109" y="41"/>
                  </a:lnTo>
                  <a:lnTo>
                    <a:pt x="104" y="43"/>
                  </a:lnTo>
                  <a:lnTo>
                    <a:pt x="99" y="46"/>
                  </a:lnTo>
                  <a:lnTo>
                    <a:pt x="88" y="50"/>
                  </a:lnTo>
                  <a:lnTo>
                    <a:pt x="80" y="53"/>
                  </a:lnTo>
                  <a:lnTo>
                    <a:pt x="68" y="53"/>
                  </a:lnTo>
                  <a:lnTo>
                    <a:pt x="54" y="51"/>
                  </a:lnTo>
                  <a:lnTo>
                    <a:pt x="43" y="55"/>
                  </a:lnTo>
                  <a:lnTo>
                    <a:pt x="31" y="58"/>
                  </a:lnTo>
                  <a:lnTo>
                    <a:pt x="17" y="62"/>
                  </a:lnTo>
                  <a:lnTo>
                    <a:pt x="2" y="67"/>
                  </a:lnTo>
                  <a:lnTo>
                    <a:pt x="7" y="70"/>
                  </a:lnTo>
                  <a:lnTo>
                    <a:pt x="11" y="74"/>
                  </a:lnTo>
                  <a:lnTo>
                    <a:pt x="19" y="76"/>
                  </a:lnTo>
                  <a:lnTo>
                    <a:pt x="30" y="76"/>
                  </a:lnTo>
                  <a:lnTo>
                    <a:pt x="30" y="79"/>
                  </a:lnTo>
                  <a:lnTo>
                    <a:pt x="28" y="83"/>
                  </a:lnTo>
                  <a:lnTo>
                    <a:pt x="24" y="84"/>
                  </a:lnTo>
                  <a:lnTo>
                    <a:pt x="21" y="86"/>
                  </a:lnTo>
                  <a:lnTo>
                    <a:pt x="14" y="88"/>
                  </a:lnTo>
                  <a:lnTo>
                    <a:pt x="7" y="89"/>
                  </a:lnTo>
                  <a:lnTo>
                    <a:pt x="5" y="91"/>
                  </a:lnTo>
                  <a:lnTo>
                    <a:pt x="4" y="93"/>
                  </a:lnTo>
                  <a:lnTo>
                    <a:pt x="2" y="96"/>
                  </a:lnTo>
                  <a:lnTo>
                    <a:pt x="0" y="100"/>
                  </a:lnTo>
                  <a:lnTo>
                    <a:pt x="4" y="108"/>
                  </a:lnTo>
                  <a:lnTo>
                    <a:pt x="7" y="112"/>
                  </a:lnTo>
                  <a:lnTo>
                    <a:pt x="12" y="110"/>
                  </a:lnTo>
                  <a:lnTo>
                    <a:pt x="14" y="105"/>
                  </a:lnTo>
                  <a:lnTo>
                    <a:pt x="12" y="103"/>
                  </a:lnTo>
                  <a:lnTo>
                    <a:pt x="11" y="100"/>
                  </a:lnTo>
                  <a:lnTo>
                    <a:pt x="14" y="96"/>
                  </a:lnTo>
                  <a:lnTo>
                    <a:pt x="19" y="93"/>
                  </a:lnTo>
                  <a:lnTo>
                    <a:pt x="23" y="95"/>
                  </a:lnTo>
                  <a:lnTo>
                    <a:pt x="28" y="98"/>
                  </a:lnTo>
                  <a:lnTo>
                    <a:pt x="33" y="96"/>
                  </a:lnTo>
                  <a:lnTo>
                    <a:pt x="40" y="93"/>
                  </a:lnTo>
                  <a:lnTo>
                    <a:pt x="43" y="93"/>
                  </a:lnTo>
                  <a:lnTo>
                    <a:pt x="45" y="95"/>
                  </a:lnTo>
                  <a:lnTo>
                    <a:pt x="42" y="96"/>
                  </a:lnTo>
                  <a:lnTo>
                    <a:pt x="38" y="100"/>
                  </a:lnTo>
                  <a:lnTo>
                    <a:pt x="54" y="98"/>
                  </a:lnTo>
                  <a:lnTo>
                    <a:pt x="69" y="98"/>
                  </a:lnTo>
                  <a:lnTo>
                    <a:pt x="71" y="86"/>
                  </a:lnTo>
                  <a:lnTo>
                    <a:pt x="75" y="86"/>
                  </a:lnTo>
                  <a:lnTo>
                    <a:pt x="76" y="89"/>
                  </a:lnTo>
                  <a:lnTo>
                    <a:pt x="75" y="91"/>
                  </a:lnTo>
                  <a:lnTo>
                    <a:pt x="73" y="96"/>
                  </a:lnTo>
                  <a:lnTo>
                    <a:pt x="90" y="96"/>
                  </a:lnTo>
                  <a:lnTo>
                    <a:pt x="107" y="96"/>
                  </a:lnTo>
                  <a:lnTo>
                    <a:pt x="113" y="98"/>
                  </a:lnTo>
                  <a:lnTo>
                    <a:pt x="116" y="100"/>
                  </a:lnTo>
                  <a:lnTo>
                    <a:pt x="119" y="98"/>
                  </a:lnTo>
                  <a:lnTo>
                    <a:pt x="123" y="98"/>
                  </a:lnTo>
                  <a:lnTo>
                    <a:pt x="125" y="95"/>
                  </a:lnTo>
                  <a:lnTo>
                    <a:pt x="125" y="91"/>
                  </a:lnTo>
                  <a:lnTo>
                    <a:pt x="123" y="88"/>
                  </a:lnTo>
                  <a:lnTo>
                    <a:pt x="126" y="81"/>
                  </a:lnTo>
                  <a:lnTo>
                    <a:pt x="132" y="76"/>
                  </a:lnTo>
                  <a:lnTo>
                    <a:pt x="140" y="70"/>
                  </a:lnTo>
                  <a:lnTo>
                    <a:pt x="151" y="67"/>
                  </a:lnTo>
                  <a:lnTo>
                    <a:pt x="161" y="65"/>
                  </a:lnTo>
                  <a:lnTo>
                    <a:pt x="164" y="64"/>
                  </a:lnTo>
                  <a:lnTo>
                    <a:pt x="168" y="60"/>
                  </a:lnTo>
                  <a:lnTo>
                    <a:pt x="170" y="57"/>
                  </a:lnTo>
                  <a:lnTo>
                    <a:pt x="170" y="53"/>
                  </a:lnTo>
                  <a:lnTo>
                    <a:pt x="170" y="43"/>
                  </a:lnTo>
                  <a:lnTo>
                    <a:pt x="170" y="31"/>
                  </a:lnTo>
                  <a:lnTo>
                    <a:pt x="171" y="27"/>
                  </a:lnTo>
                  <a:lnTo>
                    <a:pt x="173" y="24"/>
                  </a:lnTo>
                  <a:close/>
                </a:path>
              </a:pathLst>
            </a:custGeom>
            <a:solidFill>
              <a:srgbClr val="0070C0"/>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30" name="Freeform 75"/>
            <p:cNvSpPr>
              <a:spLocks/>
            </p:cNvSpPr>
            <p:nvPr/>
          </p:nvSpPr>
          <p:spPr bwMode="auto">
            <a:xfrm>
              <a:off x="3751" y="2424"/>
              <a:ext cx="79" cy="125"/>
            </a:xfrm>
            <a:custGeom>
              <a:avLst/>
              <a:gdLst>
                <a:gd name="T0" fmla="*/ 10 w 107"/>
                <a:gd name="T1" fmla="*/ 53 h 154"/>
                <a:gd name="T2" fmla="*/ 10 w 107"/>
                <a:gd name="T3" fmla="*/ 50 h 154"/>
                <a:gd name="T4" fmla="*/ 10 w 107"/>
                <a:gd name="T5" fmla="*/ 49 h 154"/>
                <a:gd name="T6" fmla="*/ 13 w 107"/>
                <a:gd name="T7" fmla="*/ 47 h 154"/>
                <a:gd name="T8" fmla="*/ 14 w 107"/>
                <a:gd name="T9" fmla="*/ 45 h 154"/>
                <a:gd name="T10" fmla="*/ 16 w 107"/>
                <a:gd name="T11" fmla="*/ 41 h 154"/>
                <a:gd name="T12" fmla="*/ 18 w 107"/>
                <a:gd name="T13" fmla="*/ 35 h 154"/>
                <a:gd name="T14" fmla="*/ 20 w 107"/>
                <a:gd name="T15" fmla="*/ 31 h 154"/>
                <a:gd name="T16" fmla="*/ 21 w 107"/>
                <a:gd name="T17" fmla="*/ 27 h 154"/>
                <a:gd name="T18" fmla="*/ 22 w 107"/>
                <a:gd name="T19" fmla="*/ 14 h 154"/>
                <a:gd name="T20" fmla="*/ 24 w 107"/>
                <a:gd name="T21" fmla="*/ 8 h 154"/>
                <a:gd name="T22" fmla="*/ 18 w 107"/>
                <a:gd name="T23" fmla="*/ 2 h 154"/>
                <a:gd name="T24" fmla="*/ 16 w 107"/>
                <a:gd name="T25" fmla="*/ 0 h 154"/>
                <a:gd name="T26" fmla="*/ 13 w 107"/>
                <a:gd name="T27" fmla="*/ 1 h 154"/>
                <a:gd name="T28" fmla="*/ 12 w 107"/>
                <a:gd name="T29" fmla="*/ 2 h 154"/>
                <a:gd name="T30" fmla="*/ 13 w 107"/>
                <a:gd name="T31" fmla="*/ 2 h 154"/>
                <a:gd name="T32" fmla="*/ 12 w 107"/>
                <a:gd name="T33" fmla="*/ 3 h 154"/>
                <a:gd name="T34" fmla="*/ 11 w 107"/>
                <a:gd name="T35" fmla="*/ 3 h 154"/>
                <a:gd name="T36" fmla="*/ 10 w 107"/>
                <a:gd name="T37" fmla="*/ 5 h 154"/>
                <a:gd name="T38" fmla="*/ 9 w 107"/>
                <a:gd name="T39" fmla="*/ 6 h 154"/>
                <a:gd name="T40" fmla="*/ 10 w 107"/>
                <a:gd name="T41" fmla="*/ 12 h 154"/>
                <a:gd name="T42" fmla="*/ 12 w 107"/>
                <a:gd name="T43" fmla="*/ 13 h 154"/>
                <a:gd name="T44" fmla="*/ 11 w 107"/>
                <a:gd name="T45" fmla="*/ 14 h 154"/>
                <a:gd name="T46" fmla="*/ 9 w 107"/>
                <a:gd name="T47" fmla="*/ 14 h 154"/>
                <a:gd name="T48" fmla="*/ 10 w 107"/>
                <a:gd name="T49" fmla="*/ 17 h 154"/>
                <a:gd name="T50" fmla="*/ 10 w 107"/>
                <a:gd name="T51" fmla="*/ 21 h 154"/>
                <a:gd name="T52" fmla="*/ 7 w 107"/>
                <a:gd name="T53" fmla="*/ 33 h 154"/>
                <a:gd name="T54" fmla="*/ 5 w 107"/>
                <a:gd name="T55" fmla="*/ 36 h 154"/>
                <a:gd name="T56" fmla="*/ 4 w 107"/>
                <a:gd name="T57" fmla="*/ 36 h 154"/>
                <a:gd name="T58" fmla="*/ 2 w 107"/>
                <a:gd name="T59" fmla="*/ 37 h 154"/>
                <a:gd name="T60" fmla="*/ 1 w 107"/>
                <a:gd name="T61" fmla="*/ 38 h 154"/>
                <a:gd name="T62" fmla="*/ 1 w 107"/>
                <a:gd name="T63" fmla="*/ 44 h 154"/>
                <a:gd name="T64" fmla="*/ 0 w 107"/>
                <a:gd name="T65" fmla="*/ 45 h 154"/>
                <a:gd name="T66" fmla="*/ 1 w 107"/>
                <a:gd name="T67" fmla="*/ 45 h 154"/>
                <a:gd name="T68" fmla="*/ 3 w 107"/>
                <a:gd name="T69" fmla="*/ 50 h 154"/>
                <a:gd name="T70" fmla="*/ 4 w 107"/>
                <a:gd name="T71" fmla="*/ 52 h 154"/>
                <a:gd name="T72" fmla="*/ 7 w 107"/>
                <a:gd name="T73" fmla="*/ 52 h 154"/>
                <a:gd name="T74" fmla="*/ 9 w 107"/>
                <a:gd name="T75" fmla="*/ 54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7"/>
                <a:gd name="T115" fmla="*/ 0 h 154"/>
                <a:gd name="T116" fmla="*/ 107 w 107"/>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7" h="154">
                  <a:moveTo>
                    <a:pt x="41" y="154"/>
                  </a:moveTo>
                  <a:lnTo>
                    <a:pt x="45" y="150"/>
                  </a:lnTo>
                  <a:lnTo>
                    <a:pt x="45" y="145"/>
                  </a:lnTo>
                  <a:lnTo>
                    <a:pt x="45" y="143"/>
                  </a:lnTo>
                  <a:lnTo>
                    <a:pt x="46" y="140"/>
                  </a:lnTo>
                  <a:lnTo>
                    <a:pt x="48" y="138"/>
                  </a:lnTo>
                  <a:lnTo>
                    <a:pt x="51" y="136"/>
                  </a:lnTo>
                  <a:lnTo>
                    <a:pt x="57" y="135"/>
                  </a:lnTo>
                  <a:lnTo>
                    <a:pt x="60" y="133"/>
                  </a:lnTo>
                  <a:lnTo>
                    <a:pt x="64" y="129"/>
                  </a:lnTo>
                  <a:lnTo>
                    <a:pt x="67" y="124"/>
                  </a:lnTo>
                  <a:lnTo>
                    <a:pt x="74" y="114"/>
                  </a:lnTo>
                  <a:lnTo>
                    <a:pt x="79" y="103"/>
                  </a:lnTo>
                  <a:lnTo>
                    <a:pt x="81" y="98"/>
                  </a:lnTo>
                  <a:lnTo>
                    <a:pt x="84" y="91"/>
                  </a:lnTo>
                  <a:lnTo>
                    <a:pt x="89" y="88"/>
                  </a:lnTo>
                  <a:lnTo>
                    <a:pt x="96" y="83"/>
                  </a:lnTo>
                  <a:lnTo>
                    <a:pt x="98" y="78"/>
                  </a:lnTo>
                  <a:lnTo>
                    <a:pt x="102" y="71"/>
                  </a:lnTo>
                  <a:lnTo>
                    <a:pt x="103" y="40"/>
                  </a:lnTo>
                  <a:lnTo>
                    <a:pt x="105" y="29"/>
                  </a:lnTo>
                  <a:lnTo>
                    <a:pt x="107" y="22"/>
                  </a:lnTo>
                  <a:lnTo>
                    <a:pt x="95" y="12"/>
                  </a:lnTo>
                  <a:lnTo>
                    <a:pt x="84" y="5"/>
                  </a:lnTo>
                  <a:lnTo>
                    <a:pt x="79" y="1"/>
                  </a:lnTo>
                  <a:lnTo>
                    <a:pt x="72" y="0"/>
                  </a:lnTo>
                  <a:lnTo>
                    <a:pt x="65" y="1"/>
                  </a:lnTo>
                  <a:lnTo>
                    <a:pt x="57" y="1"/>
                  </a:lnTo>
                  <a:lnTo>
                    <a:pt x="55" y="3"/>
                  </a:lnTo>
                  <a:lnTo>
                    <a:pt x="55" y="5"/>
                  </a:lnTo>
                  <a:lnTo>
                    <a:pt x="55" y="7"/>
                  </a:lnTo>
                  <a:lnTo>
                    <a:pt x="57" y="8"/>
                  </a:lnTo>
                  <a:lnTo>
                    <a:pt x="55" y="10"/>
                  </a:lnTo>
                  <a:lnTo>
                    <a:pt x="53" y="10"/>
                  </a:lnTo>
                  <a:lnTo>
                    <a:pt x="51" y="10"/>
                  </a:lnTo>
                  <a:lnTo>
                    <a:pt x="50" y="10"/>
                  </a:lnTo>
                  <a:lnTo>
                    <a:pt x="48" y="10"/>
                  </a:lnTo>
                  <a:lnTo>
                    <a:pt x="45" y="14"/>
                  </a:lnTo>
                  <a:lnTo>
                    <a:pt x="41" y="17"/>
                  </a:lnTo>
                  <a:lnTo>
                    <a:pt x="41" y="19"/>
                  </a:lnTo>
                  <a:lnTo>
                    <a:pt x="46" y="27"/>
                  </a:lnTo>
                  <a:lnTo>
                    <a:pt x="48" y="34"/>
                  </a:lnTo>
                  <a:lnTo>
                    <a:pt x="51" y="38"/>
                  </a:lnTo>
                  <a:lnTo>
                    <a:pt x="50" y="40"/>
                  </a:lnTo>
                  <a:lnTo>
                    <a:pt x="45" y="40"/>
                  </a:lnTo>
                  <a:lnTo>
                    <a:pt x="39" y="40"/>
                  </a:lnTo>
                  <a:lnTo>
                    <a:pt x="39" y="43"/>
                  </a:lnTo>
                  <a:lnTo>
                    <a:pt x="45" y="48"/>
                  </a:lnTo>
                  <a:lnTo>
                    <a:pt x="46" y="53"/>
                  </a:lnTo>
                  <a:lnTo>
                    <a:pt x="48" y="60"/>
                  </a:lnTo>
                  <a:lnTo>
                    <a:pt x="41" y="72"/>
                  </a:lnTo>
                  <a:lnTo>
                    <a:pt x="29" y="93"/>
                  </a:lnTo>
                  <a:lnTo>
                    <a:pt x="27" y="98"/>
                  </a:lnTo>
                  <a:lnTo>
                    <a:pt x="24" y="102"/>
                  </a:lnTo>
                  <a:lnTo>
                    <a:pt x="20" y="102"/>
                  </a:lnTo>
                  <a:lnTo>
                    <a:pt x="17" y="102"/>
                  </a:lnTo>
                  <a:lnTo>
                    <a:pt x="13" y="102"/>
                  </a:lnTo>
                  <a:lnTo>
                    <a:pt x="10" y="103"/>
                  </a:lnTo>
                  <a:lnTo>
                    <a:pt x="8" y="103"/>
                  </a:lnTo>
                  <a:lnTo>
                    <a:pt x="6" y="107"/>
                  </a:lnTo>
                  <a:lnTo>
                    <a:pt x="5" y="117"/>
                  </a:lnTo>
                  <a:lnTo>
                    <a:pt x="3" y="126"/>
                  </a:lnTo>
                  <a:lnTo>
                    <a:pt x="3" y="128"/>
                  </a:lnTo>
                  <a:lnTo>
                    <a:pt x="0" y="129"/>
                  </a:lnTo>
                  <a:lnTo>
                    <a:pt x="3" y="128"/>
                  </a:lnTo>
                  <a:lnTo>
                    <a:pt x="8" y="129"/>
                  </a:lnTo>
                  <a:lnTo>
                    <a:pt x="8" y="138"/>
                  </a:lnTo>
                  <a:lnTo>
                    <a:pt x="12" y="143"/>
                  </a:lnTo>
                  <a:lnTo>
                    <a:pt x="15" y="145"/>
                  </a:lnTo>
                  <a:lnTo>
                    <a:pt x="20" y="147"/>
                  </a:lnTo>
                  <a:lnTo>
                    <a:pt x="27" y="147"/>
                  </a:lnTo>
                  <a:lnTo>
                    <a:pt x="32" y="148"/>
                  </a:lnTo>
                  <a:lnTo>
                    <a:pt x="38" y="150"/>
                  </a:lnTo>
                  <a:lnTo>
                    <a:pt x="41" y="154"/>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31" name="Freeform 76"/>
            <p:cNvSpPr>
              <a:spLocks/>
            </p:cNvSpPr>
            <p:nvPr/>
          </p:nvSpPr>
          <p:spPr bwMode="auto">
            <a:xfrm>
              <a:off x="3892" y="2130"/>
              <a:ext cx="65" cy="78"/>
            </a:xfrm>
            <a:custGeom>
              <a:avLst/>
              <a:gdLst>
                <a:gd name="T0" fmla="*/ 8 w 89"/>
                <a:gd name="T1" fmla="*/ 36 h 95"/>
                <a:gd name="T2" fmla="*/ 9 w 89"/>
                <a:gd name="T3" fmla="*/ 32 h 95"/>
                <a:gd name="T4" fmla="*/ 9 w 89"/>
                <a:gd name="T5" fmla="*/ 28 h 95"/>
                <a:gd name="T6" fmla="*/ 12 w 89"/>
                <a:gd name="T7" fmla="*/ 25 h 95"/>
                <a:gd name="T8" fmla="*/ 13 w 89"/>
                <a:gd name="T9" fmla="*/ 23 h 95"/>
                <a:gd name="T10" fmla="*/ 16 w 89"/>
                <a:gd name="T11" fmla="*/ 21 h 95"/>
                <a:gd name="T12" fmla="*/ 18 w 89"/>
                <a:gd name="T13" fmla="*/ 19 h 95"/>
                <a:gd name="T14" fmla="*/ 17 w 89"/>
                <a:gd name="T15" fmla="*/ 17 h 95"/>
                <a:gd name="T16" fmla="*/ 16 w 89"/>
                <a:gd name="T17" fmla="*/ 16 h 95"/>
                <a:gd name="T18" fmla="*/ 15 w 89"/>
                <a:gd name="T19" fmla="*/ 14 h 95"/>
                <a:gd name="T20" fmla="*/ 15 w 89"/>
                <a:gd name="T21" fmla="*/ 13 h 95"/>
                <a:gd name="T22" fmla="*/ 13 w 89"/>
                <a:gd name="T23" fmla="*/ 11 h 95"/>
                <a:gd name="T24" fmla="*/ 12 w 89"/>
                <a:gd name="T25" fmla="*/ 9 h 95"/>
                <a:gd name="T26" fmla="*/ 8 w 89"/>
                <a:gd name="T27" fmla="*/ 5 h 95"/>
                <a:gd name="T28" fmla="*/ 3 w 89"/>
                <a:gd name="T29" fmla="*/ 0 h 95"/>
                <a:gd name="T30" fmla="*/ 3 w 89"/>
                <a:gd name="T31" fmla="*/ 2 h 95"/>
                <a:gd name="T32" fmla="*/ 3 w 89"/>
                <a:gd name="T33" fmla="*/ 5 h 95"/>
                <a:gd name="T34" fmla="*/ 4 w 89"/>
                <a:gd name="T35" fmla="*/ 7 h 95"/>
                <a:gd name="T36" fmla="*/ 4 w 89"/>
                <a:gd name="T37" fmla="*/ 9 h 95"/>
                <a:gd name="T38" fmla="*/ 5 w 89"/>
                <a:gd name="T39" fmla="*/ 11 h 95"/>
                <a:gd name="T40" fmla="*/ 5 w 89"/>
                <a:gd name="T41" fmla="*/ 14 h 95"/>
                <a:gd name="T42" fmla="*/ 4 w 89"/>
                <a:gd name="T43" fmla="*/ 17 h 95"/>
                <a:gd name="T44" fmla="*/ 4 w 89"/>
                <a:gd name="T45" fmla="*/ 19 h 95"/>
                <a:gd name="T46" fmla="*/ 4 w 89"/>
                <a:gd name="T47" fmla="*/ 21 h 95"/>
                <a:gd name="T48" fmla="*/ 4 w 89"/>
                <a:gd name="T49" fmla="*/ 21 h 95"/>
                <a:gd name="T50" fmla="*/ 4 w 89"/>
                <a:gd name="T51" fmla="*/ 21 h 95"/>
                <a:gd name="T52" fmla="*/ 3 w 89"/>
                <a:gd name="T53" fmla="*/ 21 h 95"/>
                <a:gd name="T54" fmla="*/ 2 w 89"/>
                <a:gd name="T55" fmla="*/ 21 h 95"/>
                <a:gd name="T56" fmla="*/ 1 w 89"/>
                <a:gd name="T57" fmla="*/ 21 h 95"/>
                <a:gd name="T58" fmla="*/ 1 w 89"/>
                <a:gd name="T59" fmla="*/ 21 h 95"/>
                <a:gd name="T60" fmla="*/ 0 w 89"/>
                <a:gd name="T61" fmla="*/ 21 h 95"/>
                <a:gd name="T62" fmla="*/ 1 w 89"/>
                <a:gd name="T63" fmla="*/ 24 h 95"/>
                <a:gd name="T64" fmla="*/ 1 w 89"/>
                <a:gd name="T65" fmla="*/ 25 h 95"/>
                <a:gd name="T66" fmla="*/ 1 w 89"/>
                <a:gd name="T67" fmla="*/ 26 h 95"/>
                <a:gd name="T68" fmla="*/ 3 w 89"/>
                <a:gd name="T69" fmla="*/ 28 h 95"/>
                <a:gd name="T70" fmla="*/ 2 w 89"/>
                <a:gd name="T71" fmla="*/ 30 h 95"/>
                <a:gd name="T72" fmla="*/ 2 w 89"/>
                <a:gd name="T73" fmla="*/ 32 h 95"/>
                <a:gd name="T74" fmla="*/ 3 w 89"/>
                <a:gd name="T75" fmla="*/ 32 h 95"/>
                <a:gd name="T76" fmla="*/ 3 w 89"/>
                <a:gd name="T77" fmla="*/ 32 h 95"/>
                <a:gd name="T78" fmla="*/ 4 w 89"/>
                <a:gd name="T79" fmla="*/ 34 h 95"/>
                <a:gd name="T80" fmla="*/ 4 w 89"/>
                <a:gd name="T81" fmla="*/ 36 h 95"/>
                <a:gd name="T82" fmla="*/ 7 w 89"/>
                <a:gd name="T83" fmla="*/ 36 h 95"/>
                <a:gd name="T84" fmla="*/ 8 w 89"/>
                <a:gd name="T85" fmla="*/ 36 h 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9"/>
                <a:gd name="T130" fmla="*/ 0 h 95"/>
                <a:gd name="T131" fmla="*/ 89 w 89"/>
                <a:gd name="T132" fmla="*/ 95 h 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9" h="95">
                  <a:moveTo>
                    <a:pt x="37" y="95"/>
                  </a:moveTo>
                  <a:lnTo>
                    <a:pt x="42" y="84"/>
                  </a:lnTo>
                  <a:lnTo>
                    <a:pt x="47" y="76"/>
                  </a:lnTo>
                  <a:lnTo>
                    <a:pt x="56" y="67"/>
                  </a:lnTo>
                  <a:lnTo>
                    <a:pt x="64" y="62"/>
                  </a:lnTo>
                  <a:lnTo>
                    <a:pt x="76" y="57"/>
                  </a:lnTo>
                  <a:lnTo>
                    <a:pt x="89" y="51"/>
                  </a:lnTo>
                  <a:lnTo>
                    <a:pt x="82" y="46"/>
                  </a:lnTo>
                  <a:lnTo>
                    <a:pt x="76" y="41"/>
                  </a:lnTo>
                  <a:lnTo>
                    <a:pt x="71" y="39"/>
                  </a:lnTo>
                  <a:lnTo>
                    <a:pt x="68" y="34"/>
                  </a:lnTo>
                  <a:lnTo>
                    <a:pt x="63" y="29"/>
                  </a:lnTo>
                  <a:lnTo>
                    <a:pt x="59" y="25"/>
                  </a:lnTo>
                  <a:lnTo>
                    <a:pt x="37" y="12"/>
                  </a:lnTo>
                  <a:lnTo>
                    <a:pt x="13" y="0"/>
                  </a:lnTo>
                  <a:lnTo>
                    <a:pt x="14" y="5"/>
                  </a:lnTo>
                  <a:lnTo>
                    <a:pt x="14" y="13"/>
                  </a:lnTo>
                  <a:lnTo>
                    <a:pt x="18" y="19"/>
                  </a:lnTo>
                  <a:lnTo>
                    <a:pt x="21" y="25"/>
                  </a:lnTo>
                  <a:lnTo>
                    <a:pt x="23" y="31"/>
                  </a:lnTo>
                  <a:lnTo>
                    <a:pt x="23" y="38"/>
                  </a:lnTo>
                  <a:lnTo>
                    <a:pt x="21" y="44"/>
                  </a:lnTo>
                  <a:lnTo>
                    <a:pt x="21" y="51"/>
                  </a:lnTo>
                  <a:lnTo>
                    <a:pt x="21" y="55"/>
                  </a:lnTo>
                  <a:lnTo>
                    <a:pt x="19" y="57"/>
                  </a:lnTo>
                  <a:lnTo>
                    <a:pt x="18" y="58"/>
                  </a:lnTo>
                  <a:lnTo>
                    <a:pt x="13" y="57"/>
                  </a:lnTo>
                  <a:lnTo>
                    <a:pt x="9" y="55"/>
                  </a:lnTo>
                  <a:lnTo>
                    <a:pt x="7" y="55"/>
                  </a:lnTo>
                  <a:lnTo>
                    <a:pt x="4" y="55"/>
                  </a:lnTo>
                  <a:lnTo>
                    <a:pt x="0" y="57"/>
                  </a:lnTo>
                  <a:lnTo>
                    <a:pt x="2" y="63"/>
                  </a:lnTo>
                  <a:lnTo>
                    <a:pt x="4" y="67"/>
                  </a:lnTo>
                  <a:lnTo>
                    <a:pt x="7" y="72"/>
                  </a:lnTo>
                  <a:lnTo>
                    <a:pt x="13" y="76"/>
                  </a:lnTo>
                  <a:lnTo>
                    <a:pt x="11" y="81"/>
                  </a:lnTo>
                  <a:lnTo>
                    <a:pt x="9" y="86"/>
                  </a:lnTo>
                  <a:lnTo>
                    <a:pt x="13" y="88"/>
                  </a:lnTo>
                  <a:lnTo>
                    <a:pt x="14" y="88"/>
                  </a:lnTo>
                  <a:lnTo>
                    <a:pt x="18" y="91"/>
                  </a:lnTo>
                  <a:lnTo>
                    <a:pt x="21" y="95"/>
                  </a:lnTo>
                  <a:lnTo>
                    <a:pt x="30" y="95"/>
                  </a:lnTo>
                  <a:lnTo>
                    <a:pt x="37" y="95"/>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32" name="Freeform 77"/>
            <p:cNvSpPr>
              <a:spLocks/>
            </p:cNvSpPr>
            <p:nvPr/>
          </p:nvSpPr>
          <p:spPr bwMode="auto">
            <a:xfrm>
              <a:off x="3893" y="2109"/>
              <a:ext cx="106" cy="62"/>
            </a:xfrm>
            <a:custGeom>
              <a:avLst/>
              <a:gdLst>
                <a:gd name="T0" fmla="*/ 30 w 145"/>
                <a:gd name="T1" fmla="*/ 4 h 76"/>
                <a:gd name="T2" fmla="*/ 29 w 145"/>
                <a:gd name="T3" fmla="*/ 2 h 76"/>
                <a:gd name="T4" fmla="*/ 27 w 145"/>
                <a:gd name="T5" fmla="*/ 2 h 76"/>
                <a:gd name="T6" fmla="*/ 26 w 145"/>
                <a:gd name="T7" fmla="*/ 2 h 76"/>
                <a:gd name="T8" fmla="*/ 24 w 145"/>
                <a:gd name="T9" fmla="*/ 2 h 76"/>
                <a:gd name="T10" fmla="*/ 24 w 145"/>
                <a:gd name="T11" fmla="*/ 2 h 76"/>
                <a:gd name="T12" fmla="*/ 23 w 145"/>
                <a:gd name="T13" fmla="*/ 2 h 76"/>
                <a:gd name="T14" fmla="*/ 22 w 145"/>
                <a:gd name="T15" fmla="*/ 2 h 76"/>
                <a:gd name="T16" fmla="*/ 21 w 145"/>
                <a:gd name="T17" fmla="*/ 2 h 76"/>
                <a:gd name="T18" fmla="*/ 20 w 145"/>
                <a:gd name="T19" fmla="*/ 3 h 76"/>
                <a:gd name="T20" fmla="*/ 20 w 145"/>
                <a:gd name="T21" fmla="*/ 5 h 76"/>
                <a:gd name="T22" fmla="*/ 19 w 145"/>
                <a:gd name="T23" fmla="*/ 6 h 76"/>
                <a:gd name="T24" fmla="*/ 18 w 145"/>
                <a:gd name="T25" fmla="*/ 6 h 76"/>
                <a:gd name="T26" fmla="*/ 18 w 145"/>
                <a:gd name="T27" fmla="*/ 7 h 76"/>
                <a:gd name="T28" fmla="*/ 17 w 145"/>
                <a:gd name="T29" fmla="*/ 7 h 76"/>
                <a:gd name="T30" fmla="*/ 17 w 145"/>
                <a:gd name="T31" fmla="*/ 8 h 76"/>
                <a:gd name="T32" fmla="*/ 16 w 145"/>
                <a:gd name="T33" fmla="*/ 9 h 76"/>
                <a:gd name="T34" fmla="*/ 15 w 145"/>
                <a:gd name="T35" fmla="*/ 8 h 76"/>
                <a:gd name="T36" fmla="*/ 15 w 145"/>
                <a:gd name="T37" fmla="*/ 7 h 76"/>
                <a:gd name="T38" fmla="*/ 14 w 145"/>
                <a:gd name="T39" fmla="*/ 7 h 76"/>
                <a:gd name="T40" fmla="*/ 13 w 145"/>
                <a:gd name="T41" fmla="*/ 8 h 76"/>
                <a:gd name="T42" fmla="*/ 10 w 145"/>
                <a:gd name="T43" fmla="*/ 5 h 76"/>
                <a:gd name="T44" fmla="*/ 7 w 145"/>
                <a:gd name="T45" fmla="*/ 2 h 76"/>
                <a:gd name="T46" fmla="*/ 7 w 145"/>
                <a:gd name="T47" fmla="*/ 2 h 76"/>
                <a:gd name="T48" fmla="*/ 6 w 145"/>
                <a:gd name="T49" fmla="*/ 1 h 76"/>
                <a:gd name="T50" fmla="*/ 5 w 145"/>
                <a:gd name="T51" fmla="*/ 0 h 76"/>
                <a:gd name="T52" fmla="*/ 5 w 145"/>
                <a:gd name="T53" fmla="*/ 0 h 76"/>
                <a:gd name="T54" fmla="*/ 5 w 145"/>
                <a:gd name="T55" fmla="*/ 1 h 76"/>
                <a:gd name="T56" fmla="*/ 4 w 145"/>
                <a:gd name="T57" fmla="*/ 2 h 76"/>
                <a:gd name="T58" fmla="*/ 3 w 145"/>
                <a:gd name="T59" fmla="*/ 4 h 76"/>
                <a:gd name="T60" fmla="*/ 1 w 145"/>
                <a:gd name="T61" fmla="*/ 5 h 76"/>
                <a:gd name="T62" fmla="*/ 1 w 145"/>
                <a:gd name="T63" fmla="*/ 5 h 76"/>
                <a:gd name="T64" fmla="*/ 0 w 145"/>
                <a:gd name="T65" fmla="*/ 5 h 76"/>
                <a:gd name="T66" fmla="*/ 1 w 145"/>
                <a:gd name="T67" fmla="*/ 7 h 76"/>
                <a:gd name="T68" fmla="*/ 2 w 145"/>
                <a:gd name="T69" fmla="*/ 9 h 76"/>
                <a:gd name="T70" fmla="*/ 7 w 145"/>
                <a:gd name="T71" fmla="*/ 13 h 76"/>
                <a:gd name="T72" fmla="*/ 12 w 145"/>
                <a:gd name="T73" fmla="*/ 19 h 76"/>
                <a:gd name="T74" fmla="*/ 13 w 145"/>
                <a:gd name="T75" fmla="*/ 20 h 76"/>
                <a:gd name="T76" fmla="*/ 14 w 145"/>
                <a:gd name="T77" fmla="*/ 22 h 76"/>
                <a:gd name="T78" fmla="*/ 15 w 145"/>
                <a:gd name="T79" fmla="*/ 24 h 76"/>
                <a:gd name="T80" fmla="*/ 15 w 145"/>
                <a:gd name="T81" fmla="*/ 24 h 76"/>
                <a:gd name="T82" fmla="*/ 17 w 145"/>
                <a:gd name="T83" fmla="*/ 25 h 76"/>
                <a:gd name="T84" fmla="*/ 18 w 145"/>
                <a:gd name="T85" fmla="*/ 28 h 76"/>
                <a:gd name="T86" fmla="*/ 18 w 145"/>
                <a:gd name="T87" fmla="*/ 28 h 76"/>
                <a:gd name="T88" fmla="*/ 19 w 145"/>
                <a:gd name="T89" fmla="*/ 26 h 76"/>
                <a:gd name="T90" fmla="*/ 23 w 145"/>
                <a:gd name="T91" fmla="*/ 17 h 76"/>
                <a:gd name="T92" fmla="*/ 29 w 145"/>
                <a:gd name="T93" fmla="*/ 8 h 76"/>
                <a:gd name="T94" fmla="*/ 29 w 145"/>
                <a:gd name="T95" fmla="*/ 6 h 76"/>
                <a:gd name="T96" fmla="*/ 30 w 145"/>
                <a:gd name="T97" fmla="*/ 4 h 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5"/>
                <a:gd name="T148" fmla="*/ 0 h 76"/>
                <a:gd name="T149" fmla="*/ 145 w 145"/>
                <a:gd name="T150" fmla="*/ 76 h 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5" h="76">
                  <a:moveTo>
                    <a:pt x="145" y="10"/>
                  </a:moveTo>
                  <a:lnTo>
                    <a:pt x="137" y="5"/>
                  </a:lnTo>
                  <a:lnTo>
                    <a:pt x="128" y="3"/>
                  </a:lnTo>
                  <a:lnTo>
                    <a:pt x="123" y="5"/>
                  </a:lnTo>
                  <a:lnTo>
                    <a:pt x="116" y="5"/>
                  </a:lnTo>
                  <a:lnTo>
                    <a:pt x="114" y="5"/>
                  </a:lnTo>
                  <a:lnTo>
                    <a:pt x="107" y="5"/>
                  </a:lnTo>
                  <a:lnTo>
                    <a:pt x="104" y="5"/>
                  </a:lnTo>
                  <a:lnTo>
                    <a:pt x="100" y="7"/>
                  </a:lnTo>
                  <a:lnTo>
                    <a:pt x="97" y="8"/>
                  </a:lnTo>
                  <a:lnTo>
                    <a:pt x="93" y="12"/>
                  </a:lnTo>
                  <a:lnTo>
                    <a:pt x="92" y="15"/>
                  </a:lnTo>
                  <a:lnTo>
                    <a:pt x="88" y="17"/>
                  </a:lnTo>
                  <a:lnTo>
                    <a:pt x="85" y="19"/>
                  </a:lnTo>
                  <a:lnTo>
                    <a:pt x="80" y="20"/>
                  </a:lnTo>
                  <a:lnTo>
                    <a:pt x="78" y="22"/>
                  </a:lnTo>
                  <a:lnTo>
                    <a:pt x="76" y="24"/>
                  </a:lnTo>
                  <a:lnTo>
                    <a:pt x="73" y="22"/>
                  </a:lnTo>
                  <a:lnTo>
                    <a:pt x="69" y="20"/>
                  </a:lnTo>
                  <a:lnTo>
                    <a:pt x="66" y="20"/>
                  </a:lnTo>
                  <a:lnTo>
                    <a:pt x="61" y="22"/>
                  </a:lnTo>
                  <a:lnTo>
                    <a:pt x="45" y="12"/>
                  </a:lnTo>
                  <a:lnTo>
                    <a:pt x="31" y="7"/>
                  </a:lnTo>
                  <a:lnTo>
                    <a:pt x="30" y="5"/>
                  </a:lnTo>
                  <a:lnTo>
                    <a:pt x="28" y="1"/>
                  </a:lnTo>
                  <a:lnTo>
                    <a:pt x="26" y="0"/>
                  </a:lnTo>
                  <a:lnTo>
                    <a:pt x="24" y="0"/>
                  </a:lnTo>
                  <a:lnTo>
                    <a:pt x="23" y="1"/>
                  </a:lnTo>
                  <a:lnTo>
                    <a:pt x="21" y="5"/>
                  </a:lnTo>
                  <a:lnTo>
                    <a:pt x="12" y="10"/>
                  </a:lnTo>
                  <a:lnTo>
                    <a:pt x="4" y="13"/>
                  </a:lnTo>
                  <a:lnTo>
                    <a:pt x="2" y="13"/>
                  </a:lnTo>
                  <a:lnTo>
                    <a:pt x="0" y="13"/>
                  </a:lnTo>
                  <a:lnTo>
                    <a:pt x="5" y="20"/>
                  </a:lnTo>
                  <a:lnTo>
                    <a:pt x="11" y="26"/>
                  </a:lnTo>
                  <a:lnTo>
                    <a:pt x="35" y="38"/>
                  </a:lnTo>
                  <a:lnTo>
                    <a:pt x="57" y="51"/>
                  </a:lnTo>
                  <a:lnTo>
                    <a:pt x="61" y="55"/>
                  </a:lnTo>
                  <a:lnTo>
                    <a:pt x="66" y="60"/>
                  </a:lnTo>
                  <a:lnTo>
                    <a:pt x="69" y="65"/>
                  </a:lnTo>
                  <a:lnTo>
                    <a:pt x="74" y="67"/>
                  </a:lnTo>
                  <a:lnTo>
                    <a:pt x="80" y="70"/>
                  </a:lnTo>
                  <a:lnTo>
                    <a:pt x="87" y="76"/>
                  </a:lnTo>
                  <a:lnTo>
                    <a:pt x="88" y="76"/>
                  </a:lnTo>
                  <a:lnTo>
                    <a:pt x="90" y="72"/>
                  </a:lnTo>
                  <a:lnTo>
                    <a:pt x="111" y="48"/>
                  </a:lnTo>
                  <a:lnTo>
                    <a:pt x="135" y="22"/>
                  </a:lnTo>
                  <a:lnTo>
                    <a:pt x="140" y="17"/>
                  </a:lnTo>
                  <a:lnTo>
                    <a:pt x="145" y="10"/>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33" name="Freeform 78"/>
            <p:cNvSpPr>
              <a:spLocks/>
            </p:cNvSpPr>
            <p:nvPr/>
          </p:nvSpPr>
          <p:spPr bwMode="auto">
            <a:xfrm>
              <a:off x="3794" y="2051"/>
              <a:ext cx="217" cy="79"/>
            </a:xfrm>
            <a:custGeom>
              <a:avLst/>
              <a:gdLst>
                <a:gd name="T0" fmla="*/ 61 w 296"/>
                <a:gd name="T1" fmla="*/ 5 h 100"/>
                <a:gd name="T2" fmla="*/ 58 w 296"/>
                <a:gd name="T3" fmla="*/ 5 h 100"/>
                <a:gd name="T4" fmla="*/ 56 w 296"/>
                <a:gd name="T5" fmla="*/ 8 h 100"/>
                <a:gd name="T6" fmla="*/ 49 w 296"/>
                <a:gd name="T7" fmla="*/ 9 h 100"/>
                <a:gd name="T8" fmla="*/ 45 w 296"/>
                <a:gd name="T9" fmla="*/ 12 h 100"/>
                <a:gd name="T10" fmla="*/ 43 w 296"/>
                <a:gd name="T11" fmla="*/ 15 h 100"/>
                <a:gd name="T12" fmla="*/ 40 w 296"/>
                <a:gd name="T13" fmla="*/ 12 h 100"/>
                <a:gd name="T14" fmla="*/ 40 w 296"/>
                <a:gd name="T15" fmla="*/ 6 h 100"/>
                <a:gd name="T16" fmla="*/ 40 w 296"/>
                <a:gd name="T17" fmla="*/ 2 h 100"/>
                <a:gd name="T18" fmla="*/ 35 w 296"/>
                <a:gd name="T19" fmla="*/ 5 h 100"/>
                <a:gd name="T20" fmla="*/ 30 w 296"/>
                <a:gd name="T21" fmla="*/ 8 h 100"/>
                <a:gd name="T22" fmla="*/ 26 w 296"/>
                <a:gd name="T23" fmla="*/ 6 h 100"/>
                <a:gd name="T24" fmla="*/ 23 w 296"/>
                <a:gd name="T25" fmla="*/ 6 h 100"/>
                <a:gd name="T26" fmla="*/ 21 w 296"/>
                <a:gd name="T27" fmla="*/ 7 h 100"/>
                <a:gd name="T28" fmla="*/ 19 w 296"/>
                <a:gd name="T29" fmla="*/ 3 h 100"/>
                <a:gd name="T30" fmla="*/ 15 w 296"/>
                <a:gd name="T31" fmla="*/ 0 h 100"/>
                <a:gd name="T32" fmla="*/ 11 w 296"/>
                <a:gd name="T33" fmla="*/ 1 h 100"/>
                <a:gd name="T34" fmla="*/ 7 w 296"/>
                <a:gd name="T35" fmla="*/ 2 h 100"/>
                <a:gd name="T36" fmla="*/ 7 w 296"/>
                <a:gd name="T37" fmla="*/ 6 h 100"/>
                <a:gd name="T38" fmla="*/ 7 w 296"/>
                <a:gd name="T39" fmla="*/ 12 h 100"/>
                <a:gd name="T40" fmla="*/ 3 w 296"/>
                <a:gd name="T41" fmla="*/ 13 h 100"/>
                <a:gd name="T42" fmla="*/ 0 w 296"/>
                <a:gd name="T43" fmla="*/ 17 h 100"/>
                <a:gd name="T44" fmla="*/ 4 w 296"/>
                <a:gd name="T45" fmla="*/ 20 h 100"/>
                <a:gd name="T46" fmla="*/ 4 w 296"/>
                <a:gd name="T47" fmla="*/ 23 h 100"/>
                <a:gd name="T48" fmla="*/ 5 w 296"/>
                <a:gd name="T49" fmla="*/ 25 h 100"/>
                <a:gd name="T50" fmla="*/ 7 w 296"/>
                <a:gd name="T51" fmla="*/ 29 h 100"/>
                <a:gd name="T52" fmla="*/ 9 w 296"/>
                <a:gd name="T53" fmla="*/ 25 h 100"/>
                <a:gd name="T54" fmla="*/ 15 w 296"/>
                <a:gd name="T55" fmla="*/ 21 h 100"/>
                <a:gd name="T56" fmla="*/ 19 w 296"/>
                <a:gd name="T57" fmla="*/ 17 h 100"/>
                <a:gd name="T58" fmla="*/ 21 w 296"/>
                <a:gd name="T59" fmla="*/ 20 h 100"/>
                <a:gd name="T60" fmla="*/ 24 w 296"/>
                <a:gd name="T61" fmla="*/ 22 h 100"/>
                <a:gd name="T62" fmla="*/ 27 w 296"/>
                <a:gd name="T63" fmla="*/ 22 h 100"/>
                <a:gd name="T64" fmla="*/ 29 w 296"/>
                <a:gd name="T65" fmla="*/ 25 h 100"/>
                <a:gd name="T66" fmla="*/ 29 w 296"/>
                <a:gd name="T67" fmla="*/ 27 h 100"/>
                <a:gd name="T68" fmla="*/ 33 w 296"/>
                <a:gd name="T69" fmla="*/ 25 h 100"/>
                <a:gd name="T70" fmla="*/ 34 w 296"/>
                <a:gd name="T71" fmla="*/ 23 h 100"/>
                <a:gd name="T72" fmla="*/ 35 w 296"/>
                <a:gd name="T73" fmla="*/ 25 h 100"/>
                <a:gd name="T74" fmla="*/ 43 w 296"/>
                <a:gd name="T75" fmla="*/ 29 h 100"/>
                <a:gd name="T76" fmla="*/ 45 w 296"/>
                <a:gd name="T77" fmla="*/ 31 h 100"/>
                <a:gd name="T78" fmla="*/ 47 w 296"/>
                <a:gd name="T79" fmla="*/ 29 h 100"/>
                <a:gd name="T80" fmla="*/ 48 w 296"/>
                <a:gd name="T81" fmla="*/ 27 h 100"/>
                <a:gd name="T82" fmla="*/ 51 w 296"/>
                <a:gd name="T83" fmla="*/ 25 h 100"/>
                <a:gd name="T84" fmla="*/ 54 w 296"/>
                <a:gd name="T85" fmla="*/ 25 h 100"/>
                <a:gd name="T86" fmla="*/ 57 w 296"/>
                <a:gd name="T87" fmla="*/ 25 h 100"/>
                <a:gd name="T88" fmla="*/ 62 w 296"/>
                <a:gd name="T89" fmla="*/ 22 h 100"/>
                <a:gd name="T90" fmla="*/ 63 w 296"/>
                <a:gd name="T91" fmla="*/ 13 h 100"/>
                <a:gd name="T92" fmla="*/ 63 w 296"/>
                <a:gd name="T93" fmla="*/ 7 h 1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96"/>
                <a:gd name="T142" fmla="*/ 0 h 100"/>
                <a:gd name="T143" fmla="*/ 296 w 296"/>
                <a:gd name="T144" fmla="*/ 100 h 10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96" h="100">
                  <a:moveTo>
                    <a:pt x="296" y="24"/>
                  </a:moveTo>
                  <a:lnTo>
                    <a:pt x="291" y="22"/>
                  </a:lnTo>
                  <a:lnTo>
                    <a:pt x="286" y="17"/>
                  </a:lnTo>
                  <a:lnTo>
                    <a:pt x="282" y="15"/>
                  </a:lnTo>
                  <a:lnTo>
                    <a:pt x="277" y="15"/>
                  </a:lnTo>
                  <a:lnTo>
                    <a:pt x="273" y="15"/>
                  </a:lnTo>
                  <a:lnTo>
                    <a:pt x="267" y="17"/>
                  </a:lnTo>
                  <a:lnTo>
                    <a:pt x="265" y="22"/>
                  </a:lnTo>
                  <a:lnTo>
                    <a:pt x="263" y="26"/>
                  </a:lnTo>
                  <a:lnTo>
                    <a:pt x="254" y="27"/>
                  </a:lnTo>
                  <a:lnTo>
                    <a:pt x="249" y="29"/>
                  </a:lnTo>
                  <a:lnTo>
                    <a:pt x="235" y="31"/>
                  </a:lnTo>
                  <a:lnTo>
                    <a:pt x="225" y="29"/>
                  </a:lnTo>
                  <a:lnTo>
                    <a:pt x="220" y="32"/>
                  </a:lnTo>
                  <a:lnTo>
                    <a:pt x="213" y="39"/>
                  </a:lnTo>
                  <a:lnTo>
                    <a:pt x="211" y="45"/>
                  </a:lnTo>
                  <a:lnTo>
                    <a:pt x="208" y="46"/>
                  </a:lnTo>
                  <a:lnTo>
                    <a:pt x="204" y="48"/>
                  </a:lnTo>
                  <a:lnTo>
                    <a:pt x="197" y="48"/>
                  </a:lnTo>
                  <a:lnTo>
                    <a:pt x="194" y="43"/>
                  </a:lnTo>
                  <a:lnTo>
                    <a:pt x="190" y="38"/>
                  </a:lnTo>
                  <a:lnTo>
                    <a:pt x="185" y="36"/>
                  </a:lnTo>
                  <a:lnTo>
                    <a:pt x="184" y="32"/>
                  </a:lnTo>
                  <a:lnTo>
                    <a:pt x="190" y="20"/>
                  </a:lnTo>
                  <a:lnTo>
                    <a:pt x="196" y="12"/>
                  </a:lnTo>
                  <a:lnTo>
                    <a:pt x="192" y="8"/>
                  </a:lnTo>
                  <a:lnTo>
                    <a:pt x="189" y="5"/>
                  </a:lnTo>
                  <a:lnTo>
                    <a:pt x="185" y="3"/>
                  </a:lnTo>
                  <a:lnTo>
                    <a:pt x="180" y="5"/>
                  </a:lnTo>
                  <a:lnTo>
                    <a:pt x="165" y="17"/>
                  </a:lnTo>
                  <a:lnTo>
                    <a:pt x="152" y="24"/>
                  </a:lnTo>
                  <a:lnTo>
                    <a:pt x="146" y="24"/>
                  </a:lnTo>
                  <a:lnTo>
                    <a:pt x="142" y="26"/>
                  </a:lnTo>
                  <a:lnTo>
                    <a:pt x="139" y="24"/>
                  </a:lnTo>
                  <a:lnTo>
                    <a:pt x="133" y="22"/>
                  </a:lnTo>
                  <a:lnTo>
                    <a:pt x="125" y="19"/>
                  </a:lnTo>
                  <a:lnTo>
                    <a:pt x="118" y="17"/>
                  </a:lnTo>
                  <a:lnTo>
                    <a:pt x="113" y="19"/>
                  </a:lnTo>
                  <a:lnTo>
                    <a:pt x="107" y="22"/>
                  </a:lnTo>
                  <a:lnTo>
                    <a:pt x="106" y="24"/>
                  </a:lnTo>
                  <a:lnTo>
                    <a:pt x="104" y="26"/>
                  </a:lnTo>
                  <a:lnTo>
                    <a:pt x="102" y="24"/>
                  </a:lnTo>
                  <a:lnTo>
                    <a:pt x="102" y="22"/>
                  </a:lnTo>
                  <a:lnTo>
                    <a:pt x="97" y="17"/>
                  </a:lnTo>
                  <a:lnTo>
                    <a:pt x="90" y="10"/>
                  </a:lnTo>
                  <a:lnTo>
                    <a:pt x="87" y="7"/>
                  </a:lnTo>
                  <a:lnTo>
                    <a:pt x="78" y="1"/>
                  </a:lnTo>
                  <a:lnTo>
                    <a:pt x="69" y="0"/>
                  </a:lnTo>
                  <a:lnTo>
                    <a:pt x="63" y="1"/>
                  </a:lnTo>
                  <a:lnTo>
                    <a:pt x="57" y="1"/>
                  </a:lnTo>
                  <a:lnTo>
                    <a:pt x="50" y="1"/>
                  </a:lnTo>
                  <a:lnTo>
                    <a:pt x="33" y="0"/>
                  </a:lnTo>
                  <a:lnTo>
                    <a:pt x="31" y="1"/>
                  </a:lnTo>
                  <a:lnTo>
                    <a:pt x="30" y="3"/>
                  </a:lnTo>
                  <a:lnTo>
                    <a:pt x="30" y="7"/>
                  </a:lnTo>
                  <a:lnTo>
                    <a:pt x="30" y="12"/>
                  </a:lnTo>
                  <a:lnTo>
                    <a:pt x="33" y="20"/>
                  </a:lnTo>
                  <a:lnTo>
                    <a:pt x="35" y="31"/>
                  </a:lnTo>
                  <a:lnTo>
                    <a:pt x="33" y="36"/>
                  </a:lnTo>
                  <a:lnTo>
                    <a:pt x="31" y="39"/>
                  </a:lnTo>
                  <a:lnTo>
                    <a:pt x="26" y="41"/>
                  </a:lnTo>
                  <a:lnTo>
                    <a:pt x="23" y="43"/>
                  </a:lnTo>
                  <a:lnTo>
                    <a:pt x="14" y="46"/>
                  </a:lnTo>
                  <a:lnTo>
                    <a:pt x="11" y="48"/>
                  </a:lnTo>
                  <a:lnTo>
                    <a:pt x="6" y="53"/>
                  </a:lnTo>
                  <a:lnTo>
                    <a:pt x="0" y="57"/>
                  </a:lnTo>
                  <a:lnTo>
                    <a:pt x="9" y="60"/>
                  </a:lnTo>
                  <a:lnTo>
                    <a:pt x="16" y="64"/>
                  </a:lnTo>
                  <a:lnTo>
                    <a:pt x="18" y="65"/>
                  </a:lnTo>
                  <a:lnTo>
                    <a:pt x="18" y="69"/>
                  </a:lnTo>
                  <a:lnTo>
                    <a:pt x="18" y="72"/>
                  </a:lnTo>
                  <a:lnTo>
                    <a:pt x="18" y="76"/>
                  </a:lnTo>
                  <a:lnTo>
                    <a:pt x="19" y="77"/>
                  </a:lnTo>
                  <a:lnTo>
                    <a:pt x="23" y="79"/>
                  </a:lnTo>
                  <a:lnTo>
                    <a:pt x="26" y="84"/>
                  </a:lnTo>
                  <a:lnTo>
                    <a:pt x="26" y="91"/>
                  </a:lnTo>
                  <a:lnTo>
                    <a:pt x="28" y="93"/>
                  </a:lnTo>
                  <a:lnTo>
                    <a:pt x="31" y="95"/>
                  </a:lnTo>
                  <a:lnTo>
                    <a:pt x="33" y="91"/>
                  </a:lnTo>
                  <a:lnTo>
                    <a:pt x="38" y="89"/>
                  </a:lnTo>
                  <a:lnTo>
                    <a:pt x="44" y="84"/>
                  </a:lnTo>
                  <a:lnTo>
                    <a:pt x="54" y="79"/>
                  </a:lnTo>
                  <a:lnTo>
                    <a:pt x="63" y="72"/>
                  </a:lnTo>
                  <a:lnTo>
                    <a:pt x="69" y="67"/>
                  </a:lnTo>
                  <a:lnTo>
                    <a:pt x="73" y="62"/>
                  </a:lnTo>
                  <a:lnTo>
                    <a:pt x="87" y="55"/>
                  </a:lnTo>
                  <a:lnTo>
                    <a:pt x="92" y="57"/>
                  </a:lnTo>
                  <a:lnTo>
                    <a:pt x="95" y="62"/>
                  </a:lnTo>
                  <a:lnTo>
                    <a:pt x="99" y="64"/>
                  </a:lnTo>
                  <a:lnTo>
                    <a:pt x="102" y="65"/>
                  </a:lnTo>
                  <a:lnTo>
                    <a:pt x="107" y="67"/>
                  </a:lnTo>
                  <a:lnTo>
                    <a:pt x="114" y="69"/>
                  </a:lnTo>
                  <a:lnTo>
                    <a:pt x="116" y="72"/>
                  </a:lnTo>
                  <a:lnTo>
                    <a:pt x="120" y="76"/>
                  </a:lnTo>
                  <a:lnTo>
                    <a:pt x="123" y="72"/>
                  </a:lnTo>
                  <a:lnTo>
                    <a:pt x="127" y="72"/>
                  </a:lnTo>
                  <a:lnTo>
                    <a:pt x="128" y="79"/>
                  </a:lnTo>
                  <a:lnTo>
                    <a:pt x="133" y="79"/>
                  </a:lnTo>
                  <a:lnTo>
                    <a:pt x="135" y="83"/>
                  </a:lnTo>
                  <a:lnTo>
                    <a:pt x="137" y="86"/>
                  </a:lnTo>
                  <a:lnTo>
                    <a:pt x="135" y="89"/>
                  </a:lnTo>
                  <a:lnTo>
                    <a:pt x="137" y="89"/>
                  </a:lnTo>
                  <a:lnTo>
                    <a:pt x="139" y="89"/>
                  </a:lnTo>
                  <a:lnTo>
                    <a:pt x="147" y="86"/>
                  </a:lnTo>
                  <a:lnTo>
                    <a:pt x="156" y="81"/>
                  </a:lnTo>
                  <a:lnTo>
                    <a:pt x="158" y="77"/>
                  </a:lnTo>
                  <a:lnTo>
                    <a:pt x="159" y="76"/>
                  </a:lnTo>
                  <a:lnTo>
                    <a:pt x="161" y="76"/>
                  </a:lnTo>
                  <a:lnTo>
                    <a:pt x="163" y="77"/>
                  </a:lnTo>
                  <a:lnTo>
                    <a:pt x="165" y="81"/>
                  </a:lnTo>
                  <a:lnTo>
                    <a:pt x="166" y="83"/>
                  </a:lnTo>
                  <a:lnTo>
                    <a:pt x="180" y="88"/>
                  </a:lnTo>
                  <a:lnTo>
                    <a:pt x="196" y="98"/>
                  </a:lnTo>
                  <a:lnTo>
                    <a:pt x="201" y="96"/>
                  </a:lnTo>
                  <a:lnTo>
                    <a:pt x="204" y="96"/>
                  </a:lnTo>
                  <a:lnTo>
                    <a:pt x="208" y="98"/>
                  </a:lnTo>
                  <a:lnTo>
                    <a:pt x="211" y="100"/>
                  </a:lnTo>
                  <a:lnTo>
                    <a:pt x="213" y="98"/>
                  </a:lnTo>
                  <a:lnTo>
                    <a:pt x="215" y="96"/>
                  </a:lnTo>
                  <a:lnTo>
                    <a:pt x="220" y="95"/>
                  </a:lnTo>
                  <a:lnTo>
                    <a:pt x="223" y="93"/>
                  </a:lnTo>
                  <a:lnTo>
                    <a:pt x="227" y="91"/>
                  </a:lnTo>
                  <a:lnTo>
                    <a:pt x="228" y="88"/>
                  </a:lnTo>
                  <a:lnTo>
                    <a:pt x="232" y="84"/>
                  </a:lnTo>
                  <a:lnTo>
                    <a:pt x="235" y="83"/>
                  </a:lnTo>
                  <a:lnTo>
                    <a:pt x="239" y="81"/>
                  </a:lnTo>
                  <a:lnTo>
                    <a:pt x="242" y="81"/>
                  </a:lnTo>
                  <a:lnTo>
                    <a:pt x="249" y="81"/>
                  </a:lnTo>
                  <a:lnTo>
                    <a:pt x="251" y="81"/>
                  </a:lnTo>
                  <a:lnTo>
                    <a:pt x="258" y="81"/>
                  </a:lnTo>
                  <a:lnTo>
                    <a:pt x="263" y="79"/>
                  </a:lnTo>
                  <a:lnTo>
                    <a:pt x="272" y="81"/>
                  </a:lnTo>
                  <a:lnTo>
                    <a:pt x="280" y="86"/>
                  </a:lnTo>
                  <a:lnTo>
                    <a:pt x="286" y="79"/>
                  </a:lnTo>
                  <a:lnTo>
                    <a:pt x="289" y="72"/>
                  </a:lnTo>
                  <a:lnTo>
                    <a:pt x="292" y="64"/>
                  </a:lnTo>
                  <a:lnTo>
                    <a:pt x="294" y="57"/>
                  </a:lnTo>
                  <a:lnTo>
                    <a:pt x="296" y="43"/>
                  </a:lnTo>
                  <a:lnTo>
                    <a:pt x="296" y="29"/>
                  </a:lnTo>
                  <a:lnTo>
                    <a:pt x="296" y="26"/>
                  </a:lnTo>
                  <a:lnTo>
                    <a:pt x="296" y="24"/>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34" name="Freeform 79"/>
            <p:cNvSpPr>
              <a:spLocks/>
            </p:cNvSpPr>
            <p:nvPr/>
          </p:nvSpPr>
          <p:spPr bwMode="auto">
            <a:xfrm>
              <a:off x="3794" y="1888"/>
              <a:ext cx="138" cy="183"/>
            </a:xfrm>
            <a:custGeom>
              <a:avLst/>
              <a:gdLst>
                <a:gd name="T0" fmla="*/ 26 w 188"/>
                <a:gd name="T1" fmla="*/ 70 h 229"/>
                <a:gd name="T2" fmla="*/ 27 w 188"/>
                <a:gd name="T3" fmla="*/ 66 h 229"/>
                <a:gd name="T4" fmla="*/ 26 w 188"/>
                <a:gd name="T5" fmla="*/ 58 h 229"/>
                <a:gd name="T6" fmla="*/ 27 w 188"/>
                <a:gd name="T7" fmla="*/ 53 h 229"/>
                <a:gd name="T8" fmla="*/ 27 w 188"/>
                <a:gd name="T9" fmla="*/ 51 h 229"/>
                <a:gd name="T10" fmla="*/ 29 w 188"/>
                <a:gd name="T11" fmla="*/ 50 h 229"/>
                <a:gd name="T12" fmla="*/ 31 w 188"/>
                <a:gd name="T13" fmla="*/ 47 h 229"/>
                <a:gd name="T14" fmla="*/ 32 w 188"/>
                <a:gd name="T15" fmla="*/ 46 h 229"/>
                <a:gd name="T16" fmla="*/ 34 w 188"/>
                <a:gd name="T17" fmla="*/ 40 h 229"/>
                <a:gd name="T18" fmla="*/ 35 w 188"/>
                <a:gd name="T19" fmla="*/ 35 h 229"/>
                <a:gd name="T20" fmla="*/ 38 w 188"/>
                <a:gd name="T21" fmla="*/ 32 h 229"/>
                <a:gd name="T22" fmla="*/ 37 w 188"/>
                <a:gd name="T23" fmla="*/ 30 h 229"/>
                <a:gd name="T24" fmla="*/ 35 w 188"/>
                <a:gd name="T25" fmla="*/ 26 h 229"/>
                <a:gd name="T26" fmla="*/ 32 w 188"/>
                <a:gd name="T27" fmla="*/ 21 h 229"/>
                <a:gd name="T28" fmla="*/ 26 w 188"/>
                <a:gd name="T29" fmla="*/ 12 h 229"/>
                <a:gd name="T30" fmla="*/ 20 w 188"/>
                <a:gd name="T31" fmla="*/ 7 h 229"/>
                <a:gd name="T32" fmla="*/ 16 w 188"/>
                <a:gd name="T33" fmla="*/ 3 h 229"/>
                <a:gd name="T34" fmla="*/ 13 w 188"/>
                <a:gd name="T35" fmla="*/ 2 h 229"/>
                <a:gd name="T36" fmla="*/ 10 w 188"/>
                <a:gd name="T37" fmla="*/ 0 h 229"/>
                <a:gd name="T38" fmla="*/ 3 w 188"/>
                <a:gd name="T39" fmla="*/ 0 h 229"/>
                <a:gd name="T40" fmla="*/ 1 w 188"/>
                <a:gd name="T41" fmla="*/ 5 h 229"/>
                <a:gd name="T42" fmla="*/ 0 w 188"/>
                <a:gd name="T43" fmla="*/ 6 h 229"/>
                <a:gd name="T44" fmla="*/ 1 w 188"/>
                <a:gd name="T45" fmla="*/ 7 h 229"/>
                <a:gd name="T46" fmla="*/ 1 w 188"/>
                <a:gd name="T47" fmla="*/ 10 h 229"/>
                <a:gd name="T48" fmla="*/ 2 w 188"/>
                <a:gd name="T49" fmla="*/ 17 h 229"/>
                <a:gd name="T50" fmla="*/ 3 w 188"/>
                <a:gd name="T51" fmla="*/ 21 h 229"/>
                <a:gd name="T52" fmla="*/ 2 w 188"/>
                <a:gd name="T53" fmla="*/ 26 h 229"/>
                <a:gd name="T54" fmla="*/ 4 w 188"/>
                <a:gd name="T55" fmla="*/ 34 h 229"/>
                <a:gd name="T56" fmla="*/ 3 w 188"/>
                <a:gd name="T57" fmla="*/ 40 h 229"/>
                <a:gd name="T58" fmla="*/ 5 w 188"/>
                <a:gd name="T59" fmla="*/ 46 h 229"/>
                <a:gd name="T60" fmla="*/ 5 w 188"/>
                <a:gd name="T61" fmla="*/ 52 h 229"/>
                <a:gd name="T62" fmla="*/ 8 w 188"/>
                <a:gd name="T63" fmla="*/ 59 h 229"/>
                <a:gd name="T64" fmla="*/ 7 w 188"/>
                <a:gd name="T65" fmla="*/ 63 h 229"/>
                <a:gd name="T66" fmla="*/ 7 w 188"/>
                <a:gd name="T67" fmla="*/ 66 h 229"/>
                <a:gd name="T68" fmla="*/ 11 w 188"/>
                <a:gd name="T69" fmla="*/ 66 h 229"/>
                <a:gd name="T70" fmla="*/ 14 w 188"/>
                <a:gd name="T71" fmla="*/ 66 h 229"/>
                <a:gd name="T72" fmla="*/ 18 w 188"/>
                <a:gd name="T73" fmla="*/ 69 h 229"/>
                <a:gd name="T74" fmla="*/ 20 w 188"/>
                <a:gd name="T75" fmla="*/ 72 h 229"/>
                <a:gd name="T76" fmla="*/ 21 w 188"/>
                <a:gd name="T77" fmla="*/ 74 h 229"/>
                <a:gd name="T78" fmla="*/ 22 w 188"/>
                <a:gd name="T79" fmla="*/ 74 h 229"/>
                <a:gd name="T80" fmla="*/ 23 w 188"/>
                <a:gd name="T81" fmla="*/ 72 h 229"/>
                <a:gd name="T82" fmla="*/ 26 w 188"/>
                <a:gd name="T83" fmla="*/ 72 h 22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8"/>
                <a:gd name="T127" fmla="*/ 0 h 229"/>
                <a:gd name="T128" fmla="*/ 188 w 188"/>
                <a:gd name="T129" fmla="*/ 229 h 22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8" h="229">
                  <a:moveTo>
                    <a:pt x="118" y="220"/>
                  </a:moveTo>
                  <a:lnTo>
                    <a:pt x="121" y="213"/>
                  </a:lnTo>
                  <a:lnTo>
                    <a:pt x="126" y="208"/>
                  </a:lnTo>
                  <a:lnTo>
                    <a:pt x="125" y="201"/>
                  </a:lnTo>
                  <a:lnTo>
                    <a:pt x="121" y="189"/>
                  </a:lnTo>
                  <a:lnTo>
                    <a:pt x="123" y="175"/>
                  </a:lnTo>
                  <a:lnTo>
                    <a:pt x="126" y="165"/>
                  </a:lnTo>
                  <a:lnTo>
                    <a:pt x="126" y="163"/>
                  </a:lnTo>
                  <a:lnTo>
                    <a:pt x="125" y="161"/>
                  </a:lnTo>
                  <a:lnTo>
                    <a:pt x="126" y="156"/>
                  </a:lnTo>
                  <a:lnTo>
                    <a:pt x="130" y="152"/>
                  </a:lnTo>
                  <a:lnTo>
                    <a:pt x="135" y="151"/>
                  </a:lnTo>
                  <a:lnTo>
                    <a:pt x="140" y="149"/>
                  </a:lnTo>
                  <a:lnTo>
                    <a:pt x="144" y="146"/>
                  </a:lnTo>
                  <a:lnTo>
                    <a:pt x="147" y="142"/>
                  </a:lnTo>
                  <a:lnTo>
                    <a:pt x="149" y="139"/>
                  </a:lnTo>
                  <a:lnTo>
                    <a:pt x="150" y="133"/>
                  </a:lnTo>
                  <a:lnTo>
                    <a:pt x="156" y="123"/>
                  </a:lnTo>
                  <a:lnTo>
                    <a:pt x="161" y="116"/>
                  </a:lnTo>
                  <a:lnTo>
                    <a:pt x="164" y="108"/>
                  </a:lnTo>
                  <a:lnTo>
                    <a:pt x="171" y="102"/>
                  </a:lnTo>
                  <a:lnTo>
                    <a:pt x="180" y="99"/>
                  </a:lnTo>
                  <a:lnTo>
                    <a:pt x="188" y="94"/>
                  </a:lnTo>
                  <a:lnTo>
                    <a:pt x="178" y="90"/>
                  </a:lnTo>
                  <a:lnTo>
                    <a:pt x="171" y="85"/>
                  </a:lnTo>
                  <a:lnTo>
                    <a:pt x="164" y="78"/>
                  </a:lnTo>
                  <a:lnTo>
                    <a:pt x="157" y="73"/>
                  </a:lnTo>
                  <a:lnTo>
                    <a:pt x="147" y="63"/>
                  </a:lnTo>
                  <a:lnTo>
                    <a:pt x="131" y="45"/>
                  </a:lnTo>
                  <a:lnTo>
                    <a:pt x="119" y="38"/>
                  </a:lnTo>
                  <a:lnTo>
                    <a:pt x="107" y="30"/>
                  </a:lnTo>
                  <a:lnTo>
                    <a:pt x="95" y="21"/>
                  </a:lnTo>
                  <a:lnTo>
                    <a:pt x="81" y="13"/>
                  </a:lnTo>
                  <a:lnTo>
                    <a:pt x="76" y="9"/>
                  </a:lnTo>
                  <a:lnTo>
                    <a:pt x="69" y="6"/>
                  </a:lnTo>
                  <a:lnTo>
                    <a:pt x="62" y="2"/>
                  </a:lnTo>
                  <a:lnTo>
                    <a:pt x="54" y="0"/>
                  </a:lnTo>
                  <a:lnTo>
                    <a:pt x="45" y="0"/>
                  </a:lnTo>
                  <a:lnTo>
                    <a:pt x="36" y="2"/>
                  </a:lnTo>
                  <a:lnTo>
                    <a:pt x="12" y="0"/>
                  </a:lnTo>
                  <a:lnTo>
                    <a:pt x="9" y="7"/>
                  </a:lnTo>
                  <a:lnTo>
                    <a:pt x="2" y="16"/>
                  </a:lnTo>
                  <a:lnTo>
                    <a:pt x="0" y="18"/>
                  </a:lnTo>
                  <a:lnTo>
                    <a:pt x="0" y="19"/>
                  </a:lnTo>
                  <a:lnTo>
                    <a:pt x="4" y="21"/>
                  </a:lnTo>
                  <a:lnTo>
                    <a:pt x="7" y="23"/>
                  </a:lnTo>
                  <a:lnTo>
                    <a:pt x="4" y="26"/>
                  </a:lnTo>
                  <a:lnTo>
                    <a:pt x="2" y="30"/>
                  </a:lnTo>
                  <a:lnTo>
                    <a:pt x="5" y="40"/>
                  </a:lnTo>
                  <a:lnTo>
                    <a:pt x="9" y="51"/>
                  </a:lnTo>
                  <a:lnTo>
                    <a:pt x="12" y="56"/>
                  </a:lnTo>
                  <a:lnTo>
                    <a:pt x="14" y="63"/>
                  </a:lnTo>
                  <a:lnTo>
                    <a:pt x="12" y="70"/>
                  </a:lnTo>
                  <a:lnTo>
                    <a:pt x="9" y="78"/>
                  </a:lnTo>
                  <a:lnTo>
                    <a:pt x="12" y="92"/>
                  </a:lnTo>
                  <a:lnTo>
                    <a:pt x="16" y="101"/>
                  </a:lnTo>
                  <a:lnTo>
                    <a:pt x="14" y="111"/>
                  </a:lnTo>
                  <a:lnTo>
                    <a:pt x="12" y="121"/>
                  </a:lnTo>
                  <a:lnTo>
                    <a:pt x="17" y="130"/>
                  </a:lnTo>
                  <a:lnTo>
                    <a:pt x="23" y="139"/>
                  </a:lnTo>
                  <a:lnTo>
                    <a:pt x="24" y="149"/>
                  </a:lnTo>
                  <a:lnTo>
                    <a:pt x="26" y="158"/>
                  </a:lnTo>
                  <a:lnTo>
                    <a:pt x="33" y="170"/>
                  </a:lnTo>
                  <a:lnTo>
                    <a:pt x="40" y="180"/>
                  </a:lnTo>
                  <a:lnTo>
                    <a:pt x="36" y="187"/>
                  </a:lnTo>
                  <a:lnTo>
                    <a:pt x="33" y="194"/>
                  </a:lnTo>
                  <a:lnTo>
                    <a:pt x="33" y="199"/>
                  </a:lnTo>
                  <a:lnTo>
                    <a:pt x="31" y="203"/>
                  </a:lnTo>
                  <a:lnTo>
                    <a:pt x="48" y="204"/>
                  </a:lnTo>
                  <a:lnTo>
                    <a:pt x="55" y="204"/>
                  </a:lnTo>
                  <a:lnTo>
                    <a:pt x="61" y="204"/>
                  </a:lnTo>
                  <a:lnTo>
                    <a:pt x="67" y="203"/>
                  </a:lnTo>
                  <a:lnTo>
                    <a:pt x="76" y="204"/>
                  </a:lnTo>
                  <a:lnTo>
                    <a:pt x="85" y="210"/>
                  </a:lnTo>
                  <a:lnTo>
                    <a:pt x="88" y="213"/>
                  </a:lnTo>
                  <a:lnTo>
                    <a:pt x="95" y="220"/>
                  </a:lnTo>
                  <a:lnTo>
                    <a:pt x="100" y="225"/>
                  </a:lnTo>
                  <a:lnTo>
                    <a:pt x="100" y="227"/>
                  </a:lnTo>
                  <a:lnTo>
                    <a:pt x="102" y="229"/>
                  </a:lnTo>
                  <a:lnTo>
                    <a:pt x="104" y="227"/>
                  </a:lnTo>
                  <a:lnTo>
                    <a:pt x="105" y="225"/>
                  </a:lnTo>
                  <a:lnTo>
                    <a:pt x="111" y="222"/>
                  </a:lnTo>
                  <a:lnTo>
                    <a:pt x="116" y="220"/>
                  </a:lnTo>
                  <a:lnTo>
                    <a:pt x="118" y="220"/>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35" name="Freeform 80"/>
            <p:cNvSpPr>
              <a:spLocks/>
            </p:cNvSpPr>
            <p:nvPr/>
          </p:nvSpPr>
          <p:spPr bwMode="auto">
            <a:xfrm>
              <a:off x="3887" y="1964"/>
              <a:ext cx="119" cy="79"/>
            </a:xfrm>
            <a:custGeom>
              <a:avLst/>
              <a:gdLst>
                <a:gd name="T0" fmla="*/ 1 w 165"/>
                <a:gd name="T1" fmla="*/ 21 h 100"/>
                <a:gd name="T2" fmla="*/ 1 w 165"/>
                <a:gd name="T3" fmla="*/ 19 h 100"/>
                <a:gd name="T4" fmla="*/ 2 w 165"/>
                <a:gd name="T5" fmla="*/ 17 h 100"/>
                <a:gd name="T6" fmla="*/ 4 w 165"/>
                <a:gd name="T7" fmla="*/ 16 h 100"/>
                <a:gd name="T8" fmla="*/ 4 w 165"/>
                <a:gd name="T9" fmla="*/ 13 h 100"/>
                <a:gd name="T10" fmla="*/ 6 w 165"/>
                <a:gd name="T11" fmla="*/ 9 h 100"/>
                <a:gd name="T12" fmla="*/ 7 w 165"/>
                <a:gd name="T13" fmla="*/ 5 h 100"/>
                <a:gd name="T14" fmla="*/ 11 w 165"/>
                <a:gd name="T15" fmla="*/ 2 h 100"/>
                <a:gd name="T16" fmla="*/ 13 w 165"/>
                <a:gd name="T17" fmla="*/ 1 h 100"/>
                <a:gd name="T18" fmla="*/ 14 w 165"/>
                <a:gd name="T19" fmla="*/ 3 h 100"/>
                <a:gd name="T20" fmla="*/ 18 w 165"/>
                <a:gd name="T21" fmla="*/ 6 h 100"/>
                <a:gd name="T22" fmla="*/ 22 w 165"/>
                <a:gd name="T23" fmla="*/ 6 h 100"/>
                <a:gd name="T24" fmla="*/ 26 w 165"/>
                <a:gd name="T25" fmla="*/ 6 h 100"/>
                <a:gd name="T26" fmla="*/ 29 w 165"/>
                <a:gd name="T27" fmla="*/ 9 h 100"/>
                <a:gd name="T28" fmla="*/ 30 w 165"/>
                <a:gd name="T29" fmla="*/ 13 h 100"/>
                <a:gd name="T30" fmla="*/ 32 w 165"/>
                <a:gd name="T31" fmla="*/ 20 h 100"/>
                <a:gd name="T32" fmla="*/ 32 w 165"/>
                <a:gd name="T33" fmla="*/ 24 h 100"/>
                <a:gd name="T34" fmla="*/ 29 w 165"/>
                <a:gd name="T35" fmla="*/ 25 h 100"/>
                <a:gd name="T36" fmla="*/ 22 w 165"/>
                <a:gd name="T37" fmla="*/ 24 h 100"/>
                <a:gd name="T38" fmla="*/ 19 w 165"/>
                <a:gd name="T39" fmla="*/ 22 h 100"/>
                <a:gd name="T40" fmla="*/ 19 w 165"/>
                <a:gd name="T41" fmla="*/ 22 h 100"/>
                <a:gd name="T42" fmla="*/ 19 w 165"/>
                <a:gd name="T43" fmla="*/ 24 h 100"/>
                <a:gd name="T44" fmla="*/ 19 w 165"/>
                <a:gd name="T45" fmla="*/ 27 h 100"/>
                <a:gd name="T46" fmla="*/ 19 w 165"/>
                <a:gd name="T47" fmla="*/ 29 h 100"/>
                <a:gd name="T48" fmla="*/ 17 w 165"/>
                <a:gd name="T49" fmla="*/ 31 h 100"/>
                <a:gd name="T50" fmla="*/ 15 w 165"/>
                <a:gd name="T51" fmla="*/ 27 h 100"/>
                <a:gd name="T52" fmla="*/ 13 w 165"/>
                <a:gd name="T53" fmla="*/ 28 h 100"/>
                <a:gd name="T54" fmla="*/ 12 w 165"/>
                <a:gd name="T55" fmla="*/ 28 h 100"/>
                <a:gd name="T56" fmla="*/ 10 w 165"/>
                <a:gd name="T57" fmla="*/ 25 h 100"/>
                <a:gd name="T58" fmla="*/ 13 w 165"/>
                <a:gd name="T59" fmla="*/ 17 h 100"/>
                <a:gd name="T60" fmla="*/ 12 w 165"/>
                <a:gd name="T61" fmla="*/ 17 h 100"/>
                <a:gd name="T62" fmla="*/ 4 w 165"/>
                <a:gd name="T63" fmla="*/ 22 h 100"/>
                <a:gd name="T64" fmla="*/ 1 w 165"/>
                <a:gd name="T65" fmla="*/ 22 h 100"/>
                <a:gd name="T66" fmla="*/ 1 w 165"/>
                <a:gd name="T67" fmla="*/ 22 h 1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5"/>
                <a:gd name="T103" fmla="*/ 0 h 100"/>
                <a:gd name="T104" fmla="*/ 165 w 165"/>
                <a:gd name="T105" fmla="*/ 100 h 1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5" h="100">
                  <a:moveTo>
                    <a:pt x="1" y="71"/>
                  </a:moveTo>
                  <a:lnTo>
                    <a:pt x="1" y="69"/>
                  </a:lnTo>
                  <a:lnTo>
                    <a:pt x="0" y="65"/>
                  </a:lnTo>
                  <a:lnTo>
                    <a:pt x="1" y="62"/>
                  </a:lnTo>
                  <a:lnTo>
                    <a:pt x="5" y="58"/>
                  </a:lnTo>
                  <a:lnTo>
                    <a:pt x="10" y="57"/>
                  </a:lnTo>
                  <a:lnTo>
                    <a:pt x="15" y="55"/>
                  </a:lnTo>
                  <a:lnTo>
                    <a:pt x="19" y="52"/>
                  </a:lnTo>
                  <a:lnTo>
                    <a:pt x="22" y="48"/>
                  </a:lnTo>
                  <a:lnTo>
                    <a:pt x="24" y="45"/>
                  </a:lnTo>
                  <a:lnTo>
                    <a:pt x="25" y="39"/>
                  </a:lnTo>
                  <a:lnTo>
                    <a:pt x="31" y="29"/>
                  </a:lnTo>
                  <a:lnTo>
                    <a:pt x="36" y="22"/>
                  </a:lnTo>
                  <a:lnTo>
                    <a:pt x="39" y="14"/>
                  </a:lnTo>
                  <a:lnTo>
                    <a:pt x="46" y="8"/>
                  </a:lnTo>
                  <a:lnTo>
                    <a:pt x="55" y="5"/>
                  </a:lnTo>
                  <a:lnTo>
                    <a:pt x="63" y="0"/>
                  </a:lnTo>
                  <a:lnTo>
                    <a:pt x="65" y="1"/>
                  </a:lnTo>
                  <a:lnTo>
                    <a:pt x="67" y="7"/>
                  </a:lnTo>
                  <a:lnTo>
                    <a:pt x="74" y="10"/>
                  </a:lnTo>
                  <a:lnTo>
                    <a:pt x="82" y="15"/>
                  </a:lnTo>
                  <a:lnTo>
                    <a:pt x="91" y="19"/>
                  </a:lnTo>
                  <a:lnTo>
                    <a:pt x="103" y="20"/>
                  </a:lnTo>
                  <a:lnTo>
                    <a:pt x="114" y="20"/>
                  </a:lnTo>
                  <a:lnTo>
                    <a:pt x="124" y="20"/>
                  </a:lnTo>
                  <a:lnTo>
                    <a:pt x="133" y="22"/>
                  </a:lnTo>
                  <a:lnTo>
                    <a:pt x="141" y="26"/>
                  </a:lnTo>
                  <a:lnTo>
                    <a:pt x="148" y="31"/>
                  </a:lnTo>
                  <a:lnTo>
                    <a:pt x="152" y="38"/>
                  </a:lnTo>
                  <a:lnTo>
                    <a:pt x="157" y="46"/>
                  </a:lnTo>
                  <a:lnTo>
                    <a:pt x="159" y="57"/>
                  </a:lnTo>
                  <a:lnTo>
                    <a:pt x="162" y="64"/>
                  </a:lnTo>
                  <a:lnTo>
                    <a:pt x="164" y="74"/>
                  </a:lnTo>
                  <a:lnTo>
                    <a:pt x="164" y="79"/>
                  </a:lnTo>
                  <a:lnTo>
                    <a:pt x="165" y="84"/>
                  </a:lnTo>
                  <a:lnTo>
                    <a:pt x="146" y="81"/>
                  </a:lnTo>
                  <a:lnTo>
                    <a:pt x="129" y="79"/>
                  </a:lnTo>
                  <a:lnTo>
                    <a:pt x="115" y="79"/>
                  </a:lnTo>
                  <a:lnTo>
                    <a:pt x="110" y="76"/>
                  </a:lnTo>
                  <a:lnTo>
                    <a:pt x="103" y="72"/>
                  </a:lnTo>
                  <a:lnTo>
                    <a:pt x="100" y="72"/>
                  </a:lnTo>
                  <a:lnTo>
                    <a:pt x="98" y="74"/>
                  </a:lnTo>
                  <a:lnTo>
                    <a:pt x="98" y="77"/>
                  </a:lnTo>
                  <a:lnTo>
                    <a:pt x="98" y="79"/>
                  </a:lnTo>
                  <a:lnTo>
                    <a:pt x="98" y="81"/>
                  </a:lnTo>
                  <a:lnTo>
                    <a:pt x="98" y="86"/>
                  </a:lnTo>
                  <a:lnTo>
                    <a:pt x="96" y="90"/>
                  </a:lnTo>
                  <a:lnTo>
                    <a:pt x="95" y="95"/>
                  </a:lnTo>
                  <a:lnTo>
                    <a:pt x="91" y="98"/>
                  </a:lnTo>
                  <a:lnTo>
                    <a:pt x="88" y="100"/>
                  </a:lnTo>
                  <a:lnTo>
                    <a:pt x="82" y="95"/>
                  </a:lnTo>
                  <a:lnTo>
                    <a:pt x="77" y="88"/>
                  </a:lnTo>
                  <a:lnTo>
                    <a:pt x="72" y="90"/>
                  </a:lnTo>
                  <a:lnTo>
                    <a:pt x="65" y="91"/>
                  </a:lnTo>
                  <a:lnTo>
                    <a:pt x="62" y="91"/>
                  </a:lnTo>
                  <a:lnTo>
                    <a:pt x="57" y="90"/>
                  </a:lnTo>
                  <a:lnTo>
                    <a:pt x="53" y="86"/>
                  </a:lnTo>
                  <a:lnTo>
                    <a:pt x="51" y="84"/>
                  </a:lnTo>
                  <a:lnTo>
                    <a:pt x="60" y="71"/>
                  </a:lnTo>
                  <a:lnTo>
                    <a:pt x="67" y="58"/>
                  </a:lnTo>
                  <a:lnTo>
                    <a:pt x="65" y="57"/>
                  </a:lnTo>
                  <a:lnTo>
                    <a:pt x="62" y="55"/>
                  </a:lnTo>
                  <a:lnTo>
                    <a:pt x="41" y="64"/>
                  </a:lnTo>
                  <a:lnTo>
                    <a:pt x="20" y="74"/>
                  </a:lnTo>
                  <a:lnTo>
                    <a:pt x="12" y="72"/>
                  </a:lnTo>
                  <a:lnTo>
                    <a:pt x="5" y="71"/>
                  </a:lnTo>
                  <a:lnTo>
                    <a:pt x="3" y="71"/>
                  </a:lnTo>
                  <a:lnTo>
                    <a:pt x="1" y="71"/>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36" name="Freeform 81"/>
            <p:cNvSpPr>
              <a:spLocks/>
            </p:cNvSpPr>
            <p:nvPr/>
          </p:nvSpPr>
          <p:spPr bwMode="auto">
            <a:xfrm>
              <a:off x="3881" y="2006"/>
              <a:ext cx="130" cy="84"/>
            </a:xfrm>
            <a:custGeom>
              <a:avLst/>
              <a:gdLst>
                <a:gd name="T0" fmla="*/ 1 w 178"/>
                <a:gd name="T1" fmla="*/ 25 h 102"/>
                <a:gd name="T2" fmla="*/ 1 w 178"/>
                <a:gd name="T3" fmla="*/ 20 h 102"/>
                <a:gd name="T4" fmla="*/ 1 w 178"/>
                <a:gd name="T5" fmla="*/ 10 h 102"/>
                <a:gd name="T6" fmla="*/ 3 w 178"/>
                <a:gd name="T7" fmla="*/ 6 h 102"/>
                <a:gd name="T8" fmla="*/ 4 w 178"/>
                <a:gd name="T9" fmla="*/ 7 h 102"/>
                <a:gd name="T10" fmla="*/ 10 w 178"/>
                <a:gd name="T11" fmla="*/ 3 h 102"/>
                <a:gd name="T12" fmla="*/ 15 w 178"/>
                <a:gd name="T13" fmla="*/ 2 h 102"/>
                <a:gd name="T14" fmla="*/ 14 w 178"/>
                <a:gd name="T15" fmla="*/ 6 h 102"/>
                <a:gd name="T16" fmla="*/ 12 w 178"/>
                <a:gd name="T17" fmla="*/ 12 h 102"/>
                <a:gd name="T18" fmla="*/ 15 w 178"/>
                <a:gd name="T19" fmla="*/ 14 h 102"/>
                <a:gd name="T20" fmla="*/ 17 w 178"/>
                <a:gd name="T21" fmla="*/ 13 h 102"/>
                <a:gd name="T22" fmla="*/ 18 w 178"/>
                <a:gd name="T23" fmla="*/ 15 h 102"/>
                <a:gd name="T24" fmla="*/ 20 w 178"/>
                <a:gd name="T25" fmla="*/ 16 h 102"/>
                <a:gd name="T26" fmla="*/ 21 w 178"/>
                <a:gd name="T27" fmla="*/ 13 h 102"/>
                <a:gd name="T28" fmla="*/ 22 w 178"/>
                <a:gd name="T29" fmla="*/ 10 h 102"/>
                <a:gd name="T30" fmla="*/ 22 w 178"/>
                <a:gd name="T31" fmla="*/ 8 h 102"/>
                <a:gd name="T32" fmla="*/ 23 w 178"/>
                <a:gd name="T33" fmla="*/ 7 h 102"/>
                <a:gd name="T34" fmla="*/ 24 w 178"/>
                <a:gd name="T35" fmla="*/ 8 h 102"/>
                <a:gd name="T36" fmla="*/ 28 w 178"/>
                <a:gd name="T37" fmla="*/ 9 h 102"/>
                <a:gd name="T38" fmla="*/ 36 w 178"/>
                <a:gd name="T39" fmla="*/ 11 h 102"/>
                <a:gd name="T40" fmla="*/ 37 w 178"/>
                <a:gd name="T41" fmla="*/ 17 h 102"/>
                <a:gd name="T42" fmla="*/ 37 w 178"/>
                <a:gd name="T43" fmla="*/ 25 h 102"/>
                <a:gd name="T44" fmla="*/ 37 w 178"/>
                <a:gd name="T45" fmla="*/ 30 h 102"/>
                <a:gd name="T46" fmla="*/ 34 w 178"/>
                <a:gd name="T47" fmla="*/ 27 h 102"/>
                <a:gd name="T48" fmla="*/ 33 w 178"/>
                <a:gd name="T49" fmla="*/ 26 h 102"/>
                <a:gd name="T50" fmla="*/ 31 w 178"/>
                <a:gd name="T51" fmla="*/ 27 h 102"/>
                <a:gd name="T52" fmla="*/ 30 w 178"/>
                <a:gd name="T53" fmla="*/ 30 h 102"/>
                <a:gd name="T54" fmla="*/ 27 w 178"/>
                <a:gd name="T55" fmla="*/ 31 h 102"/>
                <a:gd name="T56" fmla="*/ 22 w 178"/>
                <a:gd name="T57" fmla="*/ 31 h 102"/>
                <a:gd name="T58" fmla="*/ 20 w 178"/>
                <a:gd name="T59" fmla="*/ 35 h 102"/>
                <a:gd name="T60" fmla="*/ 18 w 178"/>
                <a:gd name="T61" fmla="*/ 38 h 102"/>
                <a:gd name="T62" fmla="*/ 16 w 178"/>
                <a:gd name="T63" fmla="*/ 39 h 102"/>
                <a:gd name="T64" fmla="*/ 15 w 178"/>
                <a:gd name="T65" fmla="*/ 35 h 102"/>
                <a:gd name="T66" fmla="*/ 13 w 178"/>
                <a:gd name="T67" fmla="*/ 33 h 102"/>
                <a:gd name="T68" fmla="*/ 16 w 178"/>
                <a:gd name="T69" fmla="*/ 25 h 102"/>
                <a:gd name="T70" fmla="*/ 15 w 178"/>
                <a:gd name="T71" fmla="*/ 22 h 102"/>
                <a:gd name="T72" fmla="*/ 12 w 178"/>
                <a:gd name="T73" fmla="*/ 22 h 102"/>
                <a:gd name="T74" fmla="*/ 7 w 178"/>
                <a:gd name="T75" fmla="*/ 30 h 102"/>
                <a:gd name="T76" fmla="*/ 5 w 178"/>
                <a:gd name="T77" fmla="*/ 30 h 102"/>
                <a:gd name="T78" fmla="*/ 3 w 178"/>
                <a:gd name="T79" fmla="*/ 29 h 102"/>
                <a:gd name="T80" fmla="*/ 0 w 178"/>
                <a:gd name="T81" fmla="*/ 27 h 1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8"/>
                <a:gd name="T124" fmla="*/ 0 h 102"/>
                <a:gd name="T125" fmla="*/ 178 w 178"/>
                <a:gd name="T126" fmla="*/ 102 h 1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8" h="102">
                  <a:moveTo>
                    <a:pt x="0" y="71"/>
                  </a:moveTo>
                  <a:lnTo>
                    <a:pt x="5" y="64"/>
                  </a:lnTo>
                  <a:lnTo>
                    <a:pt x="8" y="59"/>
                  </a:lnTo>
                  <a:lnTo>
                    <a:pt x="7" y="52"/>
                  </a:lnTo>
                  <a:lnTo>
                    <a:pt x="3" y="40"/>
                  </a:lnTo>
                  <a:lnTo>
                    <a:pt x="5" y="26"/>
                  </a:lnTo>
                  <a:lnTo>
                    <a:pt x="8" y="16"/>
                  </a:lnTo>
                  <a:lnTo>
                    <a:pt x="12" y="16"/>
                  </a:lnTo>
                  <a:lnTo>
                    <a:pt x="19" y="17"/>
                  </a:lnTo>
                  <a:lnTo>
                    <a:pt x="27" y="19"/>
                  </a:lnTo>
                  <a:lnTo>
                    <a:pt x="48" y="9"/>
                  </a:lnTo>
                  <a:lnTo>
                    <a:pt x="69" y="0"/>
                  </a:lnTo>
                  <a:lnTo>
                    <a:pt x="72" y="2"/>
                  </a:lnTo>
                  <a:lnTo>
                    <a:pt x="74" y="3"/>
                  </a:lnTo>
                  <a:lnTo>
                    <a:pt x="67" y="16"/>
                  </a:lnTo>
                  <a:lnTo>
                    <a:pt x="58" y="29"/>
                  </a:lnTo>
                  <a:lnTo>
                    <a:pt x="60" y="31"/>
                  </a:lnTo>
                  <a:lnTo>
                    <a:pt x="64" y="35"/>
                  </a:lnTo>
                  <a:lnTo>
                    <a:pt x="69" y="36"/>
                  </a:lnTo>
                  <a:lnTo>
                    <a:pt x="72" y="36"/>
                  </a:lnTo>
                  <a:lnTo>
                    <a:pt x="79" y="35"/>
                  </a:lnTo>
                  <a:lnTo>
                    <a:pt x="84" y="33"/>
                  </a:lnTo>
                  <a:lnTo>
                    <a:pt x="89" y="40"/>
                  </a:lnTo>
                  <a:lnTo>
                    <a:pt x="95" y="45"/>
                  </a:lnTo>
                  <a:lnTo>
                    <a:pt x="98" y="43"/>
                  </a:lnTo>
                  <a:lnTo>
                    <a:pt x="102" y="40"/>
                  </a:lnTo>
                  <a:lnTo>
                    <a:pt x="103" y="35"/>
                  </a:lnTo>
                  <a:lnTo>
                    <a:pt x="105" y="31"/>
                  </a:lnTo>
                  <a:lnTo>
                    <a:pt x="105" y="26"/>
                  </a:lnTo>
                  <a:lnTo>
                    <a:pt x="105" y="24"/>
                  </a:lnTo>
                  <a:lnTo>
                    <a:pt x="105" y="22"/>
                  </a:lnTo>
                  <a:lnTo>
                    <a:pt x="105" y="19"/>
                  </a:lnTo>
                  <a:lnTo>
                    <a:pt x="107" y="17"/>
                  </a:lnTo>
                  <a:lnTo>
                    <a:pt x="110" y="17"/>
                  </a:lnTo>
                  <a:lnTo>
                    <a:pt x="117" y="21"/>
                  </a:lnTo>
                  <a:lnTo>
                    <a:pt x="122" y="24"/>
                  </a:lnTo>
                  <a:lnTo>
                    <a:pt x="136" y="24"/>
                  </a:lnTo>
                  <a:lnTo>
                    <a:pt x="153" y="26"/>
                  </a:lnTo>
                  <a:lnTo>
                    <a:pt x="172" y="29"/>
                  </a:lnTo>
                  <a:lnTo>
                    <a:pt x="172" y="38"/>
                  </a:lnTo>
                  <a:lnTo>
                    <a:pt x="174" y="45"/>
                  </a:lnTo>
                  <a:lnTo>
                    <a:pt x="176" y="55"/>
                  </a:lnTo>
                  <a:lnTo>
                    <a:pt x="178" y="66"/>
                  </a:lnTo>
                  <a:lnTo>
                    <a:pt x="176" y="71"/>
                  </a:lnTo>
                  <a:lnTo>
                    <a:pt x="176" y="78"/>
                  </a:lnTo>
                  <a:lnTo>
                    <a:pt x="171" y="76"/>
                  </a:lnTo>
                  <a:lnTo>
                    <a:pt x="166" y="71"/>
                  </a:lnTo>
                  <a:lnTo>
                    <a:pt x="162" y="69"/>
                  </a:lnTo>
                  <a:lnTo>
                    <a:pt x="157" y="69"/>
                  </a:lnTo>
                  <a:lnTo>
                    <a:pt x="153" y="69"/>
                  </a:lnTo>
                  <a:lnTo>
                    <a:pt x="147" y="71"/>
                  </a:lnTo>
                  <a:lnTo>
                    <a:pt x="145" y="76"/>
                  </a:lnTo>
                  <a:lnTo>
                    <a:pt x="143" y="80"/>
                  </a:lnTo>
                  <a:lnTo>
                    <a:pt x="134" y="81"/>
                  </a:lnTo>
                  <a:lnTo>
                    <a:pt x="129" y="83"/>
                  </a:lnTo>
                  <a:lnTo>
                    <a:pt x="115" y="85"/>
                  </a:lnTo>
                  <a:lnTo>
                    <a:pt x="105" y="83"/>
                  </a:lnTo>
                  <a:lnTo>
                    <a:pt x="100" y="86"/>
                  </a:lnTo>
                  <a:lnTo>
                    <a:pt x="93" y="93"/>
                  </a:lnTo>
                  <a:lnTo>
                    <a:pt x="91" y="99"/>
                  </a:lnTo>
                  <a:lnTo>
                    <a:pt x="88" y="100"/>
                  </a:lnTo>
                  <a:lnTo>
                    <a:pt x="84" y="102"/>
                  </a:lnTo>
                  <a:lnTo>
                    <a:pt x="77" y="102"/>
                  </a:lnTo>
                  <a:lnTo>
                    <a:pt x="74" y="97"/>
                  </a:lnTo>
                  <a:lnTo>
                    <a:pt x="70" y="92"/>
                  </a:lnTo>
                  <a:lnTo>
                    <a:pt x="65" y="90"/>
                  </a:lnTo>
                  <a:lnTo>
                    <a:pt x="64" y="86"/>
                  </a:lnTo>
                  <a:lnTo>
                    <a:pt x="70" y="74"/>
                  </a:lnTo>
                  <a:lnTo>
                    <a:pt x="76" y="66"/>
                  </a:lnTo>
                  <a:lnTo>
                    <a:pt x="72" y="62"/>
                  </a:lnTo>
                  <a:lnTo>
                    <a:pt x="69" y="59"/>
                  </a:lnTo>
                  <a:lnTo>
                    <a:pt x="65" y="57"/>
                  </a:lnTo>
                  <a:lnTo>
                    <a:pt x="60" y="59"/>
                  </a:lnTo>
                  <a:lnTo>
                    <a:pt x="45" y="71"/>
                  </a:lnTo>
                  <a:lnTo>
                    <a:pt x="32" y="78"/>
                  </a:lnTo>
                  <a:lnTo>
                    <a:pt x="26" y="78"/>
                  </a:lnTo>
                  <a:lnTo>
                    <a:pt x="22" y="80"/>
                  </a:lnTo>
                  <a:lnTo>
                    <a:pt x="19" y="78"/>
                  </a:lnTo>
                  <a:lnTo>
                    <a:pt x="13" y="76"/>
                  </a:lnTo>
                  <a:lnTo>
                    <a:pt x="7" y="74"/>
                  </a:lnTo>
                  <a:lnTo>
                    <a:pt x="0" y="71"/>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37" name="Freeform 82"/>
            <p:cNvSpPr>
              <a:spLocks/>
            </p:cNvSpPr>
            <p:nvPr/>
          </p:nvSpPr>
          <p:spPr bwMode="auto">
            <a:xfrm>
              <a:off x="3479" y="1954"/>
              <a:ext cx="166" cy="323"/>
            </a:xfrm>
            <a:custGeom>
              <a:avLst/>
              <a:gdLst>
                <a:gd name="T0" fmla="*/ 5 w 227"/>
                <a:gd name="T1" fmla="*/ 119 h 400"/>
                <a:gd name="T2" fmla="*/ 9 w 227"/>
                <a:gd name="T3" fmla="*/ 129 h 400"/>
                <a:gd name="T4" fmla="*/ 15 w 227"/>
                <a:gd name="T5" fmla="*/ 128 h 400"/>
                <a:gd name="T6" fmla="*/ 20 w 227"/>
                <a:gd name="T7" fmla="*/ 132 h 400"/>
                <a:gd name="T8" fmla="*/ 23 w 227"/>
                <a:gd name="T9" fmla="*/ 132 h 400"/>
                <a:gd name="T10" fmla="*/ 24 w 227"/>
                <a:gd name="T11" fmla="*/ 136 h 400"/>
                <a:gd name="T12" fmla="*/ 26 w 227"/>
                <a:gd name="T13" fmla="*/ 137 h 400"/>
                <a:gd name="T14" fmla="*/ 30 w 227"/>
                <a:gd name="T15" fmla="*/ 133 h 400"/>
                <a:gd name="T16" fmla="*/ 34 w 227"/>
                <a:gd name="T17" fmla="*/ 135 h 400"/>
                <a:gd name="T18" fmla="*/ 41 w 227"/>
                <a:gd name="T19" fmla="*/ 135 h 400"/>
                <a:gd name="T20" fmla="*/ 42 w 227"/>
                <a:gd name="T21" fmla="*/ 124 h 400"/>
                <a:gd name="T22" fmla="*/ 43 w 227"/>
                <a:gd name="T23" fmla="*/ 122 h 400"/>
                <a:gd name="T24" fmla="*/ 43 w 227"/>
                <a:gd name="T25" fmla="*/ 117 h 400"/>
                <a:gd name="T26" fmla="*/ 42 w 227"/>
                <a:gd name="T27" fmla="*/ 114 h 400"/>
                <a:gd name="T28" fmla="*/ 42 w 227"/>
                <a:gd name="T29" fmla="*/ 108 h 400"/>
                <a:gd name="T30" fmla="*/ 42 w 227"/>
                <a:gd name="T31" fmla="*/ 103 h 400"/>
                <a:gd name="T32" fmla="*/ 42 w 227"/>
                <a:gd name="T33" fmla="*/ 99 h 400"/>
                <a:gd name="T34" fmla="*/ 41 w 227"/>
                <a:gd name="T35" fmla="*/ 93 h 400"/>
                <a:gd name="T36" fmla="*/ 43 w 227"/>
                <a:gd name="T37" fmla="*/ 90 h 400"/>
                <a:gd name="T38" fmla="*/ 47 w 227"/>
                <a:gd name="T39" fmla="*/ 81 h 400"/>
                <a:gd name="T40" fmla="*/ 45 w 227"/>
                <a:gd name="T41" fmla="*/ 81 h 400"/>
                <a:gd name="T42" fmla="*/ 43 w 227"/>
                <a:gd name="T43" fmla="*/ 78 h 400"/>
                <a:gd name="T44" fmla="*/ 41 w 227"/>
                <a:gd name="T45" fmla="*/ 78 h 400"/>
                <a:gd name="T46" fmla="*/ 39 w 227"/>
                <a:gd name="T47" fmla="*/ 73 h 400"/>
                <a:gd name="T48" fmla="*/ 39 w 227"/>
                <a:gd name="T49" fmla="*/ 67 h 400"/>
                <a:gd name="T50" fmla="*/ 36 w 227"/>
                <a:gd name="T51" fmla="*/ 61 h 400"/>
                <a:gd name="T52" fmla="*/ 37 w 227"/>
                <a:gd name="T53" fmla="*/ 54 h 400"/>
                <a:gd name="T54" fmla="*/ 40 w 227"/>
                <a:gd name="T55" fmla="*/ 52 h 400"/>
                <a:gd name="T56" fmla="*/ 41 w 227"/>
                <a:gd name="T57" fmla="*/ 48 h 400"/>
                <a:gd name="T58" fmla="*/ 41 w 227"/>
                <a:gd name="T59" fmla="*/ 44 h 400"/>
                <a:gd name="T60" fmla="*/ 37 w 227"/>
                <a:gd name="T61" fmla="*/ 44 h 400"/>
                <a:gd name="T62" fmla="*/ 33 w 227"/>
                <a:gd name="T63" fmla="*/ 39 h 400"/>
                <a:gd name="T64" fmla="*/ 31 w 227"/>
                <a:gd name="T65" fmla="*/ 35 h 400"/>
                <a:gd name="T66" fmla="*/ 30 w 227"/>
                <a:gd name="T67" fmla="*/ 33 h 400"/>
                <a:gd name="T68" fmla="*/ 31 w 227"/>
                <a:gd name="T69" fmla="*/ 30 h 400"/>
                <a:gd name="T70" fmla="*/ 33 w 227"/>
                <a:gd name="T71" fmla="*/ 13 h 400"/>
                <a:gd name="T72" fmla="*/ 31 w 227"/>
                <a:gd name="T73" fmla="*/ 6 h 400"/>
                <a:gd name="T74" fmla="*/ 26 w 227"/>
                <a:gd name="T75" fmla="*/ 2 h 400"/>
                <a:gd name="T76" fmla="*/ 21 w 227"/>
                <a:gd name="T77" fmla="*/ 2 h 400"/>
                <a:gd name="T78" fmla="*/ 23 w 227"/>
                <a:gd name="T79" fmla="*/ 4 h 400"/>
                <a:gd name="T80" fmla="*/ 25 w 227"/>
                <a:gd name="T81" fmla="*/ 8 h 400"/>
                <a:gd name="T82" fmla="*/ 23 w 227"/>
                <a:gd name="T83" fmla="*/ 17 h 400"/>
                <a:gd name="T84" fmla="*/ 20 w 227"/>
                <a:gd name="T85" fmla="*/ 23 h 400"/>
                <a:gd name="T86" fmla="*/ 19 w 227"/>
                <a:gd name="T87" fmla="*/ 24 h 400"/>
                <a:gd name="T88" fmla="*/ 16 w 227"/>
                <a:gd name="T89" fmla="*/ 26 h 400"/>
                <a:gd name="T90" fmla="*/ 15 w 227"/>
                <a:gd name="T91" fmla="*/ 29 h 400"/>
                <a:gd name="T92" fmla="*/ 15 w 227"/>
                <a:gd name="T93" fmla="*/ 40 h 400"/>
                <a:gd name="T94" fmla="*/ 15 w 227"/>
                <a:gd name="T95" fmla="*/ 42 h 400"/>
                <a:gd name="T96" fmla="*/ 15 w 227"/>
                <a:gd name="T97" fmla="*/ 48 h 400"/>
                <a:gd name="T98" fmla="*/ 10 w 227"/>
                <a:gd name="T99" fmla="*/ 57 h 400"/>
                <a:gd name="T100" fmla="*/ 7 w 227"/>
                <a:gd name="T101" fmla="*/ 65 h 400"/>
                <a:gd name="T102" fmla="*/ 5 w 227"/>
                <a:gd name="T103" fmla="*/ 72 h 400"/>
                <a:gd name="T104" fmla="*/ 2 w 227"/>
                <a:gd name="T105" fmla="*/ 83 h 400"/>
                <a:gd name="T106" fmla="*/ 1 w 227"/>
                <a:gd name="T107" fmla="*/ 95 h 400"/>
                <a:gd name="T108" fmla="*/ 1 w 227"/>
                <a:gd name="T109" fmla="*/ 105 h 400"/>
                <a:gd name="T110" fmla="*/ 1 w 227"/>
                <a:gd name="T111" fmla="*/ 111 h 400"/>
                <a:gd name="T112" fmla="*/ 1 w 227"/>
                <a:gd name="T113" fmla="*/ 118 h 400"/>
                <a:gd name="T114" fmla="*/ 1 w 227"/>
                <a:gd name="T115" fmla="*/ 127 h 40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7"/>
                <a:gd name="T175" fmla="*/ 0 h 400"/>
                <a:gd name="T176" fmla="*/ 227 w 227"/>
                <a:gd name="T177" fmla="*/ 400 h 40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7" h="400">
                  <a:moveTo>
                    <a:pt x="12" y="364"/>
                  </a:moveTo>
                  <a:lnTo>
                    <a:pt x="17" y="354"/>
                  </a:lnTo>
                  <a:lnTo>
                    <a:pt x="24" y="345"/>
                  </a:lnTo>
                  <a:lnTo>
                    <a:pt x="26" y="359"/>
                  </a:lnTo>
                  <a:lnTo>
                    <a:pt x="26" y="368"/>
                  </a:lnTo>
                  <a:lnTo>
                    <a:pt x="42" y="375"/>
                  </a:lnTo>
                  <a:lnTo>
                    <a:pt x="61" y="381"/>
                  </a:lnTo>
                  <a:lnTo>
                    <a:pt x="66" y="376"/>
                  </a:lnTo>
                  <a:lnTo>
                    <a:pt x="73" y="373"/>
                  </a:lnTo>
                  <a:lnTo>
                    <a:pt x="81" y="375"/>
                  </a:lnTo>
                  <a:lnTo>
                    <a:pt x="92" y="376"/>
                  </a:lnTo>
                  <a:lnTo>
                    <a:pt x="95" y="385"/>
                  </a:lnTo>
                  <a:lnTo>
                    <a:pt x="100" y="390"/>
                  </a:lnTo>
                  <a:lnTo>
                    <a:pt x="106" y="388"/>
                  </a:lnTo>
                  <a:lnTo>
                    <a:pt x="109" y="385"/>
                  </a:lnTo>
                  <a:lnTo>
                    <a:pt x="114" y="385"/>
                  </a:lnTo>
                  <a:lnTo>
                    <a:pt x="114" y="390"/>
                  </a:lnTo>
                  <a:lnTo>
                    <a:pt x="116" y="394"/>
                  </a:lnTo>
                  <a:lnTo>
                    <a:pt x="118" y="395"/>
                  </a:lnTo>
                  <a:lnTo>
                    <a:pt x="119" y="397"/>
                  </a:lnTo>
                  <a:lnTo>
                    <a:pt x="126" y="400"/>
                  </a:lnTo>
                  <a:lnTo>
                    <a:pt x="133" y="400"/>
                  </a:lnTo>
                  <a:lnTo>
                    <a:pt x="137" y="394"/>
                  </a:lnTo>
                  <a:lnTo>
                    <a:pt x="142" y="388"/>
                  </a:lnTo>
                  <a:lnTo>
                    <a:pt x="145" y="390"/>
                  </a:lnTo>
                  <a:lnTo>
                    <a:pt x="149" y="395"/>
                  </a:lnTo>
                  <a:lnTo>
                    <a:pt x="161" y="392"/>
                  </a:lnTo>
                  <a:lnTo>
                    <a:pt x="175" y="388"/>
                  </a:lnTo>
                  <a:lnTo>
                    <a:pt x="185" y="392"/>
                  </a:lnTo>
                  <a:lnTo>
                    <a:pt x="197" y="392"/>
                  </a:lnTo>
                  <a:lnTo>
                    <a:pt x="204" y="375"/>
                  </a:lnTo>
                  <a:lnTo>
                    <a:pt x="206" y="368"/>
                  </a:lnTo>
                  <a:lnTo>
                    <a:pt x="202" y="364"/>
                  </a:lnTo>
                  <a:lnTo>
                    <a:pt x="202" y="361"/>
                  </a:lnTo>
                  <a:lnTo>
                    <a:pt x="206" y="357"/>
                  </a:lnTo>
                  <a:lnTo>
                    <a:pt x="208" y="355"/>
                  </a:lnTo>
                  <a:lnTo>
                    <a:pt x="204" y="350"/>
                  </a:lnTo>
                  <a:lnTo>
                    <a:pt x="201" y="345"/>
                  </a:lnTo>
                  <a:lnTo>
                    <a:pt x="204" y="342"/>
                  </a:lnTo>
                  <a:lnTo>
                    <a:pt x="206" y="336"/>
                  </a:lnTo>
                  <a:lnTo>
                    <a:pt x="204" y="335"/>
                  </a:lnTo>
                  <a:lnTo>
                    <a:pt x="201" y="333"/>
                  </a:lnTo>
                  <a:lnTo>
                    <a:pt x="199" y="330"/>
                  </a:lnTo>
                  <a:lnTo>
                    <a:pt x="197" y="319"/>
                  </a:lnTo>
                  <a:lnTo>
                    <a:pt x="201" y="314"/>
                  </a:lnTo>
                  <a:lnTo>
                    <a:pt x="208" y="309"/>
                  </a:lnTo>
                  <a:lnTo>
                    <a:pt x="206" y="304"/>
                  </a:lnTo>
                  <a:lnTo>
                    <a:pt x="201" y="300"/>
                  </a:lnTo>
                  <a:lnTo>
                    <a:pt x="206" y="298"/>
                  </a:lnTo>
                  <a:lnTo>
                    <a:pt x="209" y="295"/>
                  </a:lnTo>
                  <a:lnTo>
                    <a:pt x="199" y="288"/>
                  </a:lnTo>
                  <a:lnTo>
                    <a:pt x="190" y="281"/>
                  </a:lnTo>
                  <a:lnTo>
                    <a:pt x="190" y="274"/>
                  </a:lnTo>
                  <a:lnTo>
                    <a:pt x="194" y="271"/>
                  </a:lnTo>
                  <a:lnTo>
                    <a:pt x="197" y="267"/>
                  </a:lnTo>
                  <a:lnTo>
                    <a:pt x="201" y="264"/>
                  </a:lnTo>
                  <a:lnTo>
                    <a:pt x="204" y="260"/>
                  </a:lnTo>
                  <a:lnTo>
                    <a:pt x="202" y="257"/>
                  </a:lnTo>
                  <a:lnTo>
                    <a:pt x="213" y="248"/>
                  </a:lnTo>
                  <a:lnTo>
                    <a:pt x="227" y="236"/>
                  </a:lnTo>
                  <a:lnTo>
                    <a:pt x="223" y="236"/>
                  </a:lnTo>
                  <a:lnTo>
                    <a:pt x="220" y="236"/>
                  </a:lnTo>
                  <a:lnTo>
                    <a:pt x="216" y="235"/>
                  </a:lnTo>
                  <a:lnTo>
                    <a:pt x="215" y="233"/>
                  </a:lnTo>
                  <a:lnTo>
                    <a:pt x="211" y="231"/>
                  </a:lnTo>
                  <a:lnTo>
                    <a:pt x="206" y="229"/>
                  </a:lnTo>
                  <a:lnTo>
                    <a:pt x="202" y="229"/>
                  </a:lnTo>
                  <a:lnTo>
                    <a:pt x="199" y="228"/>
                  </a:lnTo>
                  <a:lnTo>
                    <a:pt x="197" y="226"/>
                  </a:lnTo>
                  <a:lnTo>
                    <a:pt x="196" y="222"/>
                  </a:lnTo>
                  <a:lnTo>
                    <a:pt x="192" y="217"/>
                  </a:lnTo>
                  <a:lnTo>
                    <a:pt x="189" y="212"/>
                  </a:lnTo>
                  <a:lnTo>
                    <a:pt x="189" y="207"/>
                  </a:lnTo>
                  <a:lnTo>
                    <a:pt x="190" y="202"/>
                  </a:lnTo>
                  <a:lnTo>
                    <a:pt x="187" y="195"/>
                  </a:lnTo>
                  <a:lnTo>
                    <a:pt x="178" y="186"/>
                  </a:lnTo>
                  <a:lnTo>
                    <a:pt x="175" y="178"/>
                  </a:lnTo>
                  <a:lnTo>
                    <a:pt x="171" y="176"/>
                  </a:lnTo>
                  <a:lnTo>
                    <a:pt x="175" y="169"/>
                  </a:lnTo>
                  <a:lnTo>
                    <a:pt x="177" y="164"/>
                  </a:lnTo>
                  <a:lnTo>
                    <a:pt x="178" y="157"/>
                  </a:lnTo>
                  <a:lnTo>
                    <a:pt x="180" y="150"/>
                  </a:lnTo>
                  <a:lnTo>
                    <a:pt x="185" y="148"/>
                  </a:lnTo>
                  <a:lnTo>
                    <a:pt x="190" y="150"/>
                  </a:lnTo>
                  <a:lnTo>
                    <a:pt x="194" y="148"/>
                  </a:lnTo>
                  <a:lnTo>
                    <a:pt x="196" y="146"/>
                  </a:lnTo>
                  <a:lnTo>
                    <a:pt x="196" y="141"/>
                  </a:lnTo>
                  <a:lnTo>
                    <a:pt x="197" y="134"/>
                  </a:lnTo>
                  <a:lnTo>
                    <a:pt x="196" y="131"/>
                  </a:lnTo>
                  <a:lnTo>
                    <a:pt x="194" y="129"/>
                  </a:lnTo>
                  <a:lnTo>
                    <a:pt x="192" y="127"/>
                  </a:lnTo>
                  <a:lnTo>
                    <a:pt x="189" y="127"/>
                  </a:lnTo>
                  <a:lnTo>
                    <a:pt x="178" y="129"/>
                  </a:lnTo>
                  <a:lnTo>
                    <a:pt x="170" y="129"/>
                  </a:lnTo>
                  <a:lnTo>
                    <a:pt x="164" y="122"/>
                  </a:lnTo>
                  <a:lnTo>
                    <a:pt x="159" y="114"/>
                  </a:lnTo>
                  <a:lnTo>
                    <a:pt x="154" y="108"/>
                  </a:lnTo>
                  <a:lnTo>
                    <a:pt x="151" y="107"/>
                  </a:lnTo>
                  <a:lnTo>
                    <a:pt x="149" y="101"/>
                  </a:lnTo>
                  <a:lnTo>
                    <a:pt x="145" y="98"/>
                  </a:lnTo>
                  <a:lnTo>
                    <a:pt x="142" y="96"/>
                  </a:lnTo>
                  <a:lnTo>
                    <a:pt x="140" y="96"/>
                  </a:lnTo>
                  <a:lnTo>
                    <a:pt x="142" y="93"/>
                  </a:lnTo>
                  <a:lnTo>
                    <a:pt x="147" y="88"/>
                  </a:lnTo>
                  <a:lnTo>
                    <a:pt x="151" y="84"/>
                  </a:lnTo>
                  <a:lnTo>
                    <a:pt x="154" y="60"/>
                  </a:lnTo>
                  <a:lnTo>
                    <a:pt x="156" y="39"/>
                  </a:lnTo>
                  <a:lnTo>
                    <a:pt x="154" y="29"/>
                  </a:lnTo>
                  <a:lnTo>
                    <a:pt x="151" y="20"/>
                  </a:lnTo>
                  <a:lnTo>
                    <a:pt x="147" y="17"/>
                  </a:lnTo>
                  <a:lnTo>
                    <a:pt x="144" y="15"/>
                  </a:lnTo>
                  <a:lnTo>
                    <a:pt x="135" y="8"/>
                  </a:lnTo>
                  <a:lnTo>
                    <a:pt x="123" y="5"/>
                  </a:lnTo>
                  <a:lnTo>
                    <a:pt x="114" y="3"/>
                  </a:lnTo>
                  <a:lnTo>
                    <a:pt x="107" y="0"/>
                  </a:lnTo>
                  <a:lnTo>
                    <a:pt x="100" y="5"/>
                  </a:lnTo>
                  <a:lnTo>
                    <a:pt x="99" y="8"/>
                  </a:lnTo>
                  <a:lnTo>
                    <a:pt x="102" y="12"/>
                  </a:lnTo>
                  <a:lnTo>
                    <a:pt x="109" y="13"/>
                  </a:lnTo>
                  <a:lnTo>
                    <a:pt x="114" y="15"/>
                  </a:lnTo>
                  <a:lnTo>
                    <a:pt x="119" y="20"/>
                  </a:lnTo>
                  <a:lnTo>
                    <a:pt x="118" y="25"/>
                  </a:lnTo>
                  <a:lnTo>
                    <a:pt x="114" y="36"/>
                  </a:lnTo>
                  <a:lnTo>
                    <a:pt x="111" y="46"/>
                  </a:lnTo>
                  <a:lnTo>
                    <a:pt x="107" y="50"/>
                  </a:lnTo>
                  <a:lnTo>
                    <a:pt x="102" y="58"/>
                  </a:lnTo>
                  <a:lnTo>
                    <a:pt x="97" y="63"/>
                  </a:lnTo>
                  <a:lnTo>
                    <a:pt x="97" y="67"/>
                  </a:lnTo>
                  <a:lnTo>
                    <a:pt x="97" y="69"/>
                  </a:lnTo>
                  <a:lnTo>
                    <a:pt x="95" y="70"/>
                  </a:lnTo>
                  <a:lnTo>
                    <a:pt x="92" y="70"/>
                  </a:lnTo>
                  <a:lnTo>
                    <a:pt x="85" y="72"/>
                  </a:lnTo>
                  <a:lnTo>
                    <a:pt x="78" y="76"/>
                  </a:lnTo>
                  <a:lnTo>
                    <a:pt x="76" y="77"/>
                  </a:lnTo>
                  <a:lnTo>
                    <a:pt x="73" y="79"/>
                  </a:lnTo>
                  <a:lnTo>
                    <a:pt x="73" y="82"/>
                  </a:lnTo>
                  <a:lnTo>
                    <a:pt x="73" y="86"/>
                  </a:lnTo>
                  <a:lnTo>
                    <a:pt x="69" y="100"/>
                  </a:lnTo>
                  <a:lnTo>
                    <a:pt x="66" y="110"/>
                  </a:lnTo>
                  <a:lnTo>
                    <a:pt x="68" y="115"/>
                  </a:lnTo>
                  <a:lnTo>
                    <a:pt x="71" y="117"/>
                  </a:lnTo>
                  <a:lnTo>
                    <a:pt x="73" y="119"/>
                  </a:lnTo>
                  <a:lnTo>
                    <a:pt x="73" y="121"/>
                  </a:lnTo>
                  <a:lnTo>
                    <a:pt x="73" y="124"/>
                  </a:lnTo>
                  <a:lnTo>
                    <a:pt x="71" y="131"/>
                  </a:lnTo>
                  <a:lnTo>
                    <a:pt x="68" y="140"/>
                  </a:lnTo>
                  <a:lnTo>
                    <a:pt x="62" y="152"/>
                  </a:lnTo>
                  <a:lnTo>
                    <a:pt x="57" y="162"/>
                  </a:lnTo>
                  <a:lnTo>
                    <a:pt x="49" y="167"/>
                  </a:lnTo>
                  <a:lnTo>
                    <a:pt x="42" y="174"/>
                  </a:lnTo>
                  <a:lnTo>
                    <a:pt x="37" y="181"/>
                  </a:lnTo>
                  <a:lnTo>
                    <a:pt x="31" y="188"/>
                  </a:lnTo>
                  <a:lnTo>
                    <a:pt x="28" y="193"/>
                  </a:lnTo>
                  <a:lnTo>
                    <a:pt x="24" y="205"/>
                  </a:lnTo>
                  <a:lnTo>
                    <a:pt x="24" y="209"/>
                  </a:lnTo>
                  <a:lnTo>
                    <a:pt x="16" y="224"/>
                  </a:lnTo>
                  <a:lnTo>
                    <a:pt x="12" y="235"/>
                  </a:lnTo>
                  <a:lnTo>
                    <a:pt x="9" y="243"/>
                  </a:lnTo>
                  <a:lnTo>
                    <a:pt x="5" y="264"/>
                  </a:lnTo>
                  <a:lnTo>
                    <a:pt x="4" y="271"/>
                  </a:lnTo>
                  <a:lnTo>
                    <a:pt x="2" y="278"/>
                  </a:lnTo>
                  <a:lnTo>
                    <a:pt x="0" y="285"/>
                  </a:lnTo>
                  <a:lnTo>
                    <a:pt x="2" y="293"/>
                  </a:lnTo>
                  <a:lnTo>
                    <a:pt x="2" y="305"/>
                  </a:lnTo>
                  <a:lnTo>
                    <a:pt x="2" y="316"/>
                  </a:lnTo>
                  <a:lnTo>
                    <a:pt x="5" y="321"/>
                  </a:lnTo>
                  <a:lnTo>
                    <a:pt x="5" y="326"/>
                  </a:lnTo>
                  <a:lnTo>
                    <a:pt x="5" y="330"/>
                  </a:lnTo>
                  <a:lnTo>
                    <a:pt x="4" y="335"/>
                  </a:lnTo>
                  <a:lnTo>
                    <a:pt x="7" y="343"/>
                  </a:lnTo>
                  <a:lnTo>
                    <a:pt x="9" y="350"/>
                  </a:lnTo>
                  <a:lnTo>
                    <a:pt x="7" y="359"/>
                  </a:lnTo>
                  <a:lnTo>
                    <a:pt x="5" y="368"/>
                  </a:lnTo>
                  <a:lnTo>
                    <a:pt x="12" y="364"/>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42" name="Freeform 83"/>
            <p:cNvSpPr>
              <a:spLocks/>
            </p:cNvSpPr>
            <p:nvPr/>
          </p:nvSpPr>
          <p:spPr bwMode="auto">
            <a:xfrm>
              <a:off x="3394" y="2232"/>
              <a:ext cx="240" cy="237"/>
            </a:xfrm>
            <a:custGeom>
              <a:avLst/>
              <a:gdLst>
                <a:gd name="T0" fmla="*/ 60 w 329"/>
                <a:gd name="T1" fmla="*/ 14 h 295"/>
                <a:gd name="T2" fmla="*/ 54 w 329"/>
                <a:gd name="T3" fmla="*/ 14 h 295"/>
                <a:gd name="T4" fmla="*/ 52 w 329"/>
                <a:gd name="T5" fmla="*/ 18 h 295"/>
                <a:gd name="T6" fmla="*/ 48 w 329"/>
                <a:gd name="T7" fmla="*/ 16 h 295"/>
                <a:gd name="T8" fmla="*/ 48 w 329"/>
                <a:gd name="T9" fmla="*/ 14 h 295"/>
                <a:gd name="T10" fmla="*/ 44 w 329"/>
                <a:gd name="T11" fmla="*/ 14 h 295"/>
                <a:gd name="T12" fmla="*/ 41 w 329"/>
                <a:gd name="T13" fmla="*/ 9 h 295"/>
                <a:gd name="T14" fmla="*/ 36 w 329"/>
                <a:gd name="T15" fmla="*/ 11 h 295"/>
                <a:gd name="T16" fmla="*/ 29 w 329"/>
                <a:gd name="T17" fmla="*/ 4 h 295"/>
                <a:gd name="T18" fmla="*/ 28 w 329"/>
                <a:gd name="T19" fmla="*/ 2 h 295"/>
                <a:gd name="T20" fmla="*/ 25 w 329"/>
                <a:gd name="T21" fmla="*/ 7 h 295"/>
                <a:gd name="T22" fmla="*/ 23 w 329"/>
                <a:gd name="T23" fmla="*/ 10 h 295"/>
                <a:gd name="T24" fmla="*/ 23 w 329"/>
                <a:gd name="T25" fmla="*/ 14 h 295"/>
                <a:gd name="T26" fmla="*/ 23 w 329"/>
                <a:gd name="T27" fmla="*/ 18 h 295"/>
                <a:gd name="T28" fmla="*/ 19 w 329"/>
                <a:gd name="T29" fmla="*/ 31 h 295"/>
                <a:gd name="T30" fmla="*/ 15 w 329"/>
                <a:gd name="T31" fmla="*/ 35 h 295"/>
                <a:gd name="T32" fmla="*/ 14 w 329"/>
                <a:gd name="T33" fmla="*/ 39 h 295"/>
                <a:gd name="T34" fmla="*/ 12 w 329"/>
                <a:gd name="T35" fmla="*/ 44 h 295"/>
                <a:gd name="T36" fmla="*/ 9 w 329"/>
                <a:gd name="T37" fmla="*/ 45 h 295"/>
                <a:gd name="T38" fmla="*/ 7 w 329"/>
                <a:gd name="T39" fmla="*/ 51 h 295"/>
                <a:gd name="T40" fmla="*/ 1 w 329"/>
                <a:gd name="T41" fmla="*/ 63 h 295"/>
                <a:gd name="T42" fmla="*/ 1 w 329"/>
                <a:gd name="T43" fmla="*/ 72 h 295"/>
                <a:gd name="T44" fmla="*/ 1 w 329"/>
                <a:gd name="T45" fmla="*/ 80 h 295"/>
                <a:gd name="T46" fmla="*/ 4 w 329"/>
                <a:gd name="T47" fmla="*/ 81 h 295"/>
                <a:gd name="T48" fmla="*/ 3 w 329"/>
                <a:gd name="T49" fmla="*/ 85 h 295"/>
                <a:gd name="T50" fmla="*/ 4 w 329"/>
                <a:gd name="T51" fmla="*/ 87 h 295"/>
                <a:gd name="T52" fmla="*/ 8 w 329"/>
                <a:gd name="T53" fmla="*/ 88 h 295"/>
                <a:gd name="T54" fmla="*/ 14 w 329"/>
                <a:gd name="T55" fmla="*/ 93 h 295"/>
                <a:gd name="T56" fmla="*/ 20 w 329"/>
                <a:gd name="T57" fmla="*/ 99 h 295"/>
                <a:gd name="T58" fmla="*/ 23 w 329"/>
                <a:gd name="T59" fmla="*/ 94 h 295"/>
                <a:gd name="T60" fmla="*/ 25 w 329"/>
                <a:gd name="T61" fmla="*/ 92 h 295"/>
                <a:gd name="T62" fmla="*/ 28 w 329"/>
                <a:gd name="T63" fmla="*/ 88 h 295"/>
                <a:gd name="T64" fmla="*/ 31 w 329"/>
                <a:gd name="T65" fmla="*/ 87 h 295"/>
                <a:gd name="T66" fmla="*/ 34 w 329"/>
                <a:gd name="T67" fmla="*/ 85 h 295"/>
                <a:gd name="T68" fmla="*/ 35 w 329"/>
                <a:gd name="T69" fmla="*/ 86 h 295"/>
                <a:gd name="T70" fmla="*/ 36 w 329"/>
                <a:gd name="T71" fmla="*/ 84 h 295"/>
                <a:gd name="T72" fmla="*/ 42 w 329"/>
                <a:gd name="T73" fmla="*/ 84 h 295"/>
                <a:gd name="T74" fmla="*/ 48 w 329"/>
                <a:gd name="T75" fmla="*/ 85 h 295"/>
                <a:gd name="T76" fmla="*/ 52 w 329"/>
                <a:gd name="T77" fmla="*/ 82 h 295"/>
                <a:gd name="T78" fmla="*/ 54 w 329"/>
                <a:gd name="T79" fmla="*/ 80 h 295"/>
                <a:gd name="T80" fmla="*/ 54 w 329"/>
                <a:gd name="T81" fmla="*/ 77 h 295"/>
                <a:gd name="T82" fmla="*/ 54 w 329"/>
                <a:gd name="T83" fmla="*/ 72 h 295"/>
                <a:gd name="T84" fmla="*/ 52 w 329"/>
                <a:gd name="T85" fmla="*/ 71 h 295"/>
                <a:gd name="T86" fmla="*/ 52 w 329"/>
                <a:gd name="T87" fmla="*/ 69 h 295"/>
                <a:gd name="T88" fmla="*/ 55 w 329"/>
                <a:gd name="T89" fmla="*/ 64 h 295"/>
                <a:gd name="T90" fmla="*/ 55 w 329"/>
                <a:gd name="T91" fmla="*/ 59 h 295"/>
                <a:gd name="T92" fmla="*/ 54 w 329"/>
                <a:gd name="T93" fmla="*/ 57 h 295"/>
                <a:gd name="T94" fmla="*/ 55 w 329"/>
                <a:gd name="T95" fmla="*/ 50 h 295"/>
                <a:gd name="T96" fmla="*/ 55 w 329"/>
                <a:gd name="T97" fmla="*/ 47 h 295"/>
                <a:gd name="T98" fmla="*/ 58 w 329"/>
                <a:gd name="T99" fmla="*/ 47 h 295"/>
                <a:gd name="T100" fmla="*/ 58 w 329"/>
                <a:gd name="T101" fmla="*/ 39 h 295"/>
                <a:gd name="T102" fmla="*/ 58 w 329"/>
                <a:gd name="T103" fmla="*/ 35 h 295"/>
                <a:gd name="T104" fmla="*/ 61 w 329"/>
                <a:gd name="T105" fmla="*/ 35 h 295"/>
                <a:gd name="T106" fmla="*/ 62 w 329"/>
                <a:gd name="T107" fmla="*/ 31 h 295"/>
                <a:gd name="T108" fmla="*/ 64 w 329"/>
                <a:gd name="T109" fmla="*/ 31 h 295"/>
                <a:gd name="T110" fmla="*/ 67 w 329"/>
                <a:gd name="T111" fmla="*/ 31 h 295"/>
                <a:gd name="T112" fmla="*/ 68 w 329"/>
                <a:gd name="T113" fmla="*/ 28 h 295"/>
                <a:gd name="T114" fmla="*/ 68 w 329"/>
                <a:gd name="T115" fmla="*/ 22 h 295"/>
                <a:gd name="T116" fmla="*/ 66 w 329"/>
                <a:gd name="T117" fmla="*/ 21 h 295"/>
                <a:gd name="T118" fmla="*/ 64 w 329"/>
                <a:gd name="T119" fmla="*/ 14 h 2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9"/>
                <a:gd name="T181" fmla="*/ 0 h 295"/>
                <a:gd name="T182" fmla="*/ 329 w 329"/>
                <a:gd name="T183" fmla="*/ 295 h 2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9" h="295">
                  <a:moveTo>
                    <a:pt x="313" y="45"/>
                  </a:moveTo>
                  <a:lnTo>
                    <a:pt x="301" y="45"/>
                  </a:lnTo>
                  <a:lnTo>
                    <a:pt x="291" y="41"/>
                  </a:lnTo>
                  <a:lnTo>
                    <a:pt x="277" y="45"/>
                  </a:lnTo>
                  <a:lnTo>
                    <a:pt x="265" y="48"/>
                  </a:lnTo>
                  <a:lnTo>
                    <a:pt x="261" y="45"/>
                  </a:lnTo>
                  <a:lnTo>
                    <a:pt x="258" y="41"/>
                  </a:lnTo>
                  <a:lnTo>
                    <a:pt x="253" y="47"/>
                  </a:lnTo>
                  <a:lnTo>
                    <a:pt x="249" y="53"/>
                  </a:lnTo>
                  <a:lnTo>
                    <a:pt x="242" y="53"/>
                  </a:lnTo>
                  <a:lnTo>
                    <a:pt x="235" y="50"/>
                  </a:lnTo>
                  <a:lnTo>
                    <a:pt x="234" y="48"/>
                  </a:lnTo>
                  <a:lnTo>
                    <a:pt x="232" y="47"/>
                  </a:lnTo>
                  <a:lnTo>
                    <a:pt x="230" y="43"/>
                  </a:lnTo>
                  <a:lnTo>
                    <a:pt x="230" y="40"/>
                  </a:lnTo>
                  <a:lnTo>
                    <a:pt x="225" y="40"/>
                  </a:lnTo>
                  <a:lnTo>
                    <a:pt x="222" y="41"/>
                  </a:lnTo>
                  <a:lnTo>
                    <a:pt x="216" y="45"/>
                  </a:lnTo>
                  <a:lnTo>
                    <a:pt x="211" y="38"/>
                  </a:lnTo>
                  <a:lnTo>
                    <a:pt x="208" y="29"/>
                  </a:lnTo>
                  <a:lnTo>
                    <a:pt x="197" y="28"/>
                  </a:lnTo>
                  <a:lnTo>
                    <a:pt x="189" y="26"/>
                  </a:lnTo>
                  <a:lnTo>
                    <a:pt x="182" y="31"/>
                  </a:lnTo>
                  <a:lnTo>
                    <a:pt x="177" y="34"/>
                  </a:lnTo>
                  <a:lnTo>
                    <a:pt x="158" y="29"/>
                  </a:lnTo>
                  <a:lnTo>
                    <a:pt x="142" y="21"/>
                  </a:lnTo>
                  <a:lnTo>
                    <a:pt x="142" y="12"/>
                  </a:lnTo>
                  <a:lnTo>
                    <a:pt x="140" y="0"/>
                  </a:lnTo>
                  <a:lnTo>
                    <a:pt x="135" y="3"/>
                  </a:lnTo>
                  <a:lnTo>
                    <a:pt x="133" y="7"/>
                  </a:lnTo>
                  <a:lnTo>
                    <a:pt x="132" y="12"/>
                  </a:lnTo>
                  <a:lnTo>
                    <a:pt x="128" y="17"/>
                  </a:lnTo>
                  <a:lnTo>
                    <a:pt x="121" y="21"/>
                  </a:lnTo>
                  <a:lnTo>
                    <a:pt x="118" y="24"/>
                  </a:lnTo>
                  <a:lnTo>
                    <a:pt x="116" y="28"/>
                  </a:lnTo>
                  <a:lnTo>
                    <a:pt x="111" y="31"/>
                  </a:lnTo>
                  <a:lnTo>
                    <a:pt x="108" y="36"/>
                  </a:lnTo>
                  <a:lnTo>
                    <a:pt x="108" y="41"/>
                  </a:lnTo>
                  <a:lnTo>
                    <a:pt x="108" y="45"/>
                  </a:lnTo>
                  <a:lnTo>
                    <a:pt x="108" y="48"/>
                  </a:lnTo>
                  <a:lnTo>
                    <a:pt x="108" y="52"/>
                  </a:lnTo>
                  <a:lnTo>
                    <a:pt x="108" y="55"/>
                  </a:lnTo>
                  <a:lnTo>
                    <a:pt x="106" y="57"/>
                  </a:lnTo>
                  <a:lnTo>
                    <a:pt x="102" y="72"/>
                  </a:lnTo>
                  <a:lnTo>
                    <a:pt x="95" y="91"/>
                  </a:lnTo>
                  <a:lnTo>
                    <a:pt x="89" y="95"/>
                  </a:lnTo>
                  <a:lnTo>
                    <a:pt x="82" y="97"/>
                  </a:lnTo>
                  <a:lnTo>
                    <a:pt x="75" y="104"/>
                  </a:lnTo>
                  <a:lnTo>
                    <a:pt x="70" y="109"/>
                  </a:lnTo>
                  <a:lnTo>
                    <a:pt x="68" y="114"/>
                  </a:lnTo>
                  <a:lnTo>
                    <a:pt x="66" y="117"/>
                  </a:lnTo>
                  <a:lnTo>
                    <a:pt x="66" y="123"/>
                  </a:lnTo>
                  <a:lnTo>
                    <a:pt x="64" y="128"/>
                  </a:lnTo>
                  <a:lnTo>
                    <a:pt x="59" y="133"/>
                  </a:lnTo>
                  <a:lnTo>
                    <a:pt x="56" y="135"/>
                  </a:lnTo>
                  <a:lnTo>
                    <a:pt x="51" y="135"/>
                  </a:lnTo>
                  <a:lnTo>
                    <a:pt x="47" y="135"/>
                  </a:lnTo>
                  <a:lnTo>
                    <a:pt x="40" y="140"/>
                  </a:lnTo>
                  <a:lnTo>
                    <a:pt x="37" y="147"/>
                  </a:lnTo>
                  <a:lnTo>
                    <a:pt x="32" y="154"/>
                  </a:lnTo>
                  <a:lnTo>
                    <a:pt x="25" y="167"/>
                  </a:lnTo>
                  <a:lnTo>
                    <a:pt x="18" y="174"/>
                  </a:lnTo>
                  <a:lnTo>
                    <a:pt x="7" y="188"/>
                  </a:lnTo>
                  <a:lnTo>
                    <a:pt x="4" y="193"/>
                  </a:lnTo>
                  <a:lnTo>
                    <a:pt x="0" y="204"/>
                  </a:lnTo>
                  <a:lnTo>
                    <a:pt x="6" y="214"/>
                  </a:lnTo>
                  <a:lnTo>
                    <a:pt x="7" y="228"/>
                  </a:lnTo>
                  <a:lnTo>
                    <a:pt x="4" y="235"/>
                  </a:lnTo>
                  <a:lnTo>
                    <a:pt x="4" y="238"/>
                  </a:lnTo>
                  <a:lnTo>
                    <a:pt x="6" y="242"/>
                  </a:lnTo>
                  <a:lnTo>
                    <a:pt x="9" y="243"/>
                  </a:lnTo>
                  <a:lnTo>
                    <a:pt x="16" y="243"/>
                  </a:lnTo>
                  <a:lnTo>
                    <a:pt x="19" y="245"/>
                  </a:lnTo>
                  <a:lnTo>
                    <a:pt x="16" y="250"/>
                  </a:lnTo>
                  <a:lnTo>
                    <a:pt x="14" y="254"/>
                  </a:lnTo>
                  <a:lnTo>
                    <a:pt x="14" y="256"/>
                  </a:lnTo>
                  <a:lnTo>
                    <a:pt x="16" y="257"/>
                  </a:lnTo>
                  <a:lnTo>
                    <a:pt x="18" y="259"/>
                  </a:lnTo>
                  <a:lnTo>
                    <a:pt x="21" y="259"/>
                  </a:lnTo>
                  <a:lnTo>
                    <a:pt x="30" y="261"/>
                  </a:lnTo>
                  <a:lnTo>
                    <a:pt x="37" y="262"/>
                  </a:lnTo>
                  <a:lnTo>
                    <a:pt x="44" y="266"/>
                  </a:lnTo>
                  <a:lnTo>
                    <a:pt x="56" y="275"/>
                  </a:lnTo>
                  <a:lnTo>
                    <a:pt x="68" y="278"/>
                  </a:lnTo>
                  <a:lnTo>
                    <a:pt x="82" y="283"/>
                  </a:lnTo>
                  <a:lnTo>
                    <a:pt x="90" y="288"/>
                  </a:lnTo>
                  <a:lnTo>
                    <a:pt x="102" y="295"/>
                  </a:lnTo>
                  <a:lnTo>
                    <a:pt x="104" y="288"/>
                  </a:lnTo>
                  <a:lnTo>
                    <a:pt x="108" y="285"/>
                  </a:lnTo>
                  <a:lnTo>
                    <a:pt x="111" y="282"/>
                  </a:lnTo>
                  <a:lnTo>
                    <a:pt x="113" y="282"/>
                  </a:lnTo>
                  <a:lnTo>
                    <a:pt x="116" y="280"/>
                  </a:lnTo>
                  <a:lnTo>
                    <a:pt x="121" y="276"/>
                  </a:lnTo>
                  <a:lnTo>
                    <a:pt x="125" y="266"/>
                  </a:lnTo>
                  <a:lnTo>
                    <a:pt x="130" y="262"/>
                  </a:lnTo>
                  <a:lnTo>
                    <a:pt x="135" y="261"/>
                  </a:lnTo>
                  <a:lnTo>
                    <a:pt x="139" y="261"/>
                  </a:lnTo>
                  <a:lnTo>
                    <a:pt x="142" y="261"/>
                  </a:lnTo>
                  <a:lnTo>
                    <a:pt x="151" y="259"/>
                  </a:lnTo>
                  <a:lnTo>
                    <a:pt x="159" y="256"/>
                  </a:lnTo>
                  <a:lnTo>
                    <a:pt x="161" y="254"/>
                  </a:lnTo>
                  <a:lnTo>
                    <a:pt x="163" y="254"/>
                  </a:lnTo>
                  <a:lnTo>
                    <a:pt x="165" y="254"/>
                  </a:lnTo>
                  <a:lnTo>
                    <a:pt x="166" y="256"/>
                  </a:lnTo>
                  <a:lnTo>
                    <a:pt x="168" y="257"/>
                  </a:lnTo>
                  <a:lnTo>
                    <a:pt x="170" y="259"/>
                  </a:lnTo>
                  <a:lnTo>
                    <a:pt x="175" y="256"/>
                  </a:lnTo>
                  <a:lnTo>
                    <a:pt x="178" y="250"/>
                  </a:lnTo>
                  <a:lnTo>
                    <a:pt x="185" y="247"/>
                  </a:lnTo>
                  <a:lnTo>
                    <a:pt x="192" y="249"/>
                  </a:lnTo>
                  <a:lnTo>
                    <a:pt x="203" y="249"/>
                  </a:lnTo>
                  <a:lnTo>
                    <a:pt x="216" y="249"/>
                  </a:lnTo>
                  <a:lnTo>
                    <a:pt x="225" y="250"/>
                  </a:lnTo>
                  <a:lnTo>
                    <a:pt x="235" y="254"/>
                  </a:lnTo>
                  <a:lnTo>
                    <a:pt x="242" y="252"/>
                  </a:lnTo>
                  <a:lnTo>
                    <a:pt x="248" y="249"/>
                  </a:lnTo>
                  <a:lnTo>
                    <a:pt x="249" y="245"/>
                  </a:lnTo>
                  <a:lnTo>
                    <a:pt x="254" y="242"/>
                  </a:lnTo>
                  <a:lnTo>
                    <a:pt x="258" y="240"/>
                  </a:lnTo>
                  <a:lnTo>
                    <a:pt x="261" y="238"/>
                  </a:lnTo>
                  <a:lnTo>
                    <a:pt x="263" y="237"/>
                  </a:lnTo>
                  <a:lnTo>
                    <a:pt x="263" y="235"/>
                  </a:lnTo>
                  <a:lnTo>
                    <a:pt x="263" y="230"/>
                  </a:lnTo>
                  <a:lnTo>
                    <a:pt x="261" y="228"/>
                  </a:lnTo>
                  <a:lnTo>
                    <a:pt x="263" y="221"/>
                  </a:lnTo>
                  <a:lnTo>
                    <a:pt x="263" y="214"/>
                  </a:lnTo>
                  <a:lnTo>
                    <a:pt x="261" y="212"/>
                  </a:lnTo>
                  <a:lnTo>
                    <a:pt x="256" y="212"/>
                  </a:lnTo>
                  <a:lnTo>
                    <a:pt x="254" y="211"/>
                  </a:lnTo>
                  <a:lnTo>
                    <a:pt x="253" y="211"/>
                  </a:lnTo>
                  <a:lnTo>
                    <a:pt x="253" y="209"/>
                  </a:lnTo>
                  <a:lnTo>
                    <a:pt x="253" y="205"/>
                  </a:lnTo>
                  <a:lnTo>
                    <a:pt x="258" y="202"/>
                  </a:lnTo>
                  <a:lnTo>
                    <a:pt x="261" y="197"/>
                  </a:lnTo>
                  <a:lnTo>
                    <a:pt x="267" y="193"/>
                  </a:lnTo>
                  <a:lnTo>
                    <a:pt x="268" y="186"/>
                  </a:lnTo>
                  <a:lnTo>
                    <a:pt x="268" y="181"/>
                  </a:lnTo>
                  <a:lnTo>
                    <a:pt x="267" y="178"/>
                  </a:lnTo>
                  <a:lnTo>
                    <a:pt x="267" y="174"/>
                  </a:lnTo>
                  <a:lnTo>
                    <a:pt x="263" y="173"/>
                  </a:lnTo>
                  <a:lnTo>
                    <a:pt x="260" y="169"/>
                  </a:lnTo>
                  <a:lnTo>
                    <a:pt x="258" y="166"/>
                  </a:lnTo>
                  <a:lnTo>
                    <a:pt x="261" y="159"/>
                  </a:lnTo>
                  <a:lnTo>
                    <a:pt x="265" y="148"/>
                  </a:lnTo>
                  <a:lnTo>
                    <a:pt x="265" y="145"/>
                  </a:lnTo>
                  <a:lnTo>
                    <a:pt x="267" y="143"/>
                  </a:lnTo>
                  <a:lnTo>
                    <a:pt x="268" y="142"/>
                  </a:lnTo>
                  <a:lnTo>
                    <a:pt x="272" y="142"/>
                  </a:lnTo>
                  <a:lnTo>
                    <a:pt x="279" y="142"/>
                  </a:lnTo>
                  <a:lnTo>
                    <a:pt x="284" y="138"/>
                  </a:lnTo>
                  <a:lnTo>
                    <a:pt x="284" y="129"/>
                  </a:lnTo>
                  <a:lnTo>
                    <a:pt x="282" y="123"/>
                  </a:lnTo>
                  <a:lnTo>
                    <a:pt x="284" y="117"/>
                  </a:lnTo>
                  <a:lnTo>
                    <a:pt x="286" y="114"/>
                  </a:lnTo>
                  <a:lnTo>
                    <a:pt x="284" y="109"/>
                  </a:lnTo>
                  <a:lnTo>
                    <a:pt x="284" y="105"/>
                  </a:lnTo>
                  <a:lnTo>
                    <a:pt x="287" y="102"/>
                  </a:lnTo>
                  <a:lnTo>
                    <a:pt x="291" y="102"/>
                  </a:lnTo>
                  <a:lnTo>
                    <a:pt x="296" y="102"/>
                  </a:lnTo>
                  <a:lnTo>
                    <a:pt x="299" y="102"/>
                  </a:lnTo>
                  <a:lnTo>
                    <a:pt x="299" y="98"/>
                  </a:lnTo>
                  <a:lnTo>
                    <a:pt x="299" y="91"/>
                  </a:lnTo>
                  <a:lnTo>
                    <a:pt x="301" y="90"/>
                  </a:lnTo>
                  <a:lnTo>
                    <a:pt x="305" y="88"/>
                  </a:lnTo>
                  <a:lnTo>
                    <a:pt x="310" y="91"/>
                  </a:lnTo>
                  <a:lnTo>
                    <a:pt x="317" y="97"/>
                  </a:lnTo>
                  <a:lnTo>
                    <a:pt x="322" y="97"/>
                  </a:lnTo>
                  <a:lnTo>
                    <a:pt x="325" y="93"/>
                  </a:lnTo>
                  <a:lnTo>
                    <a:pt x="327" y="91"/>
                  </a:lnTo>
                  <a:lnTo>
                    <a:pt x="329" y="88"/>
                  </a:lnTo>
                  <a:lnTo>
                    <a:pt x="329" y="83"/>
                  </a:lnTo>
                  <a:lnTo>
                    <a:pt x="329" y="74"/>
                  </a:lnTo>
                  <a:lnTo>
                    <a:pt x="329" y="71"/>
                  </a:lnTo>
                  <a:lnTo>
                    <a:pt x="327" y="67"/>
                  </a:lnTo>
                  <a:lnTo>
                    <a:pt x="324" y="67"/>
                  </a:lnTo>
                  <a:lnTo>
                    <a:pt x="322" y="66"/>
                  </a:lnTo>
                  <a:lnTo>
                    <a:pt x="318" y="62"/>
                  </a:lnTo>
                  <a:lnTo>
                    <a:pt x="317" y="59"/>
                  </a:lnTo>
                  <a:lnTo>
                    <a:pt x="315" y="53"/>
                  </a:lnTo>
                  <a:lnTo>
                    <a:pt x="313" y="45"/>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sp>
          <p:nvSpPr>
            <p:cNvPr id="143" name="Freeform 84"/>
            <p:cNvSpPr>
              <a:spLocks/>
            </p:cNvSpPr>
            <p:nvPr/>
          </p:nvSpPr>
          <p:spPr bwMode="auto">
            <a:xfrm>
              <a:off x="3121" y="2032"/>
              <a:ext cx="375" cy="392"/>
            </a:xfrm>
            <a:custGeom>
              <a:avLst/>
              <a:gdLst>
                <a:gd name="T0" fmla="*/ 34 w 515"/>
                <a:gd name="T1" fmla="*/ 160 h 489"/>
                <a:gd name="T2" fmla="*/ 32 w 515"/>
                <a:gd name="T3" fmla="*/ 156 h 489"/>
                <a:gd name="T4" fmla="*/ 31 w 515"/>
                <a:gd name="T5" fmla="*/ 151 h 489"/>
                <a:gd name="T6" fmla="*/ 28 w 515"/>
                <a:gd name="T7" fmla="*/ 145 h 489"/>
                <a:gd name="T8" fmla="*/ 28 w 515"/>
                <a:gd name="T9" fmla="*/ 135 h 489"/>
                <a:gd name="T10" fmla="*/ 14 w 515"/>
                <a:gd name="T11" fmla="*/ 135 h 489"/>
                <a:gd name="T12" fmla="*/ 12 w 515"/>
                <a:gd name="T13" fmla="*/ 123 h 489"/>
                <a:gd name="T14" fmla="*/ 9 w 515"/>
                <a:gd name="T15" fmla="*/ 114 h 489"/>
                <a:gd name="T16" fmla="*/ 10 w 515"/>
                <a:gd name="T17" fmla="*/ 108 h 489"/>
                <a:gd name="T18" fmla="*/ 9 w 515"/>
                <a:gd name="T19" fmla="*/ 101 h 489"/>
                <a:gd name="T20" fmla="*/ 7 w 515"/>
                <a:gd name="T21" fmla="*/ 98 h 489"/>
                <a:gd name="T22" fmla="*/ 8 w 515"/>
                <a:gd name="T23" fmla="*/ 95 h 489"/>
                <a:gd name="T24" fmla="*/ 11 w 515"/>
                <a:gd name="T25" fmla="*/ 92 h 489"/>
                <a:gd name="T26" fmla="*/ 13 w 515"/>
                <a:gd name="T27" fmla="*/ 83 h 489"/>
                <a:gd name="T28" fmla="*/ 17 w 515"/>
                <a:gd name="T29" fmla="*/ 75 h 489"/>
                <a:gd name="T30" fmla="*/ 15 w 515"/>
                <a:gd name="T31" fmla="*/ 71 h 489"/>
                <a:gd name="T32" fmla="*/ 14 w 515"/>
                <a:gd name="T33" fmla="*/ 66 h 489"/>
                <a:gd name="T34" fmla="*/ 15 w 515"/>
                <a:gd name="T35" fmla="*/ 58 h 489"/>
                <a:gd name="T36" fmla="*/ 12 w 515"/>
                <a:gd name="T37" fmla="*/ 57 h 489"/>
                <a:gd name="T38" fmla="*/ 7 w 515"/>
                <a:gd name="T39" fmla="*/ 56 h 489"/>
                <a:gd name="T40" fmla="*/ 0 w 515"/>
                <a:gd name="T41" fmla="*/ 46 h 489"/>
                <a:gd name="T42" fmla="*/ 1 w 515"/>
                <a:gd name="T43" fmla="*/ 30 h 489"/>
                <a:gd name="T44" fmla="*/ 28 w 515"/>
                <a:gd name="T45" fmla="*/ 22 h 489"/>
                <a:gd name="T46" fmla="*/ 30 w 515"/>
                <a:gd name="T47" fmla="*/ 14 h 489"/>
                <a:gd name="T48" fmla="*/ 29 w 515"/>
                <a:gd name="T49" fmla="*/ 7 h 489"/>
                <a:gd name="T50" fmla="*/ 31 w 515"/>
                <a:gd name="T51" fmla="*/ 2 h 489"/>
                <a:gd name="T52" fmla="*/ 33 w 515"/>
                <a:gd name="T53" fmla="*/ 4 h 489"/>
                <a:gd name="T54" fmla="*/ 36 w 515"/>
                <a:gd name="T55" fmla="*/ 14 h 489"/>
                <a:gd name="T56" fmla="*/ 38 w 515"/>
                <a:gd name="T57" fmla="*/ 22 h 489"/>
                <a:gd name="T58" fmla="*/ 42 w 515"/>
                <a:gd name="T59" fmla="*/ 25 h 489"/>
                <a:gd name="T60" fmla="*/ 44 w 515"/>
                <a:gd name="T61" fmla="*/ 31 h 489"/>
                <a:gd name="T62" fmla="*/ 103 w 515"/>
                <a:gd name="T63" fmla="*/ 46 h 489"/>
                <a:gd name="T64" fmla="*/ 101 w 515"/>
                <a:gd name="T65" fmla="*/ 57 h 489"/>
                <a:gd name="T66" fmla="*/ 100 w 515"/>
                <a:gd name="T67" fmla="*/ 64 h 489"/>
                <a:gd name="T68" fmla="*/ 102 w 515"/>
                <a:gd name="T69" fmla="*/ 74 h 489"/>
                <a:gd name="T70" fmla="*/ 101 w 515"/>
                <a:gd name="T71" fmla="*/ 79 h 489"/>
                <a:gd name="T72" fmla="*/ 102 w 515"/>
                <a:gd name="T73" fmla="*/ 87 h 489"/>
                <a:gd name="T74" fmla="*/ 98 w 515"/>
                <a:gd name="T75" fmla="*/ 95 h 489"/>
                <a:gd name="T76" fmla="*/ 98 w 515"/>
                <a:gd name="T77" fmla="*/ 99 h 489"/>
                <a:gd name="T78" fmla="*/ 98 w 515"/>
                <a:gd name="T79" fmla="*/ 101 h 489"/>
                <a:gd name="T80" fmla="*/ 95 w 515"/>
                <a:gd name="T81" fmla="*/ 114 h 489"/>
                <a:gd name="T82" fmla="*/ 91 w 515"/>
                <a:gd name="T83" fmla="*/ 119 h 489"/>
                <a:gd name="T84" fmla="*/ 90 w 515"/>
                <a:gd name="T85" fmla="*/ 123 h 489"/>
                <a:gd name="T86" fmla="*/ 89 w 515"/>
                <a:gd name="T87" fmla="*/ 127 h 489"/>
                <a:gd name="T88" fmla="*/ 85 w 515"/>
                <a:gd name="T89" fmla="*/ 128 h 489"/>
                <a:gd name="T90" fmla="*/ 82 w 515"/>
                <a:gd name="T91" fmla="*/ 138 h 489"/>
                <a:gd name="T92" fmla="*/ 77 w 515"/>
                <a:gd name="T93" fmla="*/ 147 h 489"/>
                <a:gd name="T94" fmla="*/ 78 w 515"/>
                <a:gd name="T95" fmla="*/ 156 h 489"/>
                <a:gd name="T96" fmla="*/ 75 w 515"/>
                <a:gd name="T97" fmla="*/ 157 h 489"/>
                <a:gd name="T98" fmla="*/ 71 w 515"/>
                <a:gd name="T99" fmla="*/ 152 h 489"/>
                <a:gd name="T100" fmla="*/ 71 w 515"/>
                <a:gd name="T101" fmla="*/ 149 h 489"/>
                <a:gd name="T102" fmla="*/ 71 w 515"/>
                <a:gd name="T103" fmla="*/ 148 h 489"/>
                <a:gd name="T104" fmla="*/ 69 w 515"/>
                <a:gd name="T105" fmla="*/ 151 h 489"/>
                <a:gd name="T106" fmla="*/ 66 w 515"/>
                <a:gd name="T107" fmla="*/ 150 h 489"/>
                <a:gd name="T108" fmla="*/ 61 w 515"/>
                <a:gd name="T109" fmla="*/ 152 h 489"/>
                <a:gd name="T110" fmla="*/ 55 w 515"/>
                <a:gd name="T111" fmla="*/ 150 h 489"/>
                <a:gd name="T112" fmla="*/ 46 w 515"/>
                <a:gd name="T113" fmla="*/ 148 h 489"/>
                <a:gd name="T114" fmla="*/ 41 w 515"/>
                <a:gd name="T115" fmla="*/ 156 h 489"/>
                <a:gd name="T116" fmla="*/ 38 w 515"/>
                <a:gd name="T117" fmla="*/ 162 h 4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15"/>
                <a:gd name="T178" fmla="*/ 0 h 489"/>
                <a:gd name="T179" fmla="*/ 515 w 515"/>
                <a:gd name="T180" fmla="*/ 489 h 4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15" h="489">
                  <a:moveTo>
                    <a:pt x="185" y="489"/>
                  </a:moveTo>
                  <a:lnTo>
                    <a:pt x="177" y="487"/>
                  </a:lnTo>
                  <a:lnTo>
                    <a:pt x="168" y="484"/>
                  </a:lnTo>
                  <a:lnTo>
                    <a:pt x="165" y="480"/>
                  </a:lnTo>
                  <a:lnTo>
                    <a:pt x="161" y="477"/>
                  </a:lnTo>
                  <a:lnTo>
                    <a:pt x="159" y="472"/>
                  </a:lnTo>
                  <a:lnTo>
                    <a:pt x="161" y="465"/>
                  </a:lnTo>
                  <a:lnTo>
                    <a:pt x="156" y="460"/>
                  </a:lnTo>
                  <a:lnTo>
                    <a:pt x="151" y="456"/>
                  </a:lnTo>
                  <a:lnTo>
                    <a:pt x="147" y="454"/>
                  </a:lnTo>
                  <a:lnTo>
                    <a:pt x="142" y="453"/>
                  </a:lnTo>
                  <a:lnTo>
                    <a:pt x="133" y="439"/>
                  </a:lnTo>
                  <a:lnTo>
                    <a:pt x="132" y="429"/>
                  </a:lnTo>
                  <a:lnTo>
                    <a:pt x="133" y="415"/>
                  </a:lnTo>
                  <a:lnTo>
                    <a:pt x="133" y="408"/>
                  </a:lnTo>
                  <a:lnTo>
                    <a:pt x="121" y="408"/>
                  </a:lnTo>
                  <a:lnTo>
                    <a:pt x="95" y="406"/>
                  </a:lnTo>
                  <a:lnTo>
                    <a:pt x="69" y="406"/>
                  </a:lnTo>
                  <a:lnTo>
                    <a:pt x="57" y="404"/>
                  </a:lnTo>
                  <a:lnTo>
                    <a:pt x="57" y="389"/>
                  </a:lnTo>
                  <a:lnTo>
                    <a:pt x="56" y="372"/>
                  </a:lnTo>
                  <a:lnTo>
                    <a:pt x="49" y="363"/>
                  </a:lnTo>
                  <a:lnTo>
                    <a:pt x="42" y="354"/>
                  </a:lnTo>
                  <a:lnTo>
                    <a:pt x="42" y="344"/>
                  </a:lnTo>
                  <a:lnTo>
                    <a:pt x="44" y="339"/>
                  </a:lnTo>
                  <a:lnTo>
                    <a:pt x="45" y="334"/>
                  </a:lnTo>
                  <a:lnTo>
                    <a:pt x="49" y="325"/>
                  </a:lnTo>
                  <a:lnTo>
                    <a:pt x="47" y="316"/>
                  </a:lnTo>
                  <a:lnTo>
                    <a:pt x="44" y="313"/>
                  </a:lnTo>
                  <a:lnTo>
                    <a:pt x="44" y="304"/>
                  </a:lnTo>
                  <a:lnTo>
                    <a:pt x="42" y="299"/>
                  </a:lnTo>
                  <a:lnTo>
                    <a:pt x="38" y="296"/>
                  </a:lnTo>
                  <a:lnTo>
                    <a:pt x="35" y="294"/>
                  </a:lnTo>
                  <a:lnTo>
                    <a:pt x="35" y="292"/>
                  </a:lnTo>
                  <a:lnTo>
                    <a:pt x="37" y="289"/>
                  </a:lnTo>
                  <a:lnTo>
                    <a:pt x="40" y="287"/>
                  </a:lnTo>
                  <a:lnTo>
                    <a:pt x="47" y="282"/>
                  </a:lnTo>
                  <a:lnTo>
                    <a:pt x="54" y="278"/>
                  </a:lnTo>
                  <a:lnTo>
                    <a:pt x="57" y="270"/>
                  </a:lnTo>
                  <a:lnTo>
                    <a:pt x="61" y="259"/>
                  </a:lnTo>
                  <a:lnTo>
                    <a:pt x="66" y="252"/>
                  </a:lnTo>
                  <a:lnTo>
                    <a:pt x="71" y="247"/>
                  </a:lnTo>
                  <a:lnTo>
                    <a:pt x="75" y="240"/>
                  </a:lnTo>
                  <a:lnTo>
                    <a:pt x="78" y="226"/>
                  </a:lnTo>
                  <a:lnTo>
                    <a:pt x="78" y="221"/>
                  </a:lnTo>
                  <a:lnTo>
                    <a:pt x="78" y="216"/>
                  </a:lnTo>
                  <a:lnTo>
                    <a:pt x="76" y="213"/>
                  </a:lnTo>
                  <a:lnTo>
                    <a:pt x="73" y="209"/>
                  </a:lnTo>
                  <a:lnTo>
                    <a:pt x="69" y="204"/>
                  </a:lnTo>
                  <a:lnTo>
                    <a:pt x="68" y="197"/>
                  </a:lnTo>
                  <a:lnTo>
                    <a:pt x="71" y="188"/>
                  </a:lnTo>
                  <a:lnTo>
                    <a:pt x="75" y="178"/>
                  </a:lnTo>
                  <a:lnTo>
                    <a:pt x="73" y="175"/>
                  </a:lnTo>
                  <a:lnTo>
                    <a:pt x="71" y="173"/>
                  </a:lnTo>
                  <a:lnTo>
                    <a:pt x="68" y="171"/>
                  </a:lnTo>
                  <a:lnTo>
                    <a:pt x="63" y="171"/>
                  </a:lnTo>
                  <a:lnTo>
                    <a:pt x="54" y="169"/>
                  </a:lnTo>
                  <a:lnTo>
                    <a:pt x="44" y="168"/>
                  </a:lnTo>
                  <a:lnTo>
                    <a:pt x="30" y="168"/>
                  </a:lnTo>
                  <a:lnTo>
                    <a:pt x="19" y="166"/>
                  </a:lnTo>
                  <a:lnTo>
                    <a:pt x="9" y="154"/>
                  </a:lnTo>
                  <a:lnTo>
                    <a:pt x="0" y="138"/>
                  </a:lnTo>
                  <a:lnTo>
                    <a:pt x="4" y="123"/>
                  </a:lnTo>
                  <a:lnTo>
                    <a:pt x="9" y="105"/>
                  </a:lnTo>
                  <a:lnTo>
                    <a:pt x="6" y="88"/>
                  </a:lnTo>
                  <a:lnTo>
                    <a:pt x="4" y="69"/>
                  </a:lnTo>
                  <a:lnTo>
                    <a:pt x="137" y="69"/>
                  </a:lnTo>
                  <a:lnTo>
                    <a:pt x="140" y="66"/>
                  </a:lnTo>
                  <a:lnTo>
                    <a:pt x="144" y="64"/>
                  </a:lnTo>
                  <a:lnTo>
                    <a:pt x="144" y="45"/>
                  </a:lnTo>
                  <a:lnTo>
                    <a:pt x="146" y="40"/>
                  </a:lnTo>
                  <a:lnTo>
                    <a:pt x="147" y="35"/>
                  </a:lnTo>
                  <a:lnTo>
                    <a:pt x="146" y="29"/>
                  </a:lnTo>
                  <a:lnTo>
                    <a:pt x="144" y="23"/>
                  </a:lnTo>
                  <a:lnTo>
                    <a:pt x="147" y="19"/>
                  </a:lnTo>
                  <a:lnTo>
                    <a:pt x="151" y="17"/>
                  </a:lnTo>
                  <a:lnTo>
                    <a:pt x="152" y="7"/>
                  </a:lnTo>
                  <a:lnTo>
                    <a:pt x="154" y="0"/>
                  </a:lnTo>
                  <a:lnTo>
                    <a:pt x="159" y="5"/>
                  </a:lnTo>
                  <a:lnTo>
                    <a:pt x="163" y="12"/>
                  </a:lnTo>
                  <a:lnTo>
                    <a:pt x="166" y="17"/>
                  </a:lnTo>
                  <a:lnTo>
                    <a:pt x="170" y="24"/>
                  </a:lnTo>
                  <a:lnTo>
                    <a:pt x="173" y="40"/>
                  </a:lnTo>
                  <a:lnTo>
                    <a:pt x="177" y="57"/>
                  </a:lnTo>
                  <a:lnTo>
                    <a:pt x="178" y="62"/>
                  </a:lnTo>
                  <a:lnTo>
                    <a:pt x="184" y="66"/>
                  </a:lnTo>
                  <a:lnTo>
                    <a:pt x="190" y="69"/>
                  </a:lnTo>
                  <a:lnTo>
                    <a:pt x="197" y="71"/>
                  </a:lnTo>
                  <a:lnTo>
                    <a:pt x="203" y="76"/>
                  </a:lnTo>
                  <a:lnTo>
                    <a:pt x="203" y="81"/>
                  </a:lnTo>
                  <a:lnTo>
                    <a:pt x="211" y="88"/>
                  </a:lnTo>
                  <a:lnTo>
                    <a:pt x="218" y="95"/>
                  </a:lnTo>
                  <a:lnTo>
                    <a:pt x="515" y="111"/>
                  </a:lnTo>
                  <a:lnTo>
                    <a:pt x="507" y="126"/>
                  </a:lnTo>
                  <a:lnTo>
                    <a:pt x="503" y="137"/>
                  </a:lnTo>
                  <a:lnTo>
                    <a:pt x="500" y="145"/>
                  </a:lnTo>
                  <a:lnTo>
                    <a:pt x="496" y="166"/>
                  </a:lnTo>
                  <a:lnTo>
                    <a:pt x="495" y="173"/>
                  </a:lnTo>
                  <a:lnTo>
                    <a:pt x="493" y="180"/>
                  </a:lnTo>
                  <a:lnTo>
                    <a:pt x="491" y="187"/>
                  </a:lnTo>
                  <a:lnTo>
                    <a:pt x="493" y="195"/>
                  </a:lnTo>
                  <a:lnTo>
                    <a:pt x="493" y="207"/>
                  </a:lnTo>
                  <a:lnTo>
                    <a:pt x="493" y="218"/>
                  </a:lnTo>
                  <a:lnTo>
                    <a:pt x="496" y="223"/>
                  </a:lnTo>
                  <a:lnTo>
                    <a:pt x="496" y="228"/>
                  </a:lnTo>
                  <a:lnTo>
                    <a:pt x="496" y="232"/>
                  </a:lnTo>
                  <a:lnTo>
                    <a:pt x="495" y="237"/>
                  </a:lnTo>
                  <a:lnTo>
                    <a:pt x="498" y="247"/>
                  </a:lnTo>
                  <a:lnTo>
                    <a:pt x="500" y="254"/>
                  </a:lnTo>
                  <a:lnTo>
                    <a:pt x="496" y="264"/>
                  </a:lnTo>
                  <a:lnTo>
                    <a:pt x="491" y="277"/>
                  </a:lnTo>
                  <a:lnTo>
                    <a:pt x="486" y="280"/>
                  </a:lnTo>
                  <a:lnTo>
                    <a:pt x="483" y="285"/>
                  </a:lnTo>
                  <a:lnTo>
                    <a:pt x="483" y="290"/>
                  </a:lnTo>
                  <a:lnTo>
                    <a:pt x="483" y="294"/>
                  </a:lnTo>
                  <a:lnTo>
                    <a:pt x="483" y="297"/>
                  </a:lnTo>
                  <a:lnTo>
                    <a:pt x="483" y="301"/>
                  </a:lnTo>
                  <a:lnTo>
                    <a:pt x="483" y="304"/>
                  </a:lnTo>
                  <a:lnTo>
                    <a:pt x="481" y="306"/>
                  </a:lnTo>
                  <a:lnTo>
                    <a:pt x="477" y="321"/>
                  </a:lnTo>
                  <a:lnTo>
                    <a:pt x="470" y="340"/>
                  </a:lnTo>
                  <a:lnTo>
                    <a:pt x="464" y="344"/>
                  </a:lnTo>
                  <a:lnTo>
                    <a:pt x="457" y="346"/>
                  </a:lnTo>
                  <a:lnTo>
                    <a:pt x="450" y="353"/>
                  </a:lnTo>
                  <a:lnTo>
                    <a:pt x="445" y="358"/>
                  </a:lnTo>
                  <a:lnTo>
                    <a:pt x="443" y="363"/>
                  </a:lnTo>
                  <a:lnTo>
                    <a:pt x="441" y="366"/>
                  </a:lnTo>
                  <a:lnTo>
                    <a:pt x="441" y="372"/>
                  </a:lnTo>
                  <a:lnTo>
                    <a:pt x="439" y="377"/>
                  </a:lnTo>
                  <a:lnTo>
                    <a:pt x="434" y="382"/>
                  </a:lnTo>
                  <a:lnTo>
                    <a:pt x="431" y="384"/>
                  </a:lnTo>
                  <a:lnTo>
                    <a:pt x="426" y="384"/>
                  </a:lnTo>
                  <a:lnTo>
                    <a:pt x="422" y="384"/>
                  </a:lnTo>
                  <a:lnTo>
                    <a:pt x="415" y="389"/>
                  </a:lnTo>
                  <a:lnTo>
                    <a:pt x="412" y="396"/>
                  </a:lnTo>
                  <a:lnTo>
                    <a:pt x="407" y="403"/>
                  </a:lnTo>
                  <a:lnTo>
                    <a:pt x="400" y="416"/>
                  </a:lnTo>
                  <a:lnTo>
                    <a:pt x="393" y="423"/>
                  </a:lnTo>
                  <a:lnTo>
                    <a:pt x="382" y="437"/>
                  </a:lnTo>
                  <a:lnTo>
                    <a:pt x="379" y="442"/>
                  </a:lnTo>
                  <a:lnTo>
                    <a:pt x="375" y="453"/>
                  </a:lnTo>
                  <a:lnTo>
                    <a:pt x="379" y="461"/>
                  </a:lnTo>
                  <a:lnTo>
                    <a:pt x="382" y="470"/>
                  </a:lnTo>
                  <a:lnTo>
                    <a:pt x="382" y="477"/>
                  </a:lnTo>
                  <a:lnTo>
                    <a:pt x="374" y="477"/>
                  </a:lnTo>
                  <a:lnTo>
                    <a:pt x="365" y="473"/>
                  </a:lnTo>
                  <a:lnTo>
                    <a:pt x="356" y="468"/>
                  </a:lnTo>
                  <a:lnTo>
                    <a:pt x="353" y="465"/>
                  </a:lnTo>
                  <a:lnTo>
                    <a:pt x="351" y="460"/>
                  </a:lnTo>
                  <a:lnTo>
                    <a:pt x="351" y="453"/>
                  </a:lnTo>
                  <a:lnTo>
                    <a:pt x="349" y="451"/>
                  </a:lnTo>
                  <a:lnTo>
                    <a:pt x="349" y="449"/>
                  </a:lnTo>
                  <a:lnTo>
                    <a:pt x="348" y="448"/>
                  </a:lnTo>
                  <a:lnTo>
                    <a:pt x="344" y="448"/>
                  </a:lnTo>
                  <a:lnTo>
                    <a:pt x="343" y="453"/>
                  </a:lnTo>
                  <a:lnTo>
                    <a:pt x="339" y="454"/>
                  </a:lnTo>
                  <a:lnTo>
                    <a:pt x="336" y="456"/>
                  </a:lnTo>
                  <a:lnTo>
                    <a:pt x="330" y="454"/>
                  </a:lnTo>
                  <a:lnTo>
                    <a:pt x="327" y="454"/>
                  </a:lnTo>
                  <a:lnTo>
                    <a:pt x="318" y="453"/>
                  </a:lnTo>
                  <a:lnTo>
                    <a:pt x="315" y="453"/>
                  </a:lnTo>
                  <a:lnTo>
                    <a:pt x="308" y="456"/>
                  </a:lnTo>
                  <a:lnTo>
                    <a:pt x="301" y="460"/>
                  </a:lnTo>
                  <a:lnTo>
                    <a:pt x="292" y="460"/>
                  </a:lnTo>
                  <a:lnTo>
                    <a:pt x="284" y="458"/>
                  </a:lnTo>
                  <a:lnTo>
                    <a:pt x="265" y="453"/>
                  </a:lnTo>
                  <a:lnTo>
                    <a:pt x="241" y="442"/>
                  </a:lnTo>
                  <a:lnTo>
                    <a:pt x="234" y="444"/>
                  </a:lnTo>
                  <a:lnTo>
                    <a:pt x="227" y="448"/>
                  </a:lnTo>
                  <a:lnTo>
                    <a:pt x="216" y="454"/>
                  </a:lnTo>
                  <a:lnTo>
                    <a:pt x="204" y="468"/>
                  </a:lnTo>
                  <a:lnTo>
                    <a:pt x="199" y="470"/>
                  </a:lnTo>
                  <a:lnTo>
                    <a:pt x="194" y="472"/>
                  </a:lnTo>
                  <a:lnTo>
                    <a:pt x="190" y="482"/>
                  </a:lnTo>
                  <a:lnTo>
                    <a:pt x="185" y="489"/>
                  </a:lnTo>
                  <a:close/>
                </a:path>
              </a:pathLst>
            </a:custGeom>
            <a:solidFill>
              <a:schemeClr val="accent1">
                <a:lumMod val="40000"/>
                <a:lumOff val="60000"/>
              </a:schemeClr>
            </a:solidFill>
            <a:ln w="6350" cap="rnd" cmpd="sng">
              <a:solidFill>
                <a:srgbClr val="FFFFFF"/>
              </a:solidFill>
              <a:prstDash val="solid"/>
              <a:round/>
              <a:headEnd type="none" w="med" len="med"/>
              <a:tailEnd type="none" w="med" len="med"/>
            </a:ln>
          </p:spPr>
          <p:txBody>
            <a:bodyPr/>
            <a:lstStyle/>
            <a:p>
              <a:pPr defTabSz="685800">
                <a:buClrTx/>
                <a:defRPr/>
              </a:pPr>
              <a:endParaRPr lang="pt-BR" sz="1350" dirty="0">
                <a:latin typeface="Source Sans Pro" panose="020B0503030403020204" pitchFamily="34" charset="0"/>
                <a:ea typeface="Source Sans Pro" panose="020B0503030403020204" pitchFamily="34" charset="0"/>
              </a:endParaRPr>
            </a:p>
          </p:txBody>
        </p:sp>
      </p:grpSp>
      <p:sp>
        <p:nvSpPr>
          <p:cNvPr id="152" name="CaixaDeTexto 151"/>
          <p:cNvSpPr txBox="1"/>
          <p:nvPr/>
        </p:nvSpPr>
        <p:spPr>
          <a:xfrm>
            <a:off x="170347" y="114195"/>
            <a:ext cx="4656144" cy="1169551"/>
          </a:xfrm>
          <a:prstGeom prst="rect">
            <a:avLst/>
          </a:prstGeom>
          <a:noFill/>
        </p:spPr>
        <p:txBody>
          <a:bodyPr wrap="square" rtlCol="0">
            <a:spAutoFit/>
          </a:bodyPr>
          <a:lstStyle/>
          <a:p>
            <a:r>
              <a:rPr lang="en-US" sz="3000" b="1" dirty="0">
                <a:solidFill>
                  <a:schemeClr val="bg1"/>
                </a:solidFill>
                <a:latin typeface="Poppins" panose="00000500000000000000" pitchFamily="2" charset="0"/>
                <a:ea typeface="Poppins"/>
                <a:cs typeface="Poppins" panose="00000500000000000000" pitchFamily="2" charset="0"/>
              </a:rPr>
              <a:t>Present at</a:t>
            </a:r>
          </a:p>
          <a:p>
            <a:r>
              <a:rPr lang="en-US" sz="2000" b="1" dirty="0">
                <a:solidFill>
                  <a:srgbClr val="00B0F0"/>
                </a:solidFill>
                <a:latin typeface="Poppins" panose="00000500000000000000" pitchFamily="2" charset="0"/>
                <a:cs typeface="Poppins" panose="00000500000000000000" pitchFamily="2" charset="0"/>
              </a:rPr>
              <a:t>   </a:t>
            </a:r>
            <a:r>
              <a:rPr lang="en-US" sz="2000" b="1" dirty="0">
                <a:solidFill>
                  <a:srgbClr val="3694FF"/>
                </a:solidFill>
                <a:latin typeface="Poppins" panose="00000500000000000000" pitchFamily="2" charset="0"/>
                <a:cs typeface="Poppins" panose="00000500000000000000" pitchFamily="2" charset="0"/>
              </a:rPr>
              <a:t>5 States + Federal District and abroad</a:t>
            </a:r>
          </a:p>
        </p:txBody>
      </p:sp>
      <p:pic>
        <p:nvPicPr>
          <p:cNvPr id="154" name="Imagem 1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2176" y="4270547"/>
            <a:ext cx="136113" cy="116445"/>
          </a:xfrm>
          <a:prstGeom prst="rect">
            <a:avLst/>
          </a:prstGeom>
        </p:spPr>
      </p:pic>
      <p:pic>
        <p:nvPicPr>
          <p:cNvPr id="158" name="Imagem 1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4175" y="4167715"/>
            <a:ext cx="136113" cy="116445"/>
          </a:xfrm>
          <a:prstGeom prst="rect">
            <a:avLst/>
          </a:prstGeom>
        </p:spPr>
      </p:pic>
      <p:pic>
        <p:nvPicPr>
          <p:cNvPr id="159" name="Imagem 1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9179" y="4127810"/>
            <a:ext cx="136113" cy="116445"/>
          </a:xfrm>
          <a:prstGeom prst="rect">
            <a:avLst/>
          </a:prstGeom>
        </p:spPr>
      </p:pic>
      <p:pic>
        <p:nvPicPr>
          <p:cNvPr id="160" name="Imagem 15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51680" y="4235894"/>
            <a:ext cx="136113" cy="116445"/>
          </a:xfrm>
          <a:prstGeom prst="rect">
            <a:avLst/>
          </a:prstGeom>
        </p:spPr>
      </p:pic>
      <p:pic>
        <p:nvPicPr>
          <p:cNvPr id="161" name="Imagem 1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6093" y="4185136"/>
            <a:ext cx="136113" cy="116445"/>
          </a:xfrm>
          <a:prstGeom prst="rect">
            <a:avLst/>
          </a:prstGeom>
        </p:spPr>
      </p:pic>
      <p:pic>
        <p:nvPicPr>
          <p:cNvPr id="162" name="Imagem 1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44669" y="4117525"/>
            <a:ext cx="136113" cy="116445"/>
          </a:xfrm>
          <a:prstGeom prst="rect">
            <a:avLst/>
          </a:prstGeom>
        </p:spPr>
      </p:pic>
      <p:pic>
        <p:nvPicPr>
          <p:cNvPr id="163" name="Imagem 1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2162" y="4097405"/>
            <a:ext cx="136113" cy="116445"/>
          </a:xfrm>
          <a:prstGeom prst="rect">
            <a:avLst/>
          </a:prstGeom>
        </p:spPr>
      </p:pic>
      <p:pic>
        <p:nvPicPr>
          <p:cNvPr id="164" name="Imagem 1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2834" y="4265285"/>
            <a:ext cx="136113" cy="116445"/>
          </a:xfrm>
          <a:prstGeom prst="rect">
            <a:avLst/>
          </a:prstGeom>
        </p:spPr>
      </p:pic>
      <p:pic>
        <p:nvPicPr>
          <p:cNvPr id="165" name="Imagem 1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1729" y="4271348"/>
            <a:ext cx="136113" cy="116445"/>
          </a:xfrm>
          <a:prstGeom prst="rect">
            <a:avLst/>
          </a:prstGeom>
        </p:spPr>
      </p:pic>
      <p:pic>
        <p:nvPicPr>
          <p:cNvPr id="166" name="Imagem 1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4884" y="4190810"/>
            <a:ext cx="136113" cy="116445"/>
          </a:xfrm>
          <a:prstGeom prst="rect">
            <a:avLst/>
          </a:prstGeom>
        </p:spPr>
      </p:pic>
      <p:pic>
        <p:nvPicPr>
          <p:cNvPr id="167" name="Imagem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9226" y="4263483"/>
            <a:ext cx="136113" cy="116445"/>
          </a:xfrm>
          <a:prstGeom prst="rect">
            <a:avLst/>
          </a:prstGeom>
        </p:spPr>
      </p:pic>
      <p:pic>
        <p:nvPicPr>
          <p:cNvPr id="168" name="Imagem 1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21484" y="4346221"/>
            <a:ext cx="136113" cy="116445"/>
          </a:xfrm>
          <a:prstGeom prst="rect">
            <a:avLst/>
          </a:prstGeom>
        </p:spPr>
      </p:pic>
      <p:pic>
        <p:nvPicPr>
          <p:cNvPr id="169" name="Imagem 16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90458" y="4173405"/>
            <a:ext cx="136113" cy="116445"/>
          </a:xfrm>
          <a:prstGeom prst="rect">
            <a:avLst/>
          </a:prstGeom>
        </p:spPr>
      </p:pic>
      <p:pic>
        <p:nvPicPr>
          <p:cNvPr id="170" name="Imagem 16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9680" y="4162054"/>
            <a:ext cx="136113" cy="116445"/>
          </a:xfrm>
          <a:prstGeom prst="rect">
            <a:avLst/>
          </a:prstGeom>
        </p:spPr>
      </p:pic>
      <p:pic>
        <p:nvPicPr>
          <p:cNvPr id="171" name="Imagem 1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0867" y="4253103"/>
            <a:ext cx="136113" cy="116445"/>
          </a:xfrm>
          <a:prstGeom prst="rect">
            <a:avLst/>
          </a:prstGeom>
        </p:spPr>
      </p:pic>
      <p:pic>
        <p:nvPicPr>
          <p:cNvPr id="172" name="Imagem 1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8704" y="4315838"/>
            <a:ext cx="136113" cy="116445"/>
          </a:xfrm>
          <a:prstGeom prst="rect">
            <a:avLst/>
          </a:prstGeom>
        </p:spPr>
      </p:pic>
      <p:pic>
        <p:nvPicPr>
          <p:cNvPr id="173" name="Imagem 1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39680" y="4331228"/>
            <a:ext cx="136113" cy="116445"/>
          </a:xfrm>
          <a:prstGeom prst="rect">
            <a:avLst/>
          </a:prstGeom>
        </p:spPr>
      </p:pic>
      <p:pic>
        <p:nvPicPr>
          <p:cNvPr id="174" name="Imagem 1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72373" y="4382392"/>
            <a:ext cx="136113" cy="116445"/>
          </a:xfrm>
          <a:prstGeom prst="rect">
            <a:avLst/>
          </a:prstGeom>
        </p:spPr>
      </p:pic>
      <p:pic>
        <p:nvPicPr>
          <p:cNvPr id="175" name="Imagem 1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84635" y="4274843"/>
            <a:ext cx="136113" cy="116445"/>
          </a:xfrm>
          <a:prstGeom prst="rect">
            <a:avLst/>
          </a:prstGeom>
        </p:spPr>
      </p:pic>
      <p:pic>
        <p:nvPicPr>
          <p:cNvPr id="176" name="Imagem 1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48303" y="4307773"/>
            <a:ext cx="136113" cy="116445"/>
          </a:xfrm>
          <a:prstGeom prst="rect">
            <a:avLst/>
          </a:prstGeom>
        </p:spPr>
      </p:pic>
      <p:pic>
        <p:nvPicPr>
          <p:cNvPr id="177" name="Imagem 17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5873" y="4296065"/>
            <a:ext cx="136113" cy="116445"/>
          </a:xfrm>
          <a:prstGeom prst="rect">
            <a:avLst/>
          </a:prstGeom>
        </p:spPr>
      </p:pic>
      <p:pic>
        <p:nvPicPr>
          <p:cNvPr id="178" name="Imagem 17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41493" y="4213379"/>
            <a:ext cx="136113" cy="116445"/>
          </a:xfrm>
          <a:prstGeom prst="rect">
            <a:avLst/>
          </a:prstGeom>
        </p:spPr>
      </p:pic>
      <p:pic>
        <p:nvPicPr>
          <p:cNvPr id="179" name="Imagem 1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97354" y="3726220"/>
            <a:ext cx="136113" cy="116445"/>
          </a:xfrm>
          <a:prstGeom prst="rect">
            <a:avLst/>
          </a:prstGeom>
        </p:spPr>
      </p:pic>
      <p:pic>
        <p:nvPicPr>
          <p:cNvPr id="180" name="Imagem 1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7492" y="3835990"/>
            <a:ext cx="136113" cy="116445"/>
          </a:xfrm>
          <a:prstGeom prst="rect">
            <a:avLst/>
          </a:prstGeom>
        </p:spPr>
      </p:pic>
      <p:pic>
        <p:nvPicPr>
          <p:cNvPr id="181" name="Imagem 1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11424" y="3652703"/>
            <a:ext cx="136113" cy="116445"/>
          </a:xfrm>
          <a:prstGeom prst="rect">
            <a:avLst/>
          </a:prstGeom>
        </p:spPr>
      </p:pic>
      <p:pic>
        <p:nvPicPr>
          <p:cNvPr id="182" name="Imagem 1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3128" y="4210980"/>
            <a:ext cx="136113" cy="116445"/>
          </a:xfrm>
          <a:prstGeom prst="rect">
            <a:avLst/>
          </a:prstGeom>
        </p:spPr>
      </p:pic>
      <p:sp>
        <p:nvSpPr>
          <p:cNvPr id="183" name="Retângulo 182"/>
          <p:cNvSpPr/>
          <p:nvPr/>
        </p:nvSpPr>
        <p:spPr>
          <a:xfrm flipV="1">
            <a:off x="2176421" y="3267329"/>
            <a:ext cx="88899" cy="457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dirty="0">
              <a:latin typeface="Source Sans Pro" panose="020B0503030403020204" pitchFamily="34" charset="0"/>
            </a:endParaRPr>
          </a:p>
        </p:txBody>
      </p:sp>
      <p:pic>
        <p:nvPicPr>
          <p:cNvPr id="184" name="Imagem 1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0906" y="3175986"/>
            <a:ext cx="136113" cy="116445"/>
          </a:xfrm>
          <a:prstGeom prst="rect">
            <a:avLst/>
          </a:prstGeom>
        </p:spPr>
      </p:pic>
      <p:pic>
        <p:nvPicPr>
          <p:cNvPr id="185" name="Imagem 18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5757" y="4260914"/>
            <a:ext cx="136113" cy="116445"/>
          </a:xfrm>
          <a:prstGeom prst="rect">
            <a:avLst/>
          </a:prstGeom>
        </p:spPr>
      </p:pic>
      <p:pic>
        <p:nvPicPr>
          <p:cNvPr id="186" name="Imagem 1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9333" y="4384666"/>
            <a:ext cx="136113" cy="116445"/>
          </a:xfrm>
          <a:prstGeom prst="rect">
            <a:avLst/>
          </a:prstGeom>
        </p:spPr>
      </p:pic>
      <p:pic>
        <p:nvPicPr>
          <p:cNvPr id="187" name="Imagem 18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3427" y="4443794"/>
            <a:ext cx="136113" cy="116445"/>
          </a:xfrm>
          <a:prstGeom prst="rect">
            <a:avLst/>
          </a:prstGeom>
        </p:spPr>
      </p:pic>
      <p:pic>
        <p:nvPicPr>
          <p:cNvPr id="188" name="Imagem 18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92106" y="4218428"/>
            <a:ext cx="136113" cy="116445"/>
          </a:xfrm>
          <a:prstGeom prst="rect">
            <a:avLst/>
          </a:prstGeom>
        </p:spPr>
      </p:pic>
      <p:pic>
        <p:nvPicPr>
          <p:cNvPr id="189" name="Imagem 1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6701" y="4162609"/>
            <a:ext cx="136113" cy="116445"/>
          </a:xfrm>
          <a:prstGeom prst="rect">
            <a:avLst/>
          </a:prstGeom>
        </p:spPr>
      </p:pic>
      <p:pic>
        <p:nvPicPr>
          <p:cNvPr id="190" name="Imagem 1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65094" y="4060056"/>
            <a:ext cx="132202" cy="113099"/>
          </a:xfrm>
          <a:prstGeom prst="rect">
            <a:avLst/>
          </a:prstGeom>
        </p:spPr>
      </p:pic>
      <p:pic>
        <p:nvPicPr>
          <p:cNvPr id="199" name="Imagem 19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3670" y="4002098"/>
            <a:ext cx="136113" cy="116445"/>
          </a:xfrm>
          <a:prstGeom prst="rect">
            <a:avLst/>
          </a:prstGeom>
        </p:spPr>
      </p:pic>
      <p:pic>
        <p:nvPicPr>
          <p:cNvPr id="200" name="Imagem 19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6642" y="3993979"/>
            <a:ext cx="136113" cy="116445"/>
          </a:xfrm>
          <a:prstGeom prst="rect">
            <a:avLst/>
          </a:prstGeom>
        </p:spPr>
      </p:pic>
      <p:pic>
        <p:nvPicPr>
          <p:cNvPr id="201" name="Imagem 2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9722" y="4106249"/>
            <a:ext cx="136113" cy="116445"/>
          </a:xfrm>
          <a:prstGeom prst="rect">
            <a:avLst/>
          </a:prstGeom>
        </p:spPr>
      </p:pic>
      <p:sp>
        <p:nvSpPr>
          <p:cNvPr id="202" name="Retângulo 201"/>
          <p:cNvSpPr/>
          <p:nvPr/>
        </p:nvSpPr>
        <p:spPr>
          <a:xfrm>
            <a:off x="3443974" y="2577712"/>
            <a:ext cx="1675826" cy="584775"/>
          </a:xfrm>
          <a:prstGeom prst="rect">
            <a:avLst/>
          </a:prstGeom>
        </p:spPr>
        <p:txBody>
          <a:bodyPr wrap="square">
            <a:spAutoFit/>
          </a:bodyPr>
          <a:lstStyle/>
          <a:p>
            <a:pPr algn="ctr"/>
            <a:r>
              <a:rPr lang="pt-BR" sz="1600" b="1" dirty="0">
                <a:solidFill>
                  <a:schemeClr val="bg1"/>
                </a:solidFill>
                <a:latin typeface="Poppins" panose="00000500000000000000" pitchFamily="2" charset="0"/>
                <a:cs typeface="Poppins" panose="00000500000000000000" pitchFamily="2" charset="0"/>
              </a:rPr>
              <a:t>Service Network</a:t>
            </a:r>
          </a:p>
        </p:txBody>
      </p:sp>
      <p:sp>
        <p:nvSpPr>
          <p:cNvPr id="203" name="CaixaDeTexto 202"/>
          <p:cNvSpPr txBox="1"/>
          <p:nvPr/>
        </p:nvSpPr>
        <p:spPr>
          <a:xfrm>
            <a:off x="5267270" y="405725"/>
            <a:ext cx="2729989" cy="1191816"/>
          </a:xfrm>
          <a:prstGeom prst="roundRect">
            <a:avLst/>
          </a:prstGeom>
          <a:noFill/>
          <a:ln w="19050">
            <a:solidFill>
              <a:schemeClr val="accent1"/>
            </a:solidFill>
            <a:prstDash val="sysDot"/>
          </a:ln>
        </p:spPr>
        <p:txBody>
          <a:bodyPr wrap="square" rtlCol="0">
            <a:spAutoFit/>
          </a:bodyPr>
          <a:lstStyle/>
          <a:p>
            <a:r>
              <a:rPr lang="en-US" dirty="0">
                <a:solidFill>
                  <a:schemeClr val="bg1"/>
                </a:solidFill>
                <a:latin typeface="Poppins" panose="00000500000000000000" pitchFamily="2" charset="0"/>
                <a:cs typeface="Poppins" panose="00000500000000000000" pitchFamily="2" charset="0"/>
              </a:rPr>
              <a:t>Coverage of Own Network</a:t>
            </a:r>
          </a:p>
          <a:p>
            <a:endParaRPr lang="pt-BR" sz="200" b="1" dirty="0">
              <a:solidFill>
                <a:srgbClr val="00B0F0"/>
              </a:solidFill>
              <a:latin typeface="Poppins" panose="00000500000000000000" pitchFamily="2" charset="0"/>
              <a:cs typeface="Poppins" panose="00000500000000000000" pitchFamily="2" charset="0"/>
            </a:endParaRPr>
          </a:p>
          <a:p>
            <a:r>
              <a:rPr lang="pt-BR" sz="2000" b="1" dirty="0">
                <a:solidFill>
                  <a:srgbClr val="00B0F0"/>
                </a:solidFill>
                <a:latin typeface="Poppins" panose="00000500000000000000" pitchFamily="2" charset="0"/>
                <a:cs typeface="Poppins" panose="00000500000000000000" pitchFamily="2" charset="0"/>
              </a:rPr>
              <a:t> </a:t>
            </a:r>
            <a:r>
              <a:rPr lang="pt-BR" sz="2400" b="1" dirty="0">
                <a:solidFill>
                  <a:srgbClr val="3694FF"/>
                </a:solidFill>
                <a:latin typeface="Poppins" panose="00000500000000000000" pitchFamily="2" charset="0"/>
                <a:cs typeface="Poppins" panose="00000500000000000000" pitchFamily="2" charset="0"/>
              </a:rPr>
              <a:t>93%</a:t>
            </a:r>
            <a:r>
              <a:rPr lang="pt-BR" sz="2000" b="1" dirty="0">
                <a:solidFill>
                  <a:srgbClr val="3694FF"/>
                </a:solidFill>
                <a:latin typeface="Poppins" panose="00000500000000000000" pitchFamily="2" charset="0"/>
                <a:cs typeface="Poppins" panose="00000500000000000000" pitchFamily="2" charset="0"/>
              </a:rPr>
              <a:t> </a:t>
            </a:r>
            <a:r>
              <a:rPr lang="pt-BR" sz="1800" b="1" dirty="0">
                <a:solidFill>
                  <a:schemeClr val="bg1"/>
                </a:solidFill>
                <a:latin typeface="Poppins" panose="00000500000000000000" pitchFamily="2" charset="0"/>
                <a:cs typeface="Poppins" panose="00000500000000000000" pitchFamily="2" charset="0"/>
              </a:rPr>
              <a:t>of RS</a:t>
            </a:r>
            <a:endParaRPr lang="pt-BR" sz="2000" b="1" dirty="0">
              <a:solidFill>
                <a:schemeClr val="bg1"/>
              </a:solidFill>
              <a:latin typeface="Poppins" panose="00000500000000000000" pitchFamily="2" charset="0"/>
              <a:cs typeface="Poppins" panose="00000500000000000000" pitchFamily="2" charset="0"/>
            </a:endParaRPr>
          </a:p>
          <a:p>
            <a:r>
              <a:rPr lang="pt-BR" sz="2000" b="1" dirty="0">
                <a:solidFill>
                  <a:srgbClr val="00B0F0"/>
                </a:solidFill>
                <a:latin typeface="Poppins" panose="00000500000000000000" pitchFamily="2" charset="0"/>
                <a:cs typeface="Poppins" panose="00000500000000000000" pitchFamily="2" charset="0"/>
              </a:rPr>
              <a:t> </a:t>
            </a:r>
            <a:r>
              <a:rPr lang="pt-BR" sz="2400" b="1" dirty="0">
                <a:solidFill>
                  <a:srgbClr val="3694FF"/>
                </a:solidFill>
                <a:latin typeface="Poppins" panose="00000500000000000000" pitchFamily="2" charset="0"/>
                <a:cs typeface="Poppins" panose="00000500000000000000" pitchFamily="2" charset="0"/>
              </a:rPr>
              <a:t>99%</a:t>
            </a:r>
            <a:r>
              <a:rPr lang="pt-BR" sz="2000" b="1" dirty="0">
                <a:solidFill>
                  <a:srgbClr val="3694FF"/>
                </a:solidFill>
                <a:latin typeface="Poppins" panose="00000500000000000000" pitchFamily="2" charset="0"/>
                <a:cs typeface="Poppins" panose="00000500000000000000" pitchFamily="2" charset="0"/>
              </a:rPr>
              <a:t> </a:t>
            </a:r>
            <a:r>
              <a:rPr lang="pt-BR" sz="1800" b="1" dirty="0">
                <a:solidFill>
                  <a:schemeClr val="bg1"/>
                </a:solidFill>
                <a:latin typeface="Poppins" panose="00000500000000000000" pitchFamily="2" charset="0"/>
                <a:cs typeface="Poppins" panose="00000500000000000000" pitchFamily="2" charset="0"/>
              </a:rPr>
              <a:t>of RS GNP</a:t>
            </a:r>
            <a:endParaRPr lang="pt-BR" sz="2000" b="1" dirty="0">
              <a:solidFill>
                <a:schemeClr val="bg1"/>
              </a:solidFill>
              <a:latin typeface="Poppins" panose="00000500000000000000" pitchFamily="2" charset="0"/>
              <a:cs typeface="Poppins" panose="00000500000000000000" pitchFamily="2" charset="0"/>
            </a:endParaRPr>
          </a:p>
        </p:txBody>
      </p:sp>
      <p:sp>
        <p:nvSpPr>
          <p:cNvPr id="204" name="CaixaDeTexto 203"/>
          <p:cNvSpPr txBox="1"/>
          <p:nvPr/>
        </p:nvSpPr>
        <p:spPr>
          <a:xfrm>
            <a:off x="5267270" y="1912664"/>
            <a:ext cx="4122496" cy="3147015"/>
          </a:xfrm>
          <a:prstGeom prst="rect">
            <a:avLst/>
          </a:prstGeom>
          <a:noFill/>
        </p:spPr>
        <p:txBody>
          <a:bodyPr wrap="square" rtlCol="0">
            <a:spAutoFit/>
          </a:bodyPr>
          <a:lstStyle/>
          <a:p>
            <a:r>
              <a:rPr lang="pt-BR" sz="2800" b="1" dirty="0">
                <a:solidFill>
                  <a:srgbClr val="3694FF"/>
                </a:solidFill>
                <a:latin typeface="Poppins" panose="00000500000000000000" pitchFamily="2" charset="0"/>
                <a:cs typeface="Poppins" panose="00000500000000000000" pitchFamily="2" charset="0"/>
              </a:rPr>
              <a:t>493</a:t>
            </a:r>
            <a:r>
              <a:rPr lang="pt-BR" sz="2400" b="1" dirty="0">
                <a:solidFill>
                  <a:srgbClr val="00B0F0"/>
                </a:solidFill>
                <a:latin typeface="Poppins" panose="00000500000000000000" pitchFamily="2" charset="0"/>
                <a:cs typeface="Poppins" panose="00000500000000000000" pitchFamily="2" charset="0"/>
              </a:rPr>
              <a:t> </a:t>
            </a:r>
            <a:r>
              <a:rPr lang="en-US" sz="2400" b="1" dirty="0">
                <a:solidFill>
                  <a:schemeClr val="bg1"/>
                </a:solidFill>
                <a:latin typeface="Poppins" panose="00000500000000000000" pitchFamily="2" charset="0"/>
                <a:cs typeface="Poppins" panose="00000500000000000000" pitchFamily="2" charset="0"/>
              </a:rPr>
              <a:t>branches</a:t>
            </a:r>
          </a:p>
          <a:p>
            <a:r>
              <a:rPr lang="pt-BR" b="1" dirty="0">
                <a:solidFill>
                  <a:schemeClr val="bg1"/>
                </a:solidFill>
                <a:latin typeface="Poppins" panose="00000500000000000000" pitchFamily="2" charset="0"/>
                <a:cs typeface="Poppins" panose="00000500000000000000" pitchFamily="2" charset="0"/>
              </a:rPr>
              <a:t>       </a:t>
            </a:r>
            <a:r>
              <a:rPr lang="pt-BR" sz="1600" b="1" dirty="0">
                <a:solidFill>
                  <a:schemeClr val="accent1">
                    <a:lumMod val="60000"/>
                    <a:lumOff val="40000"/>
                  </a:schemeClr>
                </a:solidFill>
                <a:latin typeface="Poppins" panose="00000500000000000000" pitchFamily="2" charset="0"/>
                <a:cs typeface="Poppins" panose="00000500000000000000" pitchFamily="2" charset="0"/>
              </a:rPr>
              <a:t>471 </a:t>
            </a:r>
            <a:r>
              <a:rPr lang="pt-BR" sz="1600" b="1" dirty="0">
                <a:solidFill>
                  <a:schemeClr val="bg1"/>
                </a:solidFill>
                <a:latin typeface="Poppins" panose="00000500000000000000" pitchFamily="2" charset="0"/>
                <a:cs typeface="Poppins" panose="00000500000000000000" pitchFamily="2" charset="0"/>
              </a:rPr>
              <a:t> in RS</a:t>
            </a:r>
          </a:p>
          <a:p>
            <a:r>
              <a:rPr lang="pt-BR" sz="1600" b="1" dirty="0">
                <a:solidFill>
                  <a:srgbClr val="00B0F0"/>
                </a:solidFill>
                <a:latin typeface="Poppins" panose="00000500000000000000" pitchFamily="2" charset="0"/>
                <a:cs typeface="Poppins" panose="00000500000000000000" pitchFamily="2" charset="0"/>
              </a:rPr>
              <a:t>          </a:t>
            </a:r>
            <a:r>
              <a:rPr lang="pt-BR" sz="1600" b="1" dirty="0">
                <a:solidFill>
                  <a:schemeClr val="accent1">
                    <a:lumMod val="60000"/>
                    <a:lumOff val="40000"/>
                  </a:schemeClr>
                </a:solidFill>
                <a:latin typeface="Poppins" panose="00000500000000000000" pitchFamily="2" charset="0"/>
                <a:cs typeface="Poppins" panose="00000500000000000000" pitchFamily="2" charset="0"/>
              </a:rPr>
              <a:t>17</a:t>
            </a:r>
            <a:r>
              <a:rPr lang="pt-BR" sz="1600" b="1" dirty="0">
                <a:solidFill>
                  <a:srgbClr val="00B0F0"/>
                </a:solidFill>
                <a:latin typeface="Poppins" panose="00000500000000000000" pitchFamily="2" charset="0"/>
                <a:cs typeface="Poppins" panose="00000500000000000000" pitchFamily="2" charset="0"/>
              </a:rPr>
              <a:t>  </a:t>
            </a:r>
            <a:r>
              <a:rPr lang="pt-BR" sz="1600" b="1" dirty="0">
                <a:solidFill>
                  <a:schemeClr val="bg1"/>
                </a:solidFill>
                <a:latin typeface="Poppins" panose="00000500000000000000" pitchFamily="2" charset="0"/>
                <a:cs typeface="Poppins" panose="00000500000000000000" pitchFamily="2" charset="0"/>
              </a:rPr>
              <a:t>in SC</a:t>
            </a:r>
          </a:p>
          <a:p>
            <a:r>
              <a:rPr lang="pt-BR" sz="1600" b="1" dirty="0">
                <a:solidFill>
                  <a:schemeClr val="bg1"/>
                </a:solidFill>
                <a:latin typeface="Poppins" panose="00000500000000000000" pitchFamily="2" charset="0"/>
                <a:cs typeface="Poppins" panose="00000500000000000000" pitchFamily="2" charset="0"/>
              </a:rPr>
              <a:t>           </a:t>
            </a:r>
            <a:r>
              <a:rPr lang="en-US" sz="1600" b="1" dirty="0">
                <a:solidFill>
                  <a:schemeClr val="accent1">
                    <a:lumMod val="60000"/>
                    <a:lumOff val="40000"/>
                  </a:schemeClr>
                </a:solidFill>
                <a:latin typeface="Poppins" panose="00000500000000000000" pitchFamily="2" charset="0"/>
                <a:cs typeface="Poppins" panose="00000500000000000000" pitchFamily="2" charset="0"/>
              </a:rPr>
              <a:t>3</a:t>
            </a:r>
            <a:r>
              <a:rPr lang="en-US" sz="1600" b="1" dirty="0">
                <a:solidFill>
                  <a:srgbClr val="00B0F0"/>
                </a:solidFill>
                <a:latin typeface="Poppins" panose="00000500000000000000" pitchFamily="2" charset="0"/>
                <a:cs typeface="Poppins" panose="00000500000000000000" pitchFamily="2" charset="0"/>
              </a:rPr>
              <a:t> </a:t>
            </a:r>
            <a:r>
              <a:rPr lang="en-US" sz="1600" b="1" dirty="0">
                <a:solidFill>
                  <a:schemeClr val="bg1"/>
                </a:solidFill>
                <a:latin typeface="Poppins" panose="00000500000000000000" pitchFamily="2" charset="0"/>
                <a:cs typeface="Poppins" panose="00000500000000000000" pitchFamily="2" charset="0"/>
              </a:rPr>
              <a:t> other states</a:t>
            </a:r>
          </a:p>
          <a:p>
            <a:r>
              <a:rPr lang="en-US" sz="1600" b="1" dirty="0">
                <a:solidFill>
                  <a:schemeClr val="accent1">
                    <a:lumMod val="60000"/>
                    <a:lumOff val="40000"/>
                  </a:schemeClr>
                </a:solidFill>
                <a:latin typeface="Poppins" panose="00000500000000000000" pitchFamily="2" charset="0"/>
                <a:cs typeface="Poppins" panose="00000500000000000000" pitchFamily="2" charset="0"/>
              </a:rPr>
              <a:t>            1</a:t>
            </a:r>
            <a:r>
              <a:rPr lang="en-US" sz="1600" b="1" dirty="0">
                <a:solidFill>
                  <a:srgbClr val="00B0F0"/>
                </a:solidFill>
                <a:latin typeface="Poppins" panose="00000500000000000000" pitchFamily="2" charset="0"/>
                <a:cs typeface="Poppins" panose="00000500000000000000" pitchFamily="2" charset="0"/>
              </a:rPr>
              <a:t>  </a:t>
            </a:r>
            <a:r>
              <a:rPr lang="en-US" sz="1600" b="1" dirty="0">
                <a:solidFill>
                  <a:schemeClr val="bg1"/>
                </a:solidFill>
                <a:latin typeface="Poppins" panose="00000500000000000000" pitchFamily="2" charset="0"/>
                <a:cs typeface="Poppins" panose="00000500000000000000" pitchFamily="2" charset="0"/>
              </a:rPr>
              <a:t>in DF</a:t>
            </a:r>
          </a:p>
          <a:p>
            <a:r>
              <a:rPr lang="en-US" sz="1600" b="1" dirty="0">
                <a:solidFill>
                  <a:srgbClr val="00B0F0"/>
                </a:solidFill>
                <a:latin typeface="Poppins" panose="00000500000000000000" pitchFamily="2" charset="0"/>
                <a:cs typeface="Poppins" panose="00000500000000000000" pitchFamily="2" charset="0"/>
              </a:rPr>
              <a:t>           </a:t>
            </a:r>
            <a:r>
              <a:rPr lang="en-US" sz="1600" b="1" dirty="0">
                <a:solidFill>
                  <a:schemeClr val="accent1">
                    <a:lumMod val="60000"/>
                    <a:lumOff val="40000"/>
                  </a:schemeClr>
                </a:solidFill>
                <a:latin typeface="Poppins" panose="00000500000000000000" pitchFamily="2" charset="0"/>
                <a:cs typeface="Poppins" panose="00000500000000000000" pitchFamily="2" charset="0"/>
              </a:rPr>
              <a:t> 1   </a:t>
            </a:r>
            <a:r>
              <a:rPr lang="en-US" sz="1600" b="1" dirty="0">
                <a:solidFill>
                  <a:schemeClr val="bg1"/>
                </a:solidFill>
                <a:latin typeface="Poppins" panose="00000500000000000000" pitchFamily="2" charset="0"/>
                <a:cs typeface="Poppins" panose="00000500000000000000" pitchFamily="2" charset="0"/>
              </a:rPr>
              <a:t>abroad</a:t>
            </a:r>
            <a:endParaRPr lang="en-US" sz="1050" b="1" dirty="0">
              <a:solidFill>
                <a:schemeClr val="bg1"/>
              </a:solidFill>
              <a:latin typeface="Poppins" panose="00000500000000000000" pitchFamily="2" charset="0"/>
              <a:cs typeface="Poppins" panose="00000500000000000000" pitchFamily="2" charset="0"/>
            </a:endParaRPr>
          </a:p>
          <a:p>
            <a:r>
              <a:rPr lang="en-US" sz="1050" b="1" dirty="0">
                <a:solidFill>
                  <a:schemeClr val="bg1"/>
                </a:solidFill>
                <a:latin typeface="Poppins" panose="00000500000000000000" pitchFamily="2" charset="0"/>
                <a:cs typeface="Poppins" panose="00000500000000000000" pitchFamily="2" charset="0"/>
              </a:rPr>
              <a:t>       </a:t>
            </a:r>
            <a:endParaRPr lang="en-US" sz="100" b="1" dirty="0">
              <a:solidFill>
                <a:schemeClr val="bg1"/>
              </a:solidFill>
              <a:latin typeface="Poppins" panose="00000500000000000000" pitchFamily="2" charset="0"/>
              <a:cs typeface="Poppins" panose="00000500000000000000" pitchFamily="2" charset="0"/>
            </a:endParaRPr>
          </a:p>
          <a:p>
            <a:r>
              <a:rPr lang="en-US" sz="2000" b="1" dirty="0">
                <a:solidFill>
                  <a:srgbClr val="00B0F0"/>
                </a:solidFill>
                <a:latin typeface="Poppins" panose="00000500000000000000" pitchFamily="2" charset="0"/>
                <a:cs typeface="Poppins" panose="00000500000000000000" pitchFamily="2" charset="0"/>
              </a:rPr>
              <a:t> </a:t>
            </a:r>
            <a:r>
              <a:rPr lang="en-US" sz="2800" b="1" dirty="0">
                <a:solidFill>
                  <a:srgbClr val="3694FF"/>
                </a:solidFill>
                <a:latin typeface="Poppins" panose="00000500000000000000" pitchFamily="2" charset="0"/>
                <a:cs typeface="Poppins" panose="00000500000000000000" pitchFamily="2" charset="0"/>
              </a:rPr>
              <a:t>896</a:t>
            </a:r>
            <a:r>
              <a:rPr lang="en-US" sz="2000" b="1" dirty="0">
                <a:solidFill>
                  <a:srgbClr val="00B0F0"/>
                </a:solidFill>
                <a:latin typeface="Poppins" panose="00000500000000000000" pitchFamily="2" charset="0"/>
                <a:cs typeface="Poppins" panose="00000500000000000000" pitchFamily="2" charset="0"/>
              </a:rPr>
              <a:t> </a:t>
            </a:r>
            <a:r>
              <a:rPr lang="en-US" sz="2000" b="1" dirty="0">
                <a:solidFill>
                  <a:schemeClr val="bg1"/>
                </a:solidFill>
                <a:latin typeface="Poppins" panose="00000500000000000000" pitchFamily="2" charset="0"/>
                <a:cs typeface="Poppins" panose="00000500000000000000" pitchFamily="2" charset="0"/>
              </a:rPr>
              <a:t>correspondents</a:t>
            </a:r>
          </a:p>
          <a:p>
            <a:r>
              <a:rPr lang="en-US" sz="2800" b="1" dirty="0">
                <a:solidFill>
                  <a:srgbClr val="3694FF"/>
                </a:solidFill>
                <a:latin typeface="Poppins" panose="00000500000000000000" pitchFamily="2" charset="0"/>
                <a:cs typeface="Poppins" panose="00000500000000000000" pitchFamily="2" charset="0"/>
              </a:rPr>
              <a:t>1,040</a:t>
            </a:r>
            <a:r>
              <a:rPr lang="en-US" sz="2000" b="1" dirty="0">
                <a:solidFill>
                  <a:srgbClr val="00B0F0"/>
                </a:solidFill>
                <a:latin typeface="Poppins" panose="00000500000000000000" pitchFamily="2" charset="0"/>
                <a:cs typeface="Poppins" panose="00000500000000000000" pitchFamily="2" charset="0"/>
              </a:rPr>
              <a:t> </a:t>
            </a:r>
            <a:r>
              <a:rPr lang="en-US" sz="1600" b="1" dirty="0">
                <a:solidFill>
                  <a:schemeClr val="bg1"/>
                </a:solidFill>
                <a:latin typeface="Poppins" panose="00000500000000000000" pitchFamily="2" charset="0"/>
                <a:cs typeface="Poppins" panose="00000500000000000000" pitchFamily="2" charset="0"/>
              </a:rPr>
              <a:t>points of service</a:t>
            </a:r>
          </a:p>
          <a:p>
            <a:endParaRPr lang="pt-BR" sz="2400" b="1" dirty="0">
              <a:solidFill>
                <a:srgbClr val="00B0F0"/>
              </a:solidFill>
              <a:latin typeface="Poppins" panose="00000500000000000000" pitchFamily="2" charset="0"/>
              <a:cs typeface="Poppins" panose="00000500000000000000" pitchFamily="2" charset="0"/>
            </a:endParaRPr>
          </a:p>
        </p:txBody>
      </p:sp>
      <p:cxnSp>
        <p:nvCxnSpPr>
          <p:cNvPr id="206" name="Conector reto 205"/>
          <p:cNvCxnSpPr/>
          <p:nvPr/>
        </p:nvCxnSpPr>
        <p:spPr>
          <a:xfrm flipH="1">
            <a:off x="5131047" y="1811740"/>
            <a:ext cx="0" cy="26640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5" name="Imagem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483" y="631868"/>
            <a:ext cx="334570" cy="286225"/>
          </a:xfrm>
          <a:prstGeom prst="rect">
            <a:avLst/>
          </a:prstGeom>
        </p:spPr>
      </p:pic>
      <p:sp>
        <p:nvSpPr>
          <p:cNvPr id="77" name="CaixaDeTexto 76"/>
          <p:cNvSpPr txBox="1"/>
          <p:nvPr/>
        </p:nvSpPr>
        <p:spPr>
          <a:xfrm>
            <a:off x="2858310" y="1408023"/>
            <a:ext cx="1555325" cy="215444"/>
          </a:xfrm>
          <a:prstGeom prst="rect">
            <a:avLst/>
          </a:prstGeom>
          <a:noFill/>
        </p:spPr>
        <p:txBody>
          <a:bodyPr wrap="square" rtlCol="0">
            <a:spAutoFit/>
          </a:bodyPr>
          <a:lstStyle/>
          <a:p>
            <a:r>
              <a:rPr lang="pt-BR" sz="800" dirty="0">
                <a:solidFill>
                  <a:schemeClr val="bg1"/>
                </a:solidFill>
                <a:latin typeface="Poppins" panose="00000500000000000000" pitchFamily="2" charset="0"/>
                <a:cs typeface="Poppins" panose="00000500000000000000" pitchFamily="2" charset="0"/>
              </a:rPr>
              <a:t>Cayman </a:t>
            </a:r>
            <a:r>
              <a:rPr lang="en-US" sz="800" dirty="0">
                <a:solidFill>
                  <a:schemeClr val="bg1"/>
                </a:solidFill>
                <a:latin typeface="Poppins" panose="00000500000000000000" pitchFamily="2" charset="0"/>
                <a:cs typeface="Poppins" panose="00000500000000000000" pitchFamily="2" charset="0"/>
              </a:rPr>
              <a:t>Islands</a:t>
            </a:r>
          </a:p>
        </p:txBody>
      </p:sp>
      <p:sp>
        <p:nvSpPr>
          <p:cNvPr id="78" name="Freeform 65"/>
          <p:cNvSpPr>
            <a:spLocks/>
          </p:cNvSpPr>
          <p:nvPr/>
        </p:nvSpPr>
        <p:spPr bwMode="auto">
          <a:xfrm>
            <a:off x="2644338" y="1490371"/>
            <a:ext cx="184599" cy="136533"/>
          </a:xfrm>
          <a:custGeom>
            <a:avLst/>
            <a:gdLst>
              <a:gd name="T0" fmla="*/ 10 w 113"/>
              <a:gd name="T1" fmla="*/ 2 h 77"/>
              <a:gd name="T2" fmla="*/ 4 w 113"/>
              <a:gd name="T3" fmla="*/ 1 h 77"/>
              <a:gd name="T4" fmla="*/ 2 w 113"/>
              <a:gd name="T5" fmla="*/ 2 h 77"/>
              <a:gd name="T6" fmla="*/ 1 w 113"/>
              <a:gd name="T7" fmla="*/ 3 h 77"/>
              <a:gd name="T8" fmla="*/ 1 w 113"/>
              <a:gd name="T9" fmla="*/ 6 h 77"/>
              <a:gd name="T10" fmla="*/ 1 w 113"/>
              <a:gd name="T11" fmla="*/ 6 h 77"/>
              <a:gd name="T12" fmla="*/ 0 w 113"/>
              <a:gd name="T13" fmla="*/ 8 h 77"/>
              <a:gd name="T14" fmla="*/ 1 w 113"/>
              <a:gd name="T15" fmla="*/ 13 h 77"/>
              <a:gd name="T16" fmla="*/ 1 w 113"/>
              <a:gd name="T17" fmla="*/ 14 h 77"/>
              <a:gd name="T18" fmla="*/ 1 w 113"/>
              <a:gd name="T19" fmla="*/ 16 h 77"/>
              <a:gd name="T20" fmla="*/ 1 w 113"/>
              <a:gd name="T21" fmla="*/ 18 h 77"/>
              <a:gd name="T22" fmla="*/ 1 w 113"/>
              <a:gd name="T23" fmla="*/ 21 h 77"/>
              <a:gd name="T24" fmla="*/ 2 w 113"/>
              <a:gd name="T25" fmla="*/ 22 h 77"/>
              <a:gd name="T26" fmla="*/ 3 w 113"/>
              <a:gd name="T27" fmla="*/ 24 h 77"/>
              <a:gd name="T28" fmla="*/ 4 w 113"/>
              <a:gd name="T29" fmla="*/ 24 h 77"/>
              <a:gd name="T30" fmla="*/ 5 w 113"/>
              <a:gd name="T31" fmla="*/ 23 h 77"/>
              <a:gd name="T32" fmla="*/ 7 w 113"/>
              <a:gd name="T33" fmla="*/ 23 h 77"/>
              <a:gd name="T34" fmla="*/ 8 w 113"/>
              <a:gd name="T35" fmla="*/ 24 h 77"/>
              <a:gd name="T36" fmla="*/ 10 w 113"/>
              <a:gd name="T37" fmla="*/ 23 h 77"/>
              <a:gd name="T38" fmla="*/ 11 w 113"/>
              <a:gd name="T39" fmla="*/ 23 h 77"/>
              <a:gd name="T40" fmla="*/ 13 w 113"/>
              <a:gd name="T41" fmla="*/ 22 h 77"/>
              <a:gd name="T42" fmla="*/ 13 w 113"/>
              <a:gd name="T43" fmla="*/ 20 h 77"/>
              <a:gd name="T44" fmla="*/ 15 w 113"/>
              <a:gd name="T45" fmla="*/ 20 h 77"/>
              <a:gd name="T46" fmla="*/ 15 w 113"/>
              <a:gd name="T47" fmla="*/ 20 h 77"/>
              <a:gd name="T48" fmla="*/ 18 w 113"/>
              <a:gd name="T49" fmla="*/ 20 h 77"/>
              <a:gd name="T50" fmla="*/ 19 w 113"/>
              <a:gd name="T51" fmla="*/ 20 h 77"/>
              <a:gd name="T52" fmla="*/ 19 w 113"/>
              <a:gd name="T53" fmla="*/ 17 h 77"/>
              <a:gd name="T54" fmla="*/ 20 w 113"/>
              <a:gd name="T55" fmla="*/ 15 h 77"/>
              <a:gd name="T56" fmla="*/ 21 w 113"/>
              <a:gd name="T57" fmla="*/ 14 h 77"/>
              <a:gd name="T58" fmla="*/ 22 w 113"/>
              <a:gd name="T59" fmla="*/ 13 h 77"/>
              <a:gd name="T60" fmla="*/ 23 w 113"/>
              <a:gd name="T61" fmla="*/ 10 h 77"/>
              <a:gd name="T62" fmla="*/ 24 w 113"/>
              <a:gd name="T63" fmla="*/ 8 h 77"/>
              <a:gd name="T64" fmla="*/ 24 w 113"/>
              <a:gd name="T65" fmla="*/ 5 h 77"/>
              <a:gd name="T66" fmla="*/ 24 w 113"/>
              <a:gd name="T67" fmla="*/ 2 h 77"/>
              <a:gd name="T68" fmla="*/ 24 w 113"/>
              <a:gd name="T69" fmla="*/ 2 h 77"/>
              <a:gd name="T70" fmla="*/ 21 w 113"/>
              <a:gd name="T71" fmla="*/ 2 h 77"/>
              <a:gd name="T72" fmla="*/ 18 w 113"/>
              <a:gd name="T73" fmla="*/ 2 h 77"/>
              <a:gd name="T74" fmla="*/ 15 w 113"/>
              <a:gd name="T75" fmla="*/ 1 h 77"/>
              <a:gd name="T76" fmla="*/ 14 w 113"/>
              <a:gd name="T77" fmla="*/ 2 h 7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3"/>
              <a:gd name="T118" fmla="*/ 0 h 77"/>
              <a:gd name="T119" fmla="*/ 113 w 113"/>
              <a:gd name="T120" fmla="*/ 77 h 7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3" h="77">
                <a:moveTo>
                  <a:pt x="61" y="5"/>
                </a:moveTo>
                <a:lnTo>
                  <a:pt x="43" y="3"/>
                </a:lnTo>
                <a:lnTo>
                  <a:pt x="26" y="0"/>
                </a:lnTo>
                <a:lnTo>
                  <a:pt x="17" y="1"/>
                </a:lnTo>
                <a:lnTo>
                  <a:pt x="11" y="3"/>
                </a:lnTo>
                <a:lnTo>
                  <a:pt x="9" y="5"/>
                </a:lnTo>
                <a:lnTo>
                  <a:pt x="7" y="7"/>
                </a:lnTo>
                <a:lnTo>
                  <a:pt x="5" y="10"/>
                </a:lnTo>
                <a:lnTo>
                  <a:pt x="5" y="13"/>
                </a:lnTo>
                <a:lnTo>
                  <a:pt x="5" y="19"/>
                </a:lnTo>
                <a:lnTo>
                  <a:pt x="9" y="20"/>
                </a:lnTo>
                <a:lnTo>
                  <a:pt x="4" y="22"/>
                </a:lnTo>
                <a:lnTo>
                  <a:pt x="2" y="20"/>
                </a:lnTo>
                <a:lnTo>
                  <a:pt x="0" y="27"/>
                </a:lnTo>
                <a:lnTo>
                  <a:pt x="2" y="39"/>
                </a:lnTo>
                <a:lnTo>
                  <a:pt x="7" y="41"/>
                </a:lnTo>
                <a:lnTo>
                  <a:pt x="11" y="45"/>
                </a:lnTo>
                <a:lnTo>
                  <a:pt x="7" y="45"/>
                </a:lnTo>
                <a:lnTo>
                  <a:pt x="2" y="46"/>
                </a:lnTo>
                <a:lnTo>
                  <a:pt x="2" y="50"/>
                </a:lnTo>
                <a:lnTo>
                  <a:pt x="2" y="51"/>
                </a:lnTo>
                <a:lnTo>
                  <a:pt x="4" y="58"/>
                </a:lnTo>
                <a:lnTo>
                  <a:pt x="5" y="64"/>
                </a:lnTo>
                <a:lnTo>
                  <a:pt x="7" y="67"/>
                </a:lnTo>
                <a:lnTo>
                  <a:pt x="9" y="67"/>
                </a:lnTo>
                <a:lnTo>
                  <a:pt x="11" y="70"/>
                </a:lnTo>
                <a:lnTo>
                  <a:pt x="12" y="74"/>
                </a:lnTo>
                <a:lnTo>
                  <a:pt x="14" y="76"/>
                </a:lnTo>
                <a:lnTo>
                  <a:pt x="16" y="77"/>
                </a:lnTo>
                <a:lnTo>
                  <a:pt x="21" y="76"/>
                </a:lnTo>
                <a:lnTo>
                  <a:pt x="24" y="72"/>
                </a:lnTo>
                <a:lnTo>
                  <a:pt x="26" y="74"/>
                </a:lnTo>
                <a:lnTo>
                  <a:pt x="28" y="76"/>
                </a:lnTo>
                <a:lnTo>
                  <a:pt x="31" y="74"/>
                </a:lnTo>
                <a:lnTo>
                  <a:pt x="33" y="72"/>
                </a:lnTo>
                <a:lnTo>
                  <a:pt x="37" y="76"/>
                </a:lnTo>
                <a:lnTo>
                  <a:pt x="42" y="77"/>
                </a:lnTo>
                <a:lnTo>
                  <a:pt x="47" y="74"/>
                </a:lnTo>
                <a:lnTo>
                  <a:pt x="50" y="70"/>
                </a:lnTo>
                <a:lnTo>
                  <a:pt x="54" y="72"/>
                </a:lnTo>
                <a:lnTo>
                  <a:pt x="57" y="70"/>
                </a:lnTo>
                <a:lnTo>
                  <a:pt x="59" y="69"/>
                </a:lnTo>
                <a:lnTo>
                  <a:pt x="61" y="65"/>
                </a:lnTo>
                <a:lnTo>
                  <a:pt x="62" y="64"/>
                </a:lnTo>
                <a:lnTo>
                  <a:pt x="66" y="64"/>
                </a:lnTo>
                <a:lnTo>
                  <a:pt x="69" y="64"/>
                </a:lnTo>
                <a:lnTo>
                  <a:pt x="71" y="65"/>
                </a:lnTo>
                <a:lnTo>
                  <a:pt x="75" y="62"/>
                </a:lnTo>
                <a:lnTo>
                  <a:pt x="76" y="60"/>
                </a:lnTo>
                <a:lnTo>
                  <a:pt x="80" y="62"/>
                </a:lnTo>
                <a:lnTo>
                  <a:pt x="83" y="64"/>
                </a:lnTo>
                <a:lnTo>
                  <a:pt x="88" y="62"/>
                </a:lnTo>
                <a:lnTo>
                  <a:pt x="90" y="62"/>
                </a:lnTo>
                <a:lnTo>
                  <a:pt x="90" y="55"/>
                </a:lnTo>
                <a:lnTo>
                  <a:pt x="92" y="51"/>
                </a:lnTo>
                <a:lnTo>
                  <a:pt x="94" y="48"/>
                </a:lnTo>
                <a:lnTo>
                  <a:pt x="97" y="48"/>
                </a:lnTo>
                <a:lnTo>
                  <a:pt x="99" y="45"/>
                </a:lnTo>
                <a:lnTo>
                  <a:pt x="99" y="43"/>
                </a:lnTo>
                <a:lnTo>
                  <a:pt x="104" y="39"/>
                </a:lnTo>
                <a:lnTo>
                  <a:pt x="107" y="36"/>
                </a:lnTo>
                <a:lnTo>
                  <a:pt x="106" y="31"/>
                </a:lnTo>
                <a:lnTo>
                  <a:pt x="104" y="29"/>
                </a:lnTo>
                <a:lnTo>
                  <a:pt x="107" y="26"/>
                </a:lnTo>
                <a:lnTo>
                  <a:pt x="107" y="22"/>
                </a:lnTo>
                <a:lnTo>
                  <a:pt x="111" y="17"/>
                </a:lnTo>
                <a:lnTo>
                  <a:pt x="113" y="12"/>
                </a:lnTo>
                <a:lnTo>
                  <a:pt x="113" y="8"/>
                </a:lnTo>
                <a:lnTo>
                  <a:pt x="111" y="7"/>
                </a:lnTo>
                <a:lnTo>
                  <a:pt x="109" y="7"/>
                </a:lnTo>
                <a:lnTo>
                  <a:pt x="106" y="7"/>
                </a:lnTo>
                <a:lnTo>
                  <a:pt x="99" y="7"/>
                </a:lnTo>
                <a:lnTo>
                  <a:pt x="92" y="7"/>
                </a:lnTo>
                <a:lnTo>
                  <a:pt x="83" y="3"/>
                </a:lnTo>
                <a:lnTo>
                  <a:pt x="73" y="1"/>
                </a:lnTo>
                <a:lnTo>
                  <a:pt x="69" y="1"/>
                </a:lnTo>
                <a:lnTo>
                  <a:pt x="66" y="1"/>
                </a:lnTo>
                <a:lnTo>
                  <a:pt x="64" y="5"/>
                </a:lnTo>
                <a:lnTo>
                  <a:pt x="61" y="5"/>
                </a:lnTo>
                <a:close/>
              </a:path>
            </a:pathLst>
          </a:custGeom>
          <a:solidFill>
            <a:srgbClr val="0070C0"/>
          </a:solidFill>
          <a:ln w="6350" cap="rnd" cmpd="sng">
            <a:solidFill>
              <a:srgbClr val="FFFFFF"/>
            </a:solidFill>
            <a:prstDash val="solid"/>
            <a:round/>
            <a:headEnd type="none" w="med" len="med"/>
            <a:tailEnd type="non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pt-BR" sz="1800" b="0" i="0" u="none" strike="noStrike" kern="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endParaRPr>
          </a:p>
        </p:txBody>
      </p:sp>
      <p:pic>
        <p:nvPicPr>
          <p:cNvPr id="76" name="Imagem 7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655952" y="1422508"/>
            <a:ext cx="138294" cy="138294"/>
          </a:xfrm>
          <a:prstGeom prst="rect">
            <a:avLst/>
          </a:prstGeom>
        </p:spPr>
      </p:pic>
    </p:spTree>
    <p:extLst>
      <p:ext uri="{BB962C8B-B14F-4D97-AF65-F5344CB8AC3E}">
        <p14:creationId xmlns:p14="http://schemas.microsoft.com/office/powerpoint/2010/main" val="33062003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71" name="Google Shape;126;p20"/>
          <p:cNvSpPr txBox="1"/>
          <p:nvPr/>
        </p:nvSpPr>
        <p:spPr>
          <a:xfrm>
            <a:off x="287388" y="165486"/>
            <a:ext cx="2783735" cy="492412"/>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Timeline</a:t>
            </a:r>
          </a:p>
        </p:txBody>
      </p:sp>
      <p:sp>
        <p:nvSpPr>
          <p:cNvPr id="68" name="TextBox 54">
            <a:extLst>
              <a:ext uri="{FF2B5EF4-FFF2-40B4-BE49-F238E27FC236}">
                <a16:creationId xmlns:a16="http://schemas.microsoft.com/office/drawing/2014/main" id="{5C650E0D-154E-477C-8B84-B3F73C3E8E30}"/>
              </a:ext>
            </a:extLst>
          </p:cNvPr>
          <p:cNvSpPr txBox="1"/>
          <p:nvPr/>
        </p:nvSpPr>
        <p:spPr>
          <a:xfrm>
            <a:off x="7862753" y="-25224"/>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70"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6</a:t>
            </a:fld>
            <a:endParaRPr lang="pt-BR" sz="600" dirty="0">
              <a:latin typeface="Poppins" panose="020B0604020202020204" charset="0"/>
            </a:endParaRPr>
          </a:p>
        </p:txBody>
      </p:sp>
      <p:sp>
        <p:nvSpPr>
          <p:cNvPr id="69" name="Freeform 6"/>
          <p:cNvSpPr>
            <a:spLocks/>
          </p:cNvSpPr>
          <p:nvPr/>
        </p:nvSpPr>
        <p:spPr bwMode="auto">
          <a:xfrm>
            <a:off x="1043610" y="532366"/>
            <a:ext cx="6898862" cy="3394046"/>
          </a:xfrm>
          <a:custGeom>
            <a:avLst/>
            <a:gdLst>
              <a:gd name="T0" fmla="*/ 2161 w 2174"/>
              <a:gd name="T1" fmla="*/ 0 h 1194"/>
              <a:gd name="T2" fmla="*/ 1935 w 2174"/>
              <a:gd name="T3" fmla="*/ 166 h 1194"/>
              <a:gd name="T4" fmla="*/ 237 w 2174"/>
              <a:gd name="T5" fmla="*/ 166 h 1194"/>
              <a:gd name="T6" fmla="*/ 0 w 2174"/>
              <a:gd name="T7" fmla="*/ 403 h 1194"/>
              <a:gd name="T8" fmla="*/ 0 w 2174"/>
              <a:gd name="T9" fmla="*/ 403 h 1194"/>
              <a:gd name="T10" fmla="*/ 237 w 2174"/>
              <a:gd name="T11" fmla="*/ 639 h 1194"/>
              <a:gd name="T12" fmla="*/ 1937 w 2174"/>
              <a:gd name="T13" fmla="*/ 639 h 1194"/>
              <a:gd name="T14" fmla="*/ 2174 w 2174"/>
              <a:gd name="T15" fmla="*/ 875 h 1194"/>
              <a:gd name="T16" fmla="*/ 2174 w 2174"/>
              <a:gd name="T17" fmla="*/ 875 h 1194"/>
              <a:gd name="T18" fmla="*/ 1937 w 2174"/>
              <a:gd name="T19" fmla="*/ 1112 h 1194"/>
              <a:gd name="T20" fmla="*/ 237 w 2174"/>
              <a:gd name="T21" fmla="*/ 1112 h 1194"/>
              <a:gd name="T22" fmla="*/ 58 w 2174"/>
              <a:gd name="T23" fmla="*/ 1194 h 1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74" h="1194">
                <a:moveTo>
                  <a:pt x="2161" y="0"/>
                </a:moveTo>
                <a:cubicBezTo>
                  <a:pt x="2131" y="96"/>
                  <a:pt x="2041" y="166"/>
                  <a:pt x="1935" y="166"/>
                </a:cubicBezTo>
                <a:cubicBezTo>
                  <a:pt x="237" y="166"/>
                  <a:pt x="237" y="166"/>
                  <a:pt x="237" y="166"/>
                </a:cubicBezTo>
                <a:cubicBezTo>
                  <a:pt x="106" y="166"/>
                  <a:pt x="0" y="272"/>
                  <a:pt x="0" y="403"/>
                </a:cubicBezTo>
                <a:cubicBezTo>
                  <a:pt x="0" y="403"/>
                  <a:pt x="0" y="403"/>
                  <a:pt x="0" y="403"/>
                </a:cubicBezTo>
                <a:cubicBezTo>
                  <a:pt x="0" y="533"/>
                  <a:pt x="106" y="639"/>
                  <a:pt x="237" y="639"/>
                </a:cubicBezTo>
                <a:cubicBezTo>
                  <a:pt x="1937" y="639"/>
                  <a:pt x="1937" y="639"/>
                  <a:pt x="1937" y="639"/>
                </a:cubicBezTo>
                <a:cubicBezTo>
                  <a:pt x="2068" y="639"/>
                  <a:pt x="2174" y="745"/>
                  <a:pt x="2174" y="875"/>
                </a:cubicBezTo>
                <a:cubicBezTo>
                  <a:pt x="2174" y="875"/>
                  <a:pt x="2174" y="875"/>
                  <a:pt x="2174" y="875"/>
                </a:cubicBezTo>
                <a:cubicBezTo>
                  <a:pt x="2174" y="1006"/>
                  <a:pt x="2068" y="1112"/>
                  <a:pt x="1937" y="1112"/>
                </a:cubicBezTo>
                <a:cubicBezTo>
                  <a:pt x="237" y="1112"/>
                  <a:pt x="237" y="1112"/>
                  <a:pt x="237" y="1112"/>
                </a:cubicBezTo>
                <a:cubicBezTo>
                  <a:pt x="165" y="1112"/>
                  <a:pt x="101" y="1143"/>
                  <a:pt x="58" y="1194"/>
                </a:cubicBezTo>
              </a:path>
            </a:pathLst>
          </a:custGeom>
          <a:noFill/>
          <a:ln w="15875" cap="rnd">
            <a:solidFill>
              <a:srgbClr val="00206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dirty="0">
              <a:latin typeface="Source Sans 3" panose="020B0303030403020204" pitchFamily="34" charset="0"/>
            </a:endParaRPr>
          </a:p>
        </p:txBody>
      </p:sp>
      <p:sp>
        <p:nvSpPr>
          <p:cNvPr id="102" name="CaixaDeTexto 101"/>
          <p:cNvSpPr txBox="1"/>
          <p:nvPr/>
        </p:nvSpPr>
        <p:spPr>
          <a:xfrm>
            <a:off x="6777461" y="1015319"/>
            <a:ext cx="701426" cy="346249"/>
          </a:xfrm>
          <a:prstGeom prst="rect">
            <a:avLst/>
          </a:prstGeom>
          <a:noFill/>
        </p:spPr>
        <p:txBody>
          <a:bodyPr wrap="square" rtlCol="0">
            <a:spAutoFit/>
          </a:bodyPr>
          <a:lstStyle/>
          <a:p>
            <a:pPr algn="ctr">
              <a:lnSpc>
                <a:spcPct val="150000"/>
              </a:lnSpc>
            </a:pPr>
            <a:r>
              <a:rPr lang="pt-BR" sz="1200" b="1" dirty="0">
                <a:solidFill>
                  <a:srgbClr val="000050"/>
                </a:solidFill>
                <a:latin typeface="Poppins" panose="020B0604020202020204" charset="0"/>
              </a:rPr>
              <a:t>1928</a:t>
            </a:r>
          </a:p>
        </p:txBody>
      </p:sp>
      <p:sp>
        <p:nvSpPr>
          <p:cNvPr id="103" name="CaixaDeTexto 102"/>
          <p:cNvSpPr txBox="1"/>
          <p:nvPr/>
        </p:nvSpPr>
        <p:spPr>
          <a:xfrm>
            <a:off x="5014194" y="1035100"/>
            <a:ext cx="701426" cy="346249"/>
          </a:xfrm>
          <a:prstGeom prst="rect">
            <a:avLst/>
          </a:prstGeom>
          <a:noFill/>
        </p:spPr>
        <p:txBody>
          <a:bodyPr wrap="square" rtlCol="0">
            <a:spAutoFit/>
          </a:bodyPr>
          <a:lstStyle/>
          <a:p>
            <a:pPr algn="ctr">
              <a:lnSpc>
                <a:spcPct val="150000"/>
              </a:lnSpc>
            </a:pPr>
            <a:r>
              <a:rPr lang="pt-BR" sz="1200" b="1" dirty="0">
                <a:solidFill>
                  <a:srgbClr val="0094FF"/>
                </a:solidFill>
                <a:latin typeface="Poppins" panose="020B0604020202020204" charset="0"/>
              </a:rPr>
              <a:t>1931</a:t>
            </a:r>
            <a:endParaRPr lang="pt-BR" sz="1400" b="1" dirty="0">
              <a:solidFill>
                <a:srgbClr val="0094FF"/>
              </a:solidFill>
              <a:latin typeface="Poppins" panose="020B0604020202020204" charset="0"/>
            </a:endParaRPr>
          </a:p>
        </p:txBody>
      </p:sp>
      <p:sp>
        <p:nvSpPr>
          <p:cNvPr id="104" name="CaixaDeTexto 103"/>
          <p:cNvSpPr txBox="1"/>
          <p:nvPr/>
        </p:nvSpPr>
        <p:spPr>
          <a:xfrm>
            <a:off x="3156561" y="1035738"/>
            <a:ext cx="701426" cy="346249"/>
          </a:xfrm>
          <a:prstGeom prst="rect">
            <a:avLst/>
          </a:prstGeom>
          <a:noFill/>
        </p:spPr>
        <p:txBody>
          <a:bodyPr wrap="square" rtlCol="0">
            <a:spAutoFit/>
          </a:bodyPr>
          <a:lstStyle/>
          <a:p>
            <a:pPr algn="ctr">
              <a:lnSpc>
                <a:spcPct val="150000"/>
              </a:lnSpc>
            </a:pPr>
            <a:r>
              <a:rPr lang="pt-BR" sz="1200" b="1" dirty="0">
                <a:solidFill>
                  <a:srgbClr val="000050"/>
                </a:solidFill>
                <a:latin typeface="Poppins" panose="020B0604020202020204" charset="0"/>
              </a:rPr>
              <a:t>1964</a:t>
            </a:r>
            <a:endParaRPr lang="pt-BR" sz="1400" b="1" dirty="0">
              <a:solidFill>
                <a:srgbClr val="000050"/>
              </a:solidFill>
              <a:latin typeface="Poppins" panose="020B0604020202020204" charset="0"/>
            </a:endParaRPr>
          </a:p>
        </p:txBody>
      </p:sp>
      <p:sp>
        <p:nvSpPr>
          <p:cNvPr id="105" name="CaixaDeTexto 104"/>
          <p:cNvSpPr txBox="1"/>
          <p:nvPr/>
        </p:nvSpPr>
        <p:spPr>
          <a:xfrm>
            <a:off x="1507030" y="1062578"/>
            <a:ext cx="701426" cy="346249"/>
          </a:xfrm>
          <a:prstGeom prst="rect">
            <a:avLst/>
          </a:prstGeom>
          <a:noFill/>
        </p:spPr>
        <p:txBody>
          <a:bodyPr wrap="square" rtlCol="0">
            <a:spAutoFit/>
          </a:bodyPr>
          <a:lstStyle/>
          <a:p>
            <a:pPr algn="ctr">
              <a:lnSpc>
                <a:spcPct val="150000"/>
              </a:lnSpc>
            </a:pPr>
            <a:r>
              <a:rPr lang="pt-BR" sz="1200" b="1" dirty="0">
                <a:solidFill>
                  <a:srgbClr val="0094FF"/>
                </a:solidFill>
                <a:latin typeface="Poppins" panose="020B0604020202020204" charset="0"/>
              </a:rPr>
              <a:t>1993</a:t>
            </a:r>
            <a:endParaRPr lang="pt-BR" sz="1400" b="1" dirty="0">
              <a:solidFill>
                <a:srgbClr val="0094FF"/>
              </a:solidFill>
              <a:latin typeface="Poppins" panose="020B0604020202020204" charset="0"/>
            </a:endParaRPr>
          </a:p>
        </p:txBody>
      </p:sp>
      <p:sp>
        <p:nvSpPr>
          <p:cNvPr id="106" name="CaixaDeTexto 105"/>
          <p:cNvSpPr txBox="1"/>
          <p:nvPr/>
        </p:nvSpPr>
        <p:spPr>
          <a:xfrm>
            <a:off x="2810871" y="2393932"/>
            <a:ext cx="701426" cy="346249"/>
          </a:xfrm>
          <a:prstGeom prst="rect">
            <a:avLst/>
          </a:prstGeom>
          <a:noFill/>
        </p:spPr>
        <p:txBody>
          <a:bodyPr wrap="square" rtlCol="0">
            <a:spAutoFit/>
          </a:bodyPr>
          <a:lstStyle/>
          <a:p>
            <a:pPr algn="ctr">
              <a:lnSpc>
                <a:spcPct val="150000"/>
              </a:lnSpc>
            </a:pPr>
            <a:r>
              <a:rPr lang="pt-BR" sz="1200" b="1" dirty="0">
                <a:solidFill>
                  <a:srgbClr val="000050"/>
                </a:solidFill>
                <a:latin typeface="Poppins" panose="020B0604020202020204" charset="0"/>
              </a:rPr>
              <a:t>2007</a:t>
            </a:r>
            <a:endParaRPr lang="pt-BR" sz="1400" b="1" dirty="0">
              <a:solidFill>
                <a:srgbClr val="000050"/>
              </a:solidFill>
              <a:latin typeface="Poppins" panose="020B0604020202020204" charset="0"/>
            </a:endParaRPr>
          </a:p>
        </p:txBody>
      </p:sp>
      <p:sp>
        <p:nvSpPr>
          <p:cNvPr id="107" name="CaixaDeTexto 106"/>
          <p:cNvSpPr txBox="1"/>
          <p:nvPr/>
        </p:nvSpPr>
        <p:spPr>
          <a:xfrm>
            <a:off x="4814422" y="2420351"/>
            <a:ext cx="701426" cy="346249"/>
          </a:xfrm>
          <a:prstGeom prst="rect">
            <a:avLst/>
          </a:prstGeom>
          <a:noFill/>
        </p:spPr>
        <p:txBody>
          <a:bodyPr wrap="square" rtlCol="0">
            <a:spAutoFit/>
          </a:bodyPr>
          <a:lstStyle/>
          <a:p>
            <a:pPr algn="ctr">
              <a:lnSpc>
                <a:spcPct val="150000"/>
              </a:lnSpc>
            </a:pPr>
            <a:r>
              <a:rPr lang="pt-BR" sz="1200" b="1" dirty="0">
                <a:solidFill>
                  <a:srgbClr val="0094FF"/>
                </a:solidFill>
                <a:latin typeface="Poppins" panose="020B0604020202020204" charset="0"/>
              </a:rPr>
              <a:t>2012</a:t>
            </a:r>
            <a:endParaRPr lang="pt-BR" sz="1400" b="1" dirty="0">
              <a:solidFill>
                <a:srgbClr val="0094FF"/>
              </a:solidFill>
              <a:latin typeface="Poppins" panose="020B0604020202020204" charset="0"/>
            </a:endParaRPr>
          </a:p>
        </p:txBody>
      </p:sp>
      <p:sp>
        <p:nvSpPr>
          <p:cNvPr id="108" name="CaixaDeTexto 107"/>
          <p:cNvSpPr txBox="1"/>
          <p:nvPr/>
        </p:nvSpPr>
        <p:spPr>
          <a:xfrm>
            <a:off x="6395987" y="2420352"/>
            <a:ext cx="701426" cy="346249"/>
          </a:xfrm>
          <a:prstGeom prst="rect">
            <a:avLst/>
          </a:prstGeom>
          <a:noFill/>
        </p:spPr>
        <p:txBody>
          <a:bodyPr wrap="square" rtlCol="0">
            <a:spAutoFit/>
          </a:bodyPr>
          <a:lstStyle/>
          <a:p>
            <a:pPr algn="ctr">
              <a:lnSpc>
                <a:spcPct val="150000"/>
              </a:lnSpc>
            </a:pPr>
            <a:r>
              <a:rPr lang="pt-BR" sz="1200" b="1" dirty="0">
                <a:solidFill>
                  <a:srgbClr val="000050"/>
                </a:solidFill>
                <a:latin typeface="Poppins" panose="020B0604020202020204" charset="0"/>
              </a:rPr>
              <a:t>2014</a:t>
            </a:r>
            <a:endParaRPr lang="pt-BR" sz="1400" b="1" dirty="0">
              <a:solidFill>
                <a:srgbClr val="000050"/>
              </a:solidFill>
              <a:latin typeface="Poppins" panose="020B0604020202020204" charset="0"/>
            </a:endParaRPr>
          </a:p>
        </p:txBody>
      </p:sp>
      <p:sp>
        <p:nvSpPr>
          <p:cNvPr id="109" name="CaixaDeTexto 108"/>
          <p:cNvSpPr txBox="1"/>
          <p:nvPr/>
        </p:nvSpPr>
        <p:spPr>
          <a:xfrm>
            <a:off x="6534550" y="3764588"/>
            <a:ext cx="701426" cy="346249"/>
          </a:xfrm>
          <a:prstGeom prst="rect">
            <a:avLst/>
          </a:prstGeom>
          <a:noFill/>
        </p:spPr>
        <p:txBody>
          <a:bodyPr wrap="square" rtlCol="0">
            <a:spAutoFit/>
          </a:bodyPr>
          <a:lstStyle/>
          <a:p>
            <a:pPr algn="ctr">
              <a:lnSpc>
                <a:spcPct val="150000"/>
              </a:lnSpc>
            </a:pPr>
            <a:r>
              <a:rPr lang="pt-BR" sz="1200" b="1" dirty="0">
                <a:solidFill>
                  <a:srgbClr val="0094FF"/>
                </a:solidFill>
                <a:latin typeface="Poppins" panose="020B0604020202020204" charset="0"/>
              </a:rPr>
              <a:t>2015</a:t>
            </a:r>
          </a:p>
        </p:txBody>
      </p:sp>
      <p:sp>
        <p:nvSpPr>
          <p:cNvPr id="110" name="CaixaDeTexto 109"/>
          <p:cNvSpPr txBox="1"/>
          <p:nvPr/>
        </p:nvSpPr>
        <p:spPr>
          <a:xfrm>
            <a:off x="5095691" y="3764588"/>
            <a:ext cx="701426" cy="346249"/>
          </a:xfrm>
          <a:prstGeom prst="rect">
            <a:avLst/>
          </a:prstGeom>
          <a:noFill/>
        </p:spPr>
        <p:txBody>
          <a:bodyPr wrap="square" rtlCol="0">
            <a:spAutoFit/>
          </a:bodyPr>
          <a:lstStyle/>
          <a:p>
            <a:pPr algn="ctr">
              <a:lnSpc>
                <a:spcPct val="150000"/>
              </a:lnSpc>
            </a:pPr>
            <a:r>
              <a:rPr lang="pt-BR" sz="1200" b="1" dirty="0">
                <a:solidFill>
                  <a:srgbClr val="000050"/>
                </a:solidFill>
                <a:latin typeface="Poppins" panose="020B0604020202020204" charset="0"/>
              </a:rPr>
              <a:t>2017</a:t>
            </a:r>
          </a:p>
        </p:txBody>
      </p:sp>
      <p:sp>
        <p:nvSpPr>
          <p:cNvPr id="111" name="CaixaDeTexto 110"/>
          <p:cNvSpPr txBox="1"/>
          <p:nvPr/>
        </p:nvSpPr>
        <p:spPr>
          <a:xfrm>
            <a:off x="3583275" y="3764588"/>
            <a:ext cx="701426" cy="346249"/>
          </a:xfrm>
          <a:prstGeom prst="rect">
            <a:avLst/>
          </a:prstGeom>
          <a:noFill/>
        </p:spPr>
        <p:txBody>
          <a:bodyPr wrap="square" rtlCol="0">
            <a:spAutoFit/>
          </a:bodyPr>
          <a:lstStyle/>
          <a:p>
            <a:pPr algn="ctr">
              <a:lnSpc>
                <a:spcPct val="150000"/>
              </a:lnSpc>
            </a:pPr>
            <a:r>
              <a:rPr lang="pt-BR" sz="1200" b="1" dirty="0">
                <a:solidFill>
                  <a:srgbClr val="0094FF"/>
                </a:solidFill>
                <a:latin typeface="Poppins" panose="020B0604020202020204" charset="0"/>
              </a:rPr>
              <a:t>2020</a:t>
            </a:r>
            <a:endParaRPr lang="pt-BR" sz="1400" b="1" dirty="0">
              <a:solidFill>
                <a:srgbClr val="0094FF"/>
              </a:solidFill>
              <a:latin typeface="Poppins" panose="020B0604020202020204" charset="0"/>
            </a:endParaRPr>
          </a:p>
        </p:txBody>
      </p:sp>
      <p:sp>
        <p:nvSpPr>
          <p:cNvPr id="112" name="TextBox 54">
            <a:extLst>
              <a:ext uri="{FF2B5EF4-FFF2-40B4-BE49-F238E27FC236}">
                <a16:creationId xmlns:a16="http://schemas.microsoft.com/office/drawing/2014/main" id="{5C650E0D-154E-477C-8B84-B3F73C3E8E30}"/>
              </a:ext>
            </a:extLst>
          </p:cNvPr>
          <p:cNvSpPr txBox="1"/>
          <p:nvPr/>
        </p:nvSpPr>
        <p:spPr>
          <a:xfrm>
            <a:off x="3214623" y="4025290"/>
            <a:ext cx="1434655" cy="1015663"/>
          </a:xfrm>
          <a:prstGeom prst="rect">
            <a:avLst/>
          </a:prstGeom>
          <a:noFill/>
        </p:spPr>
        <p:txBody>
          <a:bodyPr wrap="square" rtlCol="0">
            <a:spAutoFit/>
          </a:bodyPr>
          <a:lstStyle/>
          <a:p>
            <a:pPr algn="just">
              <a:lnSpc>
                <a:spcPts val="1800"/>
              </a:lnSpc>
            </a:pPr>
            <a:r>
              <a:rPr lang="en-US" sz="800" dirty="0">
                <a:solidFill>
                  <a:srgbClr val="000050"/>
                </a:solidFill>
                <a:latin typeface="Poppins" panose="020B0604020202020204" charset="0"/>
                <a:ea typeface="Avenir Medium" charset="0"/>
                <a:cs typeface="Avenir Medium" charset="0"/>
              </a:rPr>
              <a:t>Banritech innovation hub is launched and also Banrisul Corretora de Seguros was created. </a:t>
            </a:r>
          </a:p>
        </p:txBody>
      </p:sp>
      <p:sp>
        <p:nvSpPr>
          <p:cNvPr id="113" name="TextBox 54">
            <a:extLst>
              <a:ext uri="{FF2B5EF4-FFF2-40B4-BE49-F238E27FC236}">
                <a16:creationId xmlns:a16="http://schemas.microsoft.com/office/drawing/2014/main" id="{5C650E0D-154E-477C-8B84-B3F73C3E8E30}"/>
              </a:ext>
            </a:extLst>
          </p:cNvPr>
          <p:cNvSpPr txBox="1"/>
          <p:nvPr/>
        </p:nvSpPr>
        <p:spPr>
          <a:xfrm>
            <a:off x="4906028" y="4029921"/>
            <a:ext cx="1252679" cy="1246495"/>
          </a:xfrm>
          <a:prstGeom prst="rect">
            <a:avLst/>
          </a:prstGeom>
          <a:noFill/>
        </p:spPr>
        <p:txBody>
          <a:bodyPr wrap="square" rtlCol="0">
            <a:spAutoFit/>
          </a:bodyPr>
          <a:lstStyle/>
          <a:p>
            <a:pPr algn="just">
              <a:lnSpc>
                <a:spcPts val="1800"/>
              </a:lnSpc>
            </a:pPr>
            <a:r>
              <a:rPr lang="pt-BR" sz="800" dirty="0">
                <a:solidFill>
                  <a:srgbClr val="000050"/>
                </a:solidFill>
                <a:latin typeface="Poppins" panose="020B0604020202020204" charset="0"/>
                <a:ea typeface="Avenir Medium" charset="0"/>
                <a:cs typeface="Avenir Medium" charset="0"/>
              </a:rPr>
              <a:t>Banrisul </a:t>
            </a:r>
            <a:r>
              <a:rPr lang="pt-BR" sz="800" dirty="0" err="1">
                <a:solidFill>
                  <a:srgbClr val="000050"/>
                </a:solidFill>
                <a:latin typeface="Poppins" panose="020B0604020202020204" charset="0"/>
                <a:ea typeface="Avenir Medium" charset="0"/>
                <a:cs typeface="Avenir Medium" charset="0"/>
              </a:rPr>
              <a:t>launched</a:t>
            </a:r>
            <a:r>
              <a:rPr lang="pt-BR" sz="800" dirty="0">
                <a:solidFill>
                  <a:srgbClr val="000050"/>
                </a:solidFill>
                <a:latin typeface="Poppins" panose="020B0604020202020204" charset="0"/>
                <a:ea typeface="Avenir Medium" charset="0"/>
                <a:cs typeface="Avenir Medium" charset="0"/>
              </a:rPr>
              <a:t> </a:t>
            </a:r>
          </a:p>
          <a:p>
            <a:pPr algn="just">
              <a:lnSpc>
                <a:spcPts val="1800"/>
              </a:lnSpc>
            </a:pPr>
            <a:r>
              <a:rPr lang="pt-BR" sz="800" dirty="0">
                <a:solidFill>
                  <a:srgbClr val="000050"/>
                </a:solidFill>
                <a:latin typeface="Poppins" panose="020B0604020202020204" charset="0"/>
                <a:ea typeface="Avenir Medium" charset="0"/>
                <a:cs typeface="Avenir Medium" charset="0"/>
              </a:rPr>
              <a:t>its digital </a:t>
            </a:r>
            <a:r>
              <a:rPr lang="pt-BR" sz="800" dirty="0" err="1">
                <a:solidFill>
                  <a:srgbClr val="000050"/>
                </a:solidFill>
                <a:latin typeface="Poppins" panose="020B0604020202020204" charset="0"/>
                <a:ea typeface="Avenir Medium" charset="0"/>
                <a:cs typeface="Avenir Medium" charset="0"/>
              </a:rPr>
              <a:t>platform</a:t>
            </a:r>
            <a:r>
              <a:rPr lang="pt-BR" sz="800" dirty="0">
                <a:solidFill>
                  <a:srgbClr val="000050"/>
                </a:solidFill>
                <a:latin typeface="Poppins" panose="020B0604020202020204" charset="0"/>
                <a:ea typeface="Avenir Medium" charset="0"/>
                <a:cs typeface="Avenir Medium" charset="0"/>
              </a:rPr>
              <a:t>:  Banrisul Digital.</a:t>
            </a:r>
          </a:p>
          <a:p>
            <a:pPr algn="just">
              <a:lnSpc>
                <a:spcPts val="1800"/>
              </a:lnSpc>
            </a:pPr>
            <a:endParaRPr lang="pt-BR" sz="1100" dirty="0">
              <a:solidFill>
                <a:srgbClr val="15263F"/>
              </a:solidFill>
              <a:latin typeface="Poppins" panose="020B0604020202020204" charset="0"/>
              <a:ea typeface="Avenir Medium" charset="0"/>
              <a:cs typeface="Avenir Medium" charset="0"/>
            </a:endParaRPr>
          </a:p>
          <a:p>
            <a:pPr algn="just">
              <a:lnSpc>
                <a:spcPts val="1800"/>
              </a:lnSpc>
            </a:pPr>
            <a:endParaRPr lang="pt-BR" sz="1100" dirty="0">
              <a:solidFill>
                <a:srgbClr val="15263F"/>
              </a:solidFill>
              <a:latin typeface="Poppins" panose="020B0604020202020204" charset="0"/>
              <a:ea typeface="Avenir Medium" charset="0"/>
              <a:cs typeface="Avenir Medium" charset="0"/>
            </a:endParaRPr>
          </a:p>
        </p:txBody>
      </p:sp>
      <p:sp>
        <p:nvSpPr>
          <p:cNvPr id="114" name="TextBox 54">
            <a:extLst>
              <a:ext uri="{FF2B5EF4-FFF2-40B4-BE49-F238E27FC236}">
                <a16:creationId xmlns:a16="http://schemas.microsoft.com/office/drawing/2014/main" id="{5C650E0D-154E-477C-8B84-B3F73C3E8E30}"/>
              </a:ext>
            </a:extLst>
          </p:cNvPr>
          <p:cNvSpPr txBox="1"/>
          <p:nvPr/>
        </p:nvSpPr>
        <p:spPr>
          <a:xfrm>
            <a:off x="6229126" y="4037851"/>
            <a:ext cx="1557411" cy="784830"/>
          </a:xfrm>
          <a:prstGeom prst="rect">
            <a:avLst/>
          </a:prstGeom>
          <a:noFill/>
        </p:spPr>
        <p:txBody>
          <a:bodyPr wrap="square" rtlCol="0">
            <a:spAutoFit/>
          </a:bodyPr>
          <a:lstStyle/>
          <a:p>
            <a:pPr algn="just">
              <a:lnSpc>
                <a:spcPts val="1800"/>
              </a:lnSpc>
            </a:pPr>
            <a:r>
              <a:rPr lang="en-US" sz="800" dirty="0">
                <a:solidFill>
                  <a:srgbClr val="000050"/>
                </a:solidFill>
                <a:latin typeface="Poppins" panose="020B0604020202020204" charset="0"/>
                <a:ea typeface="Avenir Medium" charset="0"/>
                <a:cs typeface="Avenir Medium" charset="0"/>
              </a:rPr>
              <a:t>Banrisul launches its new multibrand acquirer company, Vero.</a:t>
            </a:r>
          </a:p>
        </p:txBody>
      </p:sp>
      <p:sp>
        <p:nvSpPr>
          <p:cNvPr id="115" name="TextBox 54">
            <a:extLst>
              <a:ext uri="{FF2B5EF4-FFF2-40B4-BE49-F238E27FC236}">
                <a16:creationId xmlns:a16="http://schemas.microsoft.com/office/drawing/2014/main" id="{5C650E0D-154E-477C-8B84-B3F73C3E8E30}"/>
              </a:ext>
            </a:extLst>
          </p:cNvPr>
          <p:cNvSpPr txBox="1"/>
          <p:nvPr/>
        </p:nvSpPr>
        <p:spPr>
          <a:xfrm>
            <a:off x="6170487" y="2615356"/>
            <a:ext cx="1239540" cy="1246495"/>
          </a:xfrm>
          <a:prstGeom prst="rect">
            <a:avLst/>
          </a:prstGeom>
          <a:noFill/>
        </p:spPr>
        <p:txBody>
          <a:bodyPr wrap="square" rtlCol="0">
            <a:spAutoFit/>
          </a:bodyPr>
          <a:lstStyle/>
          <a:p>
            <a:pPr algn="just">
              <a:lnSpc>
                <a:spcPts val="1800"/>
              </a:lnSpc>
            </a:pPr>
            <a:r>
              <a:rPr lang="pt-BR" sz="800" dirty="0">
                <a:solidFill>
                  <a:srgbClr val="000050"/>
                </a:solidFill>
                <a:latin typeface="Poppins" panose="020B0604020202020204" charset="0"/>
                <a:ea typeface="Avenir Medium" charset="0"/>
                <a:cs typeface="Avenir Medium" charset="0"/>
              </a:rPr>
              <a:t>Rio Grande Seguros e Previdência S.A. </a:t>
            </a:r>
            <a:r>
              <a:rPr lang="en-US" sz="800" dirty="0">
                <a:solidFill>
                  <a:srgbClr val="000050"/>
                </a:solidFill>
                <a:latin typeface="Poppins" panose="020B0604020202020204" charset="0"/>
                <a:ea typeface="Avenir Medium" charset="0"/>
                <a:cs typeface="Avenir Medium" charset="0"/>
              </a:rPr>
              <a:t>was created.</a:t>
            </a:r>
          </a:p>
          <a:p>
            <a:pPr>
              <a:lnSpc>
                <a:spcPts val="1800"/>
              </a:lnSpc>
            </a:pPr>
            <a:endParaRPr lang="pt-BR" sz="1100" dirty="0">
              <a:solidFill>
                <a:srgbClr val="15263F"/>
              </a:solidFill>
              <a:latin typeface="Poppins" panose="020B0604020202020204" charset="0"/>
              <a:ea typeface="Avenir Medium" charset="0"/>
              <a:cs typeface="Avenir Medium" charset="0"/>
            </a:endParaRPr>
          </a:p>
          <a:p>
            <a:pPr>
              <a:lnSpc>
                <a:spcPts val="1800"/>
              </a:lnSpc>
            </a:pPr>
            <a:endParaRPr lang="pt-BR" sz="1100" dirty="0">
              <a:solidFill>
                <a:srgbClr val="15263F"/>
              </a:solidFill>
              <a:latin typeface="Poppins" panose="020B0604020202020204" charset="0"/>
              <a:ea typeface="Avenir Medium" charset="0"/>
              <a:cs typeface="Avenir Medium" charset="0"/>
            </a:endParaRPr>
          </a:p>
        </p:txBody>
      </p:sp>
      <p:sp>
        <p:nvSpPr>
          <p:cNvPr id="116" name="TextBox 54">
            <a:extLst>
              <a:ext uri="{FF2B5EF4-FFF2-40B4-BE49-F238E27FC236}">
                <a16:creationId xmlns:a16="http://schemas.microsoft.com/office/drawing/2014/main" id="{5C650E0D-154E-477C-8B84-B3F73C3E8E30}"/>
              </a:ext>
            </a:extLst>
          </p:cNvPr>
          <p:cNvSpPr txBox="1"/>
          <p:nvPr/>
        </p:nvSpPr>
        <p:spPr>
          <a:xfrm>
            <a:off x="4417480" y="2634455"/>
            <a:ext cx="1495309" cy="1246495"/>
          </a:xfrm>
          <a:prstGeom prst="rect">
            <a:avLst/>
          </a:prstGeom>
          <a:noFill/>
        </p:spPr>
        <p:txBody>
          <a:bodyPr wrap="square" rtlCol="0">
            <a:spAutoFit/>
          </a:bodyPr>
          <a:lstStyle/>
          <a:p>
            <a:pPr algn="just">
              <a:lnSpc>
                <a:spcPts val="1800"/>
              </a:lnSpc>
            </a:pPr>
            <a:r>
              <a:rPr lang="en-US" sz="800" dirty="0">
                <a:solidFill>
                  <a:srgbClr val="000050"/>
                </a:solidFill>
                <a:latin typeface="Poppins" panose="020B0604020202020204" charset="0"/>
                <a:ea typeface="Avenir Medium" charset="0"/>
                <a:cs typeface="Avenir Medium" charset="0"/>
              </a:rPr>
              <a:t>Bem Promotora comes up, a company which acts as payroll loans originator. </a:t>
            </a:r>
            <a:endParaRPr lang="pt-BR" sz="800" dirty="0">
              <a:solidFill>
                <a:srgbClr val="15263F"/>
              </a:solidFill>
              <a:latin typeface="Poppins" panose="020B0604020202020204" charset="0"/>
              <a:ea typeface="Avenir Medium" charset="0"/>
              <a:cs typeface="Avenir Medium" charset="0"/>
            </a:endParaRPr>
          </a:p>
          <a:p>
            <a:pPr>
              <a:lnSpc>
                <a:spcPts val="1800"/>
              </a:lnSpc>
            </a:pPr>
            <a:endParaRPr lang="pt-BR" sz="1100" dirty="0">
              <a:solidFill>
                <a:srgbClr val="15263F"/>
              </a:solidFill>
              <a:latin typeface="Poppins" panose="020B0604020202020204" charset="0"/>
              <a:ea typeface="Avenir Medium" charset="0"/>
              <a:cs typeface="Avenir Medium" charset="0"/>
            </a:endParaRPr>
          </a:p>
        </p:txBody>
      </p:sp>
      <p:sp>
        <p:nvSpPr>
          <p:cNvPr id="126" name="TextBox 54">
            <a:extLst>
              <a:ext uri="{FF2B5EF4-FFF2-40B4-BE49-F238E27FC236}">
                <a16:creationId xmlns:a16="http://schemas.microsoft.com/office/drawing/2014/main" id="{5C650E0D-154E-477C-8B84-B3F73C3E8E30}"/>
              </a:ext>
            </a:extLst>
          </p:cNvPr>
          <p:cNvSpPr txBox="1"/>
          <p:nvPr/>
        </p:nvSpPr>
        <p:spPr>
          <a:xfrm>
            <a:off x="2052119" y="2619939"/>
            <a:ext cx="2038008" cy="986680"/>
          </a:xfrm>
          <a:prstGeom prst="rect">
            <a:avLst/>
          </a:prstGeom>
          <a:noFill/>
        </p:spPr>
        <p:txBody>
          <a:bodyPr wrap="square" rtlCol="0">
            <a:spAutoFit/>
          </a:bodyPr>
          <a:lstStyle/>
          <a:p>
            <a:pPr algn="just">
              <a:lnSpc>
                <a:spcPts val="1800"/>
              </a:lnSpc>
            </a:pPr>
            <a:r>
              <a:rPr lang="en-US" sz="800" dirty="0">
                <a:solidFill>
                  <a:srgbClr val="000050"/>
                </a:solidFill>
                <a:latin typeface="Poppins" panose="020B0604020202020204" charset="0"/>
                <a:ea typeface="Avenir Medium" charset="0"/>
                <a:cs typeface="Avenir Medium" charset="0"/>
              </a:rPr>
              <a:t>Capitalization and secondary emission of preferred shares joining the Level 1 of Corporative Governance. </a:t>
            </a:r>
          </a:p>
        </p:txBody>
      </p:sp>
      <p:sp>
        <p:nvSpPr>
          <p:cNvPr id="127" name="TextBox 54">
            <a:extLst>
              <a:ext uri="{FF2B5EF4-FFF2-40B4-BE49-F238E27FC236}">
                <a16:creationId xmlns:a16="http://schemas.microsoft.com/office/drawing/2014/main" id="{5C650E0D-154E-477C-8B84-B3F73C3E8E30}"/>
              </a:ext>
            </a:extLst>
          </p:cNvPr>
          <p:cNvSpPr txBox="1"/>
          <p:nvPr/>
        </p:nvSpPr>
        <p:spPr>
          <a:xfrm>
            <a:off x="1292872" y="1258638"/>
            <a:ext cx="1198331" cy="1015663"/>
          </a:xfrm>
          <a:prstGeom prst="rect">
            <a:avLst/>
          </a:prstGeom>
          <a:noFill/>
        </p:spPr>
        <p:txBody>
          <a:bodyPr wrap="square" rtlCol="0">
            <a:spAutoFit/>
          </a:bodyPr>
          <a:lstStyle/>
          <a:p>
            <a:pPr algn="ctr">
              <a:lnSpc>
                <a:spcPts val="1800"/>
              </a:lnSpc>
            </a:pPr>
            <a:r>
              <a:rPr lang="en-US" sz="800" dirty="0">
                <a:solidFill>
                  <a:srgbClr val="000050"/>
                </a:solidFill>
                <a:latin typeface="Poppins" panose="020B0604020202020204" charset="0"/>
                <a:ea typeface="Avenir Medium" charset="0"/>
                <a:cs typeface="Avenir Medium" charset="0"/>
              </a:rPr>
              <a:t>Banrisul inaugurated </a:t>
            </a:r>
          </a:p>
          <a:p>
            <a:pPr algn="ctr">
              <a:lnSpc>
                <a:spcPts val="1800"/>
              </a:lnSpc>
            </a:pPr>
            <a:r>
              <a:rPr lang="en-US" sz="800" dirty="0">
                <a:solidFill>
                  <a:srgbClr val="000050"/>
                </a:solidFill>
                <a:latin typeface="Poppins" panose="020B0604020202020204" charset="0"/>
                <a:ea typeface="Avenir Medium" charset="0"/>
                <a:cs typeface="Avenir Medium" charset="0"/>
              </a:rPr>
              <a:t>the first ATM room </a:t>
            </a:r>
          </a:p>
          <a:p>
            <a:pPr>
              <a:lnSpc>
                <a:spcPts val="1800"/>
              </a:lnSpc>
            </a:pPr>
            <a:endParaRPr lang="pt-BR" sz="1100" dirty="0">
              <a:solidFill>
                <a:srgbClr val="15263F"/>
              </a:solidFill>
              <a:latin typeface="Poppins" panose="020B0604020202020204" charset="0"/>
              <a:ea typeface="Avenir Medium" charset="0"/>
              <a:cs typeface="Avenir Medium" charset="0"/>
            </a:endParaRPr>
          </a:p>
        </p:txBody>
      </p:sp>
      <p:sp>
        <p:nvSpPr>
          <p:cNvPr id="128" name="TextBox 54">
            <a:extLst>
              <a:ext uri="{FF2B5EF4-FFF2-40B4-BE49-F238E27FC236}">
                <a16:creationId xmlns:a16="http://schemas.microsoft.com/office/drawing/2014/main" id="{5C650E0D-154E-477C-8B84-B3F73C3E8E30}"/>
              </a:ext>
            </a:extLst>
          </p:cNvPr>
          <p:cNvSpPr txBox="1"/>
          <p:nvPr/>
        </p:nvSpPr>
        <p:spPr>
          <a:xfrm>
            <a:off x="2596127" y="1266126"/>
            <a:ext cx="1947742" cy="1015663"/>
          </a:xfrm>
          <a:prstGeom prst="rect">
            <a:avLst/>
          </a:prstGeom>
          <a:noFill/>
        </p:spPr>
        <p:txBody>
          <a:bodyPr wrap="square" rtlCol="0">
            <a:spAutoFit/>
          </a:bodyPr>
          <a:lstStyle/>
          <a:p>
            <a:pPr algn="just">
              <a:lnSpc>
                <a:spcPts val="1800"/>
              </a:lnSpc>
            </a:pPr>
            <a:r>
              <a:rPr lang="en-US" sz="800" dirty="0">
                <a:solidFill>
                  <a:srgbClr val="000050"/>
                </a:solidFill>
                <a:latin typeface="Poppins" panose="020B0604020202020204" charset="0"/>
                <a:ea typeface="Avenir Medium" charset="0"/>
                <a:cs typeface="Avenir Medium" charset="0"/>
              </a:rPr>
              <a:t>Banrisul inaugurates its current main office, at the Capitão </a:t>
            </a:r>
            <a:r>
              <a:rPr lang="en-US" sz="800" dirty="0" err="1">
                <a:solidFill>
                  <a:srgbClr val="000050"/>
                </a:solidFill>
                <a:latin typeface="Poppins" panose="020B0604020202020204" charset="0"/>
                <a:ea typeface="Avenir Medium" charset="0"/>
                <a:cs typeface="Avenir Medium" charset="0"/>
              </a:rPr>
              <a:t>Montanha</a:t>
            </a:r>
            <a:r>
              <a:rPr lang="en-US" sz="800" dirty="0">
                <a:solidFill>
                  <a:srgbClr val="000050"/>
                </a:solidFill>
                <a:latin typeface="Poppins" panose="020B0604020202020204" charset="0"/>
                <a:ea typeface="Avenir Medium" charset="0"/>
                <a:cs typeface="Avenir Medium" charset="0"/>
              </a:rPr>
              <a:t> St, at the heart of Porto Alegre.</a:t>
            </a:r>
          </a:p>
        </p:txBody>
      </p:sp>
      <p:sp>
        <p:nvSpPr>
          <p:cNvPr id="141" name="CaixaDeTexto 140"/>
          <p:cNvSpPr txBox="1"/>
          <p:nvPr/>
        </p:nvSpPr>
        <p:spPr>
          <a:xfrm>
            <a:off x="2144991" y="3748120"/>
            <a:ext cx="701426" cy="346249"/>
          </a:xfrm>
          <a:prstGeom prst="rect">
            <a:avLst/>
          </a:prstGeom>
          <a:noFill/>
        </p:spPr>
        <p:txBody>
          <a:bodyPr wrap="square" rtlCol="0">
            <a:spAutoFit/>
          </a:bodyPr>
          <a:lstStyle/>
          <a:p>
            <a:pPr algn="ctr">
              <a:lnSpc>
                <a:spcPct val="150000"/>
              </a:lnSpc>
            </a:pPr>
            <a:r>
              <a:rPr lang="pt-BR" sz="1200" b="1" dirty="0">
                <a:solidFill>
                  <a:srgbClr val="000050"/>
                </a:solidFill>
                <a:latin typeface="Poppins" panose="020B0604020202020204" charset="0"/>
              </a:rPr>
              <a:t>2021</a:t>
            </a:r>
            <a:endParaRPr lang="pt-BR" sz="1400" b="1" dirty="0">
              <a:solidFill>
                <a:srgbClr val="000050"/>
              </a:solidFill>
              <a:latin typeface="Poppins" panose="020B0604020202020204" charset="0"/>
            </a:endParaRPr>
          </a:p>
        </p:txBody>
      </p:sp>
      <p:sp>
        <p:nvSpPr>
          <p:cNvPr id="143" name="TextBox 54">
            <a:extLst>
              <a:ext uri="{FF2B5EF4-FFF2-40B4-BE49-F238E27FC236}">
                <a16:creationId xmlns:a16="http://schemas.microsoft.com/office/drawing/2014/main" id="{5C650E0D-154E-477C-8B84-B3F73C3E8E30}"/>
              </a:ext>
            </a:extLst>
          </p:cNvPr>
          <p:cNvSpPr txBox="1"/>
          <p:nvPr/>
        </p:nvSpPr>
        <p:spPr>
          <a:xfrm>
            <a:off x="4617668" y="1299354"/>
            <a:ext cx="1455688" cy="784830"/>
          </a:xfrm>
          <a:prstGeom prst="rect">
            <a:avLst/>
          </a:prstGeom>
          <a:noFill/>
        </p:spPr>
        <p:txBody>
          <a:bodyPr wrap="square" rtlCol="0">
            <a:spAutoFit/>
          </a:bodyPr>
          <a:lstStyle/>
          <a:p>
            <a:pPr algn="ctr">
              <a:lnSpc>
                <a:spcPts val="1800"/>
              </a:lnSpc>
            </a:pPr>
            <a:r>
              <a:rPr lang="en-US" sz="800" dirty="0">
                <a:solidFill>
                  <a:srgbClr val="000050"/>
                </a:solidFill>
                <a:latin typeface="Poppins" panose="020B0604020202020204" charset="0"/>
                <a:ea typeface="Avenir Medium" charset="0"/>
                <a:cs typeface="Avenir Medium" charset="0"/>
              </a:rPr>
              <a:t>Banrisul shares were listed</a:t>
            </a:r>
          </a:p>
          <a:p>
            <a:pPr algn="ctr">
              <a:lnSpc>
                <a:spcPts val="1800"/>
              </a:lnSpc>
            </a:pPr>
            <a:r>
              <a:rPr lang="en-US" sz="800" dirty="0">
                <a:solidFill>
                  <a:srgbClr val="000050"/>
                </a:solidFill>
                <a:latin typeface="Poppins" panose="020B0604020202020204" charset="0"/>
                <a:ea typeface="Avenir Medium" charset="0"/>
                <a:cs typeface="Avenir Medium" charset="0"/>
              </a:rPr>
              <a:t> in September 1931.</a:t>
            </a:r>
            <a:endParaRPr lang="pt-BR" sz="1100" dirty="0">
              <a:solidFill>
                <a:srgbClr val="818181"/>
              </a:solidFill>
              <a:latin typeface="Poppins" panose="020B0604020202020204" charset="0"/>
              <a:ea typeface="Avenir Medium" charset="0"/>
              <a:cs typeface="Avenir Medium" charset="0"/>
            </a:endParaRPr>
          </a:p>
        </p:txBody>
      </p:sp>
      <p:sp>
        <p:nvSpPr>
          <p:cNvPr id="148" name="TextBox 54">
            <a:extLst>
              <a:ext uri="{FF2B5EF4-FFF2-40B4-BE49-F238E27FC236}">
                <a16:creationId xmlns:a16="http://schemas.microsoft.com/office/drawing/2014/main" id="{5C650E0D-154E-477C-8B84-B3F73C3E8E30}"/>
              </a:ext>
            </a:extLst>
          </p:cNvPr>
          <p:cNvSpPr txBox="1"/>
          <p:nvPr/>
        </p:nvSpPr>
        <p:spPr>
          <a:xfrm>
            <a:off x="1757885" y="4011287"/>
            <a:ext cx="1873168" cy="294183"/>
          </a:xfrm>
          <a:prstGeom prst="rect">
            <a:avLst/>
          </a:prstGeom>
          <a:noFill/>
        </p:spPr>
        <p:txBody>
          <a:bodyPr wrap="square" rtlCol="0">
            <a:spAutoFit/>
          </a:bodyPr>
          <a:lstStyle/>
          <a:p>
            <a:pPr>
              <a:lnSpc>
                <a:spcPts val="1800"/>
              </a:lnSpc>
            </a:pPr>
            <a:r>
              <a:rPr lang="pt-BR" sz="800" dirty="0">
                <a:solidFill>
                  <a:srgbClr val="000050"/>
                </a:solidFill>
                <a:latin typeface="Poppins" panose="020B0604020202020204" charset="0"/>
                <a:ea typeface="Avenir Medium" charset="0"/>
                <a:cs typeface="Avenir Medium" charset="0"/>
              </a:rPr>
              <a:t>1st Banrisul Investor Day</a:t>
            </a:r>
          </a:p>
        </p:txBody>
      </p:sp>
      <p:sp>
        <p:nvSpPr>
          <p:cNvPr id="157" name="TextBox 54">
            <a:extLst>
              <a:ext uri="{FF2B5EF4-FFF2-40B4-BE49-F238E27FC236}">
                <a16:creationId xmlns:a16="http://schemas.microsoft.com/office/drawing/2014/main" id="{5C650E0D-154E-477C-8B84-B3F73C3E8E30}"/>
              </a:ext>
            </a:extLst>
          </p:cNvPr>
          <p:cNvSpPr txBox="1"/>
          <p:nvPr/>
        </p:nvSpPr>
        <p:spPr>
          <a:xfrm>
            <a:off x="6283204" y="1245265"/>
            <a:ext cx="1703194" cy="1246495"/>
          </a:xfrm>
          <a:prstGeom prst="rect">
            <a:avLst/>
          </a:prstGeom>
          <a:noFill/>
        </p:spPr>
        <p:txBody>
          <a:bodyPr wrap="square" rtlCol="0">
            <a:spAutoFit/>
          </a:bodyPr>
          <a:lstStyle/>
          <a:p>
            <a:pPr algn="just">
              <a:lnSpc>
                <a:spcPts val="1800"/>
              </a:lnSpc>
            </a:pPr>
            <a:r>
              <a:rPr lang="en-US" sz="800" dirty="0">
                <a:solidFill>
                  <a:srgbClr val="000050"/>
                </a:solidFill>
                <a:latin typeface="Poppins" panose="020B0604020202020204" charset="0"/>
                <a:ea typeface="Avenir Medium" charset="0"/>
                <a:cs typeface="Avenir Medium" charset="0"/>
              </a:rPr>
              <a:t>On September 12, 1928 Banrisul starts operating, in Treasury Offices in Porto Alegre. </a:t>
            </a:r>
          </a:p>
          <a:p>
            <a:pPr algn="just">
              <a:lnSpc>
                <a:spcPts val="1800"/>
              </a:lnSpc>
            </a:pPr>
            <a:endParaRPr lang="pt-BR" sz="1100" dirty="0">
              <a:solidFill>
                <a:srgbClr val="818181"/>
              </a:solidFill>
              <a:latin typeface="Poppins" panose="020B0604020202020204" charset="0"/>
              <a:ea typeface="Avenir Medium" charset="0"/>
              <a:cs typeface="Avenir Medium" charset="0"/>
            </a:endParaRPr>
          </a:p>
        </p:txBody>
      </p:sp>
      <p:grpSp>
        <p:nvGrpSpPr>
          <p:cNvPr id="182" name="Agrupar 181"/>
          <p:cNvGrpSpPr/>
          <p:nvPr/>
        </p:nvGrpSpPr>
        <p:grpSpPr>
          <a:xfrm>
            <a:off x="2369661" y="3565343"/>
            <a:ext cx="252086" cy="252086"/>
            <a:chOff x="8094851" y="575930"/>
            <a:chExt cx="462704" cy="462704"/>
          </a:xfrm>
        </p:grpSpPr>
        <p:pic>
          <p:nvPicPr>
            <p:cNvPr id="183" name="Imagem 18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4851" y="575930"/>
              <a:ext cx="462704" cy="462704"/>
            </a:xfrm>
            <a:prstGeom prst="rect">
              <a:avLst/>
            </a:prstGeom>
          </p:spPr>
        </p:pic>
        <p:pic>
          <p:nvPicPr>
            <p:cNvPr id="184" name="Imagem 18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4512" y="658982"/>
              <a:ext cx="303381" cy="303381"/>
            </a:xfrm>
            <a:prstGeom prst="rect">
              <a:avLst/>
            </a:prstGeom>
          </p:spPr>
        </p:pic>
      </p:grpSp>
      <p:grpSp>
        <p:nvGrpSpPr>
          <p:cNvPr id="185" name="Agrupar 184"/>
          <p:cNvGrpSpPr/>
          <p:nvPr/>
        </p:nvGrpSpPr>
        <p:grpSpPr>
          <a:xfrm>
            <a:off x="3801601" y="3565343"/>
            <a:ext cx="260702" cy="260702"/>
            <a:chOff x="7528274" y="583768"/>
            <a:chExt cx="454590" cy="454590"/>
          </a:xfrm>
        </p:grpSpPr>
        <p:pic>
          <p:nvPicPr>
            <p:cNvPr id="186" name="Imagem 1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8274" y="583768"/>
              <a:ext cx="454590" cy="454590"/>
            </a:xfrm>
            <a:prstGeom prst="rect">
              <a:avLst/>
            </a:prstGeom>
          </p:spPr>
        </p:pic>
        <p:pic>
          <p:nvPicPr>
            <p:cNvPr id="187" name="Imagem 1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03878" y="658093"/>
              <a:ext cx="303381" cy="303381"/>
            </a:xfrm>
            <a:prstGeom prst="rect">
              <a:avLst/>
            </a:prstGeom>
          </p:spPr>
        </p:pic>
      </p:grpSp>
      <p:pic>
        <p:nvPicPr>
          <p:cNvPr id="191" name="Imagem 190"/>
          <p:cNvPicPr>
            <a:picLocks noChangeAspect="1"/>
          </p:cNvPicPr>
          <p:nvPr/>
        </p:nvPicPr>
        <p:blipFill rotWithShape="1">
          <a:blip r:embed="rId7" cstate="print">
            <a:extLst>
              <a:ext uri="{28A0092B-C50C-407E-A947-70E740481C1C}">
                <a14:useLocalDpi xmlns:a14="http://schemas.microsoft.com/office/drawing/2010/main" val="0"/>
              </a:ext>
            </a:extLst>
          </a:blip>
          <a:srcRect r="78572"/>
          <a:stretch/>
        </p:blipFill>
        <p:spPr>
          <a:xfrm>
            <a:off x="428896" y="3469195"/>
            <a:ext cx="628642" cy="551053"/>
          </a:xfrm>
          <a:prstGeom prst="rect">
            <a:avLst/>
          </a:prstGeom>
        </p:spPr>
      </p:pic>
      <p:pic>
        <p:nvPicPr>
          <p:cNvPr id="192" name="Imagem 19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960828">
            <a:off x="7773321" y="370952"/>
            <a:ext cx="373079" cy="373079"/>
          </a:xfrm>
          <a:prstGeom prst="rect">
            <a:avLst/>
          </a:prstGeom>
        </p:spPr>
      </p:pic>
      <p:sp>
        <p:nvSpPr>
          <p:cNvPr id="193" name="CaixaDeTexto 192"/>
          <p:cNvSpPr txBox="1"/>
          <p:nvPr/>
        </p:nvSpPr>
        <p:spPr>
          <a:xfrm>
            <a:off x="51996" y="3920635"/>
            <a:ext cx="1330248" cy="515526"/>
          </a:xfrm>
          <a:prstGeom prst="rect">
            <a:avLst/>
          </a:prstGeom>
          <a:noFill/>
        </p:spPr>
        <p:txBody>
          <a:bodyPr wrap="square" rtlCol="0">
            <a:spAutoFit/>
          </a:bodyPr>
          <a:lstStyle/>
          <a:p>
            <a:pPr algn="ctr">
              <a:lnSpc>
                <a:spcPct val="150000"/>
              </a:lnSpc>
            </a:pPr>
            <a:r>
              <a:rPr lang="pt-BR" sz="2000" b="1" dirty="0">
                <a:solidFill>
                  <a:srgbClr val="936FFA"/>
                </a:solidFill>
                <a:latin typeface="Poppins" panose="020B0604020202020204" charset="0"/>
              </a:rPr>
              <a:t>2022</a:t>
            </a:r>
            <a:endParaRPr lang="pt-BR" sz="1800" b="1" dirty="0">
              <a:solidFill>
                <a:srgbClr val="936FFA"/>
              </a:solidFill>
              <a:latin typeface="Poppins" panose="020B0604020202020204" charset="0"/>
            </a:endParaRPr>
          </a:p>
        </p:txBody>
      </p:sp>
      <p:sp>
        <p:nvSpPr>
          <p:cNvPr id="194" name="TextBox 54">
            <a:extLst>
              <a:ext uri="{FF2B5EF4-FFF2-40B4-BE49-F238E27FC236}">
                <a16:creationId xmlns:a16="http://schemas.microsoft.com/office/drawing/2014/main" id="{5C650E0D-154E-477C-8B84-B3F73C3E8E30}"/>
              </a:ext>
            </a:extLst>
          </p:cNvPr>
          <p:cNvSpPr txBox="1"/>
          <p:nvPr/>
        </p:nvSpPr>
        <p:spPr>
          <a:xfrm>
            <a:off x="268430" y="4249818"/>
            <a:ext cx="1873168" cy="300082"/>
          </a:xfrm>
          <a:prstGeom prst="rect">
            <a:avLst/>
          </a:prstGeom>
          <a:noFill/>
        </p:spPr>
        <p:txBody>
          <a:bodyPr wrap="square" rtlCol="0">
            <a:spAutoFit/>
          </a:bodyPr>
          <a:lstStyle/>
          <a:p>
            <a:pPr>
              <a:lnSpc>
                <a:spcPts val="1800"/>
              </a:lnSpc>
            </a:pPr>
            <a:r>
              <a:rPr lang="pt-BR" sz="900" b="1" dirty="0">
                <a:solidFill>
                  <a:srgbClr val="0BBBEF"/>
                </a:solidFill>
                <a:latin typeface="Poppins" panose="020B0604020202020204" charset="0"/>
                <a:ea typeface="Avenir Medium" charset="0"/>
                <a:cs typeface="Poppins" panose="020B0604020202020204" charset="0"/>
              </a:rPr>
              <a:t>Rebranding</a:t>
            </a:r>
            <a:endParaRPr lang="pt-BR" sz="1000" b="1" dirty="0">
              <a:solidFill>
                <a:srgbClr val="0BBBEF"/>
              </a:solidFill>
              <a:latin typeface="Poppins" panose="020B0604020202020204" charset="0"/>
              <a:ea typeface="Avenir Medium" charset="0"/>
              <a:cs typeface="Poppins" panose="020B0604020202020204" charset="0"/>
            </a:endParaRPr>
          </a:p>
        </p:txBody>
      </p:sp>
      <p:sp>
        <p:nvSpPr>
          <p:cNvPr id="195" name="Divisa 194"/>
          <p:cNvSpPr/>
          <p:nvPr/>
        </p:nvSpPr>
        <p:spPr>
          <a:xfrm rot="8368977">
            <a:off x="1215360" y="3752538"/>
            <a:ext cx="139145" cy="213740"/>
          </a:xfrm>
          <a:prstGeom prst="chevron">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solidFill>
              <a:latin typeface="Poppins" panose="020B0604020202020204" charset="0"/>
            </a:endParaRPr>
          </a:p>
        </p:txBody>
      </p:sp>
      <p:sp>
        <p:nvSpPr>
          <p:cNvPr id="196" name="Divisa 195"/>
          <p:cNvSpPr/>
          <p:nvPr/>
        </p:nvSpPr>
        <p:spPr>
          <a:xfrm rot="8368977">
            <a:off x="1171668" y="3789216"/>
            <a:ext cx="139145" cy="213740"/>
          </a:xfrm>
          <a:prstGeom prst="chevron">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solidFill>
              <a:latin typeface="Poppins" panose="020B0604020202020204" charset="0"/>
            </a:endParaRPr>
          </a:p>
        </p:txBody>
      </p:sp>
      <p:sp>
        <p:nvSpPr>
          <p:cNvPr id="197" name="Divisa 196"/>
          <p:cNvSpPr/>
          <p:nvPr/>
        </p:nvSpPr>
        <p:spPr>
          <a:xfrm rot="8368977">
            <a:off x="1125148" y="3830167"/>
            <a:ext cx="139145" cy="213740"/>
          </a:xfrm>
          <a:prstGeom prst="chevron">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solidFill>
              <a:latin typeface="Poppins" panose="020B0604020202020204" charset="0"/>
            </a:endParaRPr>
          </a:p>
        </p:txBody>
      </p:sp>
      <p:sp>
        <p:nvSpPr>
          <p:cNvPr id="198" name="Retângulo Arredondado 197"/>
          <p:cNvSpPr/>
          <p:nvPr/>
        </p:nvSpPr>
        <p:spPr>
          <a:xfrm>
            <a:off x="287388" y="4083162"/>
            <a:ext cx="828776" cy="446316"/>
          </a:xfrm>
          <a:prstGeom prst="roundRect">
            <a:avLst/>
          </a:prstGeom>
          <a:noFill/>
          <a:ln w="222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grpSp>
        <p:nvGrpSpPr>
          <p:cNvPr id="72" name="Agrupar 71"/>
          <p:cNvGrpSpPr/>
          <p:nvPr/>
        </p:nvGrpSpPr>
        <p:grpSpPr>
          <a:xfrm>
            <a:off x="5303966" y="3567956"/>
            <a:ext cx="252086" cy="252086"/>
            <a:chOff x="8094851" y="575930"/>
            <a:chExt cx="462704" cy="462704"/>
          </a:xfrm>
        </p:grpSpPr>
        <p:pic>
          <p:nvPicPr>
            <p:cNvPr id="73" name="Imagem 7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4851" y="575930"/>
              <a:ext cx="462704" cy="462704"/>
            </a:xfrm>
            <a:prstGeom prst="rect">
              <a:avLst/>
            </a:prstGeom>
          </p:spPr>
        </p:pic>
        <p:pic>
          <p:nvPicPr>
            <p:cNvPr id="74" name="Imagem 7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4512" y="658982"/>
              <a:ext cx="303381" cy="303381"/>
            </a:xfrm>
            <a:prstGeom prst="rect">
              <a:avLst/>
            </a:prstGeom>
          </p:spPr>
        </p:pic>
      </p:grpSp>
      <p:grpSp>
        <p:nvGrpSpPr>
          <p:cNvPr id="75" name="Agrupar 74"/>
          <p:cNvGrpSpPr/>
          <p:nvPr/>
        </p:nvGrpSpPr>
        <p:grpSpPr>
          <a:xfrm>
            <a:off x="6754913" y="3556699"/>
            <a:ext cx="260702" cy="260702"/>
            <a:chOff x="7528274" y="583768"/>
            <a:chExt cx="454590" cy="454590"/>
          </a:xfrm>
        </p:grpSpPr>
        <p:pic>
          <p:nvPicPr>
            <p:cNvPr id="76" name="Imagem 7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8274" y="583768"/>
              <a:ext cx="454590" cy="454590"/>
            </a:xfrm>
            <a:prstGeom prst="rect">
              <a:avLst/>
            </a:prstGeom>
          </p:spPr>
        </p:pic>
        <p:pic>
          <p:nvPicPr>
            <p:cNvPr id="77" name="Imagem 7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03878" y="658093"/>
              <a:ext cx="303381" cy="303381"/>
            </a:xfrm>
            <a:prstGeom prst="rect">
              <a:avLst/>
            </a:prstGeom>
          </p:spPr>
        </p:pic>
      </p:grpSp>
      <p:grpSp>
        <p:nvGrpSpPr>
          <p:cNvPr id="78" name="Agrupar 77"/>
          <p:cNvGrpSpPr/>
          <p:nvPr/>
        </p:nvGrpSpPr>
        <p:grpSpPr>
          <a:xfrm>
            <a:off x="6620658" y="2242997"/>
            <a:ext cx="252086" cy="252086"/>
            <a:chOff x="8094851" y="575930"/>
            <a:chExt cx="462704" cy="462704"/>
          </a:xfrm>
        </p:grpSpPr>
        <p:pic>
          <p:nvPicPr>
            <p:cNvPr id="79" name="Imagem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4851" y="575930"/>
              <a:ext cx="462704" cy="462704"/>
            </a:xfrm>
            <a:prstGeom prst="rect">
              <a:avLst/>
            </a:prstGeom>
          </p:spPr>
        </p:pic>
        <p:pic>
          <p:nvPicPr>
            <p:cNvPr id="80" name="Imagem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4512" y="658982"/>
              <a:ext cx="303381" cy="303381"/>
            </a:xfrm>
            <a:prstGeom prst="rect">
              <a:avLst/>
            </a:prstGeom>
          </p:spPr>
        </p:pic>
      </p:grpSp>
      <p:grpSp>
        <p:nvGrpSpPr>
          <p:cNvPr id="81" name="Agrupar 80"/>
          <p:cNvGrpSpPr/>
          <p:nvPr/>
        </p:nvGrpSpPr>
        <p:grpSpPr>
          <a:xfrm>
            <a:off x="5014081" y="2217391"/>
            <a:ext cx="260702" cy="260702"/>
            <a:chOff x="7528274" y="583768"/>
            <a:chExt cx="454590" cy="454590"/>
          </a:xfrm>
        </p:grpSpPr>
        <p:pic>
          <p:nvPicPr>
            <p:cNvPr id="82" name="Imagem 8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8274" y="583768"/>
              <a:ext cx="454590" cy="454590"/>
            </a:xfrm>
            <a:prstGeom prst="rect">
              <a:avLst/>
            </a:prstGeom>
          </p:spPr>
        </p:pic>
        <p:pic>
          <p:nvPicPr>
            <p:cNvPr id="83" name="Imagem 8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03878" y="658093"/>
              <a:ext cx="303381" cy="303381"/>
            </a:xfrm>
            <a:prstGeom prst="rect">
              <a:avLst/>
            </a:prstGeom>
          </p:spPr>
        </p:pic>
      </p:grpSp>
      <p:grpSp>
        <p:nvGrpSpPr>
          <p:cNvPr id="84" name="Agrupar 83"/>
          <p:cNvGrpSpPr/>
          <p:nvPr/>
        </p:nvGrpSpPr>
        <p:grpSpPr>
          <a:xfrm>
            <a:off x="3035542" y="2220965"/>
            <a:ext cx="252086" cy="252086"/>
            <a:chOff x="8094851" y="575930"/>
            <a:chExt cx="462704" cy="462704"/>
          </a:xfrm>
        </p:grpSpPr>
        <p:pic>
          <p:nvPicPr>
            <p:cNvPr id="85" name="Imagem 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4851" y="575930"/>
              <a:ext cx="462704" cy="462704"/>
            </a:xfrm>
            <a:prstGeom prst="rect">
              <a:avLst/>
            </a:prstGeom>
          </p:spPr>
        </p:pic>
        <p:pic>
          <p:nvPicPr>
            <p:cNvPr id="86" name="Imagem 8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4512" y="658982"/>
              <a:ext cx="303381" cy="303381"/>
            </a:xfrm>
            <a:prstGeom prst="rect">
              <a:avLst/>
            </a:prstGeom>
          </p:spPr>
        </p:pic>
      </p:grpSp>
      <p:grpSp>
        <p:nvGrpSpPr>
          <p:cNvPr id="87" name="Agrupar 86"/>
          <p:cNvGrpSpPr/>
          <p:nvPr/>
        </p:nvGrpSpPr>
        <p:grpSpPr>
          <a:xfrm>
            <a:off x="6988143" y="830124"/>
            <a:ext cx="252086" cy="252086"/>
            <a:chOff x="8094851" y="575930"/>
            <a:chExt cx="462704" cy="462704"/>
          </a:xfrm>
        </p:grpSpPr>
        <p:pic>
          <p:nvPicPr>
            <p:cNvPr id="88" name="Imagem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4851" y="575930"/>
              <a:ext cx="462704" cy="462704"/>
            </a:xfrm>
            <a:prstGeom prst="rect">
              <a:avLst/>
            </a:prstGeom>
          </p:spPr>
        </p:pic>
        <p:pic>
          <p:nvPicPr>
            <p:cNvPr id="89" name="Imagem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4512" y="658982"/>
              <a:ext cx="303381" cy="303381"/>
            </a:xfrm>
            <a:prstGeom prst="rect">
              <a:avLst/>
            </a:prstGeom>
          </p:spPr>
        </p:pic>
      </p:grpSp>
      <p:grpSp>
        <p:nvGrpSpPr>
          <p:cNvPr id="90" name="Agrupar 89"/>
          <p:cNvGrpSpPr/>
          <p:nvPr/>
        </p:nvGrpSpPr>
        <p:grpSpPr>
          <a:xfrm>
            <a:off x="5228017" y="870048"/>
            <a:ext cx="260702" cy="260702"/>
            <a:chOff x="7528274" y="583768"/>
            <a:chExt cx="454590" cy="454590"/>
          </a:xfrm>
        </p:grpSpPr>
        <p:pic>
          <p:nvPicPr>
            <p:cNvPr id="91" name="Imagem 9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8274" y="583768"/>
              <a:ext cx="454590" cy="454590"/>
            </a:xfrm>
            <a:prstGeom prst="rect">
              <a:avLst/>
            </a:prstGeom>
          </p:spPr>
        </p:pic>
        <p:pic>
          <p:nvPicPr>
            <p:cNvPr id="92" name="Imagem 9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03878" y="658093"/>
              <a:ext cx="303381" cy="303381"/>
            </a:xfrm>
            <a:prstGeom prst="rect">
              <a:avLst/>
            </a:prstGeom>
          </p:spPr>
        </p:pic>
      </p:grpSp>
      <p:grpSp>
        <p:nvGrpSpPr>
          <p:cNvPr id="93" name="Agrupar 92"/>
          <p:cNvGrpSpPr/>
          <p:nvPr/>
        </p:nvGrpSpPr>
        <p:grpSpPr>
          <a:xfrm>
            <a:off x="3376752" y="872275"/>
            <a:ext cx="252086" cy="252086"/>
            <a:chOff x="8094851" y="575930"/>
            <a:chExt cx="462704" cy="462704"/>
          </a:xfrm>
        </p:grpSpPr>
        <p:pic>
          <p:nvPicPr>
            <p:cNvPr id="94" name="Imagem 9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4851" y="575930"/>
              <a:ext cx="462704" cy="462704"/>
            </a:xfrm>
            <a:prstGeom prst="rect">
              <a:avLst/>
            </a:prstGeom>
          </p:spPr>
        </p:pic>
        <p:pic>
          <p:nvPicPr>
            <p:cNvPr id="95" name="Imagem 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74512" y="658982"/>
              <a:ext cx="303381" cy="303381"/>
            </a:xfrm>
            <a:prstGeom prst="rect">
              <a:avLst/>
            </a:prstGeom>
          </p:spPr>
        </p:pic>
      </p:grpSp>
      <p:grpSp>
        <p:nvGrpSpPr>
          <p:cNvPr id="96" name="Agrupar 95"/>
          <p:cNvGrpSpPr/>
          <p:nvPr/>
        </p:nvGrpSpPr>
        <p:grpSpPr>
          <a:xfrm>
            <a:off x="1733931" y="875372"/>
            <a:ext cx="260702" cy="260702"/>
            <a:chOff x="7528274" y="583768"/>
            <a:chExt cx="454590" cy="454590"/>
          </a:xfrm>
        </p:grpSpPr>
        <p:pic>
          <p:nvPicPr>
            <p:cNvPr id="97" name="Imagem 9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28274" y="583768"/>
              <a:ext cx="454590" cy="454590"/>
            </a:xfrm>
            <a:prstGeom prst="rect">
              <a:avLst/>
            </a:prstGeom>
          </p:spPr>
        </p:pic>
        <p:pic>
          <p:nvPicPr>
            <p:cNvPr id="98" name="Imagem 9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03878" y="658093"/>
              <a:ext cx="303381" cy="30338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down)">
                                      <p:cBhvr>
                                        <p:cTn id="7" dur="1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cxnSp>
        <p:nvCxnSpPr>
          <p:cNvPr id="190" name="Conector reto 189"/>
          <p:cNvCxnSpPr/>
          <p:nvPr/>
        </p:nvCxnSpPr>
        <p:spPr>
          <a:xfrm flipH="1">
            <a:off x="3764725" y="377956"/>
            <a:ext cx="305517" cy="85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88" name="Conector reto 287"/>
          <p:cNvCxnSpPr/>
          <p:nvPr/>
        </p:nvCxnSpPr>
        <p:spPr>
          <a:xfrm>
            <a:off x="1298010" y="4355364"/>
            <a:ext cx="587" cy="2660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65" name="Conector reto 264"/>
          <p:cNvCxnSpPr/>
          <p:nvPr/>
        </p:nvCxnSpPr>
        <p:spPr>
          <a:xfrm flipH="1">
            <a:off x="3944128" y="3941004"/>
            <a:ext cx="77405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4" name="Conector reto 53"/>
          <p:cNvCxnSpPr/>
          <p:nvPr/>
        </p:nvCxnSpPr>
        <p:spPr>
          <a:xfrm flipH="1">
            <a:off x="4729011" y="2414306"/>
            <a:ext cx="237605"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8" name="Conector reto 247"/>
          <p:cNvCxnSpPr/>
          <p:nvPr/>
        </p:nvCxnSpPr>
        <p:spPr>
          <a:xfrm flipH="1" flipV="1">
            <a:off x="3434847" y="1140137"/>
            <a:ext cx="891589" cy="390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9" name="Conector reto 248"/>
          <p:cNvCxnSpPr/>
          <p:nvPr/>
        </p:nvCxnSpPr>
        <p:spPr>
          <a:xfrm flipV="1">
            <a:off x="3431351" y="1146120"/>
            <a:ext cx="0" cy="27699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51" name="Retângulo Arredondado 250"/>
          <p:cNvSpPr/>
          <p:nvPr/>
        </p:nvSpPr>
        <p:spPr>
          <a:xfrm>
            <a:off x="2930717" y="1329046"/>
            <a:ext cx="990207" cy="209931"/>
          </a:xfrm>
          <a:prstGeom prst="roundRect">
            <a:avLst/>
          </a:prstGeom>
          <a:solidFill>
            <a:srgbClr val="04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cxnSp>
        <p:nvCxnSpPr>
          <p:cNvPr id="253" name="Conector reto 252"/>
          <p:cNvCxnSpPr/>
          <p:nvPr/>
        </p:nvCxnSpPr>
        <p:spPr>
          <a:xfrm flipV="1">
            <a:off x="3435468" y="1547558"/>
            <a:ext cx="0" cy="27699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57" name="Conector reto 256"/>
          <p:cNvCxnSpPr/>
          <p:nvPr/>
        </p:nvCxnSpPr>
        <p:spPr>
          <a:xfrm flipH="1" flipV="1">
            <a:off x="3434847" y="1831183"/>
            <a:ext cx="891589" cy="390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0" name="Retângulo Arredondado 19"/>
          <p:cNvSpPr/>
          <p:nvPr/>
        </p:nvSpPr>
        <p:spPr>
          <a:xfrm>
            <a:off x="762746" y="4512292"/>
            <a:ext cx="841059" cy="306744"/>
          </a:xfrm>
          <a:prstGeom prst="roundRect">
            <a:avLst/>
          </a:prstGeom>
          <a:solidFill>
            <a:srgbClr val="936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21" name="TextBox 54">
            <a:extLst>
              <a:ext uri="{FF2B5EF4-FFF2-40B4-BE49-F238E27FC236}">
                <a16:creationId xmlns:a16="http://schemas.microsoft.com/office/drawing/2014/main" id="{5C650E0D-154E-477C-8B84-B3F73C3E8E30}"/>
              </a:ext>
            </a:extLst>
          </p:cNvPr>
          <p:cNvSpPr txBox="1"/>
          <p:nvPr/>
        </p:nvSpPr>
        <p:spPr>
          <a:xfrm>
            <a:off x="645076" y="4505531"/>
            <a:ext cx="1095854" cy="338554"/>
          </a:xfrm>
          <a:prstGeom prst="rect">
            <a:avLst/>
          </a:prstGeom>
          <a:noFill/>
        </p:spPr>
        <p:txBody>
          <a:bodyPr wrap="square" rtlCol="0">
            <a:spAutoFit/>
          </a:bodyPr>
          <a:lstStyle/>
          <a:p>
            <a:pPr algn="ctr"/>
            <a:r>
              <a:rPr lang="en-US" sz="800" b="1" dirty="0">
                <a:solidFill>
                  <a:schemeClr val="bg1"/>
                </a:solidFill>
                <a:latin typeface="Poppins" panose="020B0604020202020204" charset="0"/>
                <a:ea typeface="Avenir Medium" charset="0"/>
                <a:cs typeface="Avenir Medium" charset="0"/>
              </a:rPr>
              <a:t>Administrative</a:t>
            </a:r>
          </a:p>
          <a:p>
            <a:pPr algn="ctr"/>
            <a:r>
              <a:rPr lang="en-US" sz="800" b="1" dirty="0">
                <a:solidFill>
                  <a:schemeClr val="bg1"/>
                </a:solidFill>
                <a:latin typeface="Poppins" panose="020B0604020202020204" charset="0"/>
                <a:ea typeface="Avenir Medium" charset="0"/>
                <a:cs typeface="Avenir Medium" charset="0"/>
              </a:rPr>
              <a:t>Officer</a:t>
            </a:r>
          </a:p>
        </p:txBody>
      </p:sp>
      <p:cxnSp>
        <p:nvCxnSpPr>
          <p:cNvPr id="23" name="Conector reto 22"/>
          <p:cNvCxnSpPr/>
          <p:nvPr/>
        </p:nvCxnSpPr>
        <p:spPr>
          <a:xfrm flipH="1">
            <a:off x="6979282" y="2856309"/>
            <a:ext cx="155577"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4" name="TextBox 54">
            <a:extLst>
              <a:ext uri="{FF2B5EF4-FFF2-40B4-BE49-F238E27FC236}">
                <a16:creationId xmlns:a16="http://schemas.microsoft.com/office/drawing/2014/main" id="{5C650E0D-154E-477C-8B84-B3F73C3E8E30}"/>
              </a:ext>
            </a:extLst>
          </p:cNvPr>
          <p:cNvSpPr txBox="1"/>
          <p:nvPr/>
        </p:nvSpPr>
        <p:spPr>
          <a:xfrm>
            <a:off x="4989343" y="2099405"/>
            <a:ext cx="1570054" cy="527067"/>
          </a:xfrm>
          <a:prstGeom prst="rect">
            <a:avLst/>
          </a:prstGeom>
          <a:solidFill>
            <a:srgbClr val="0094FF"/>
          </a:solidFill>
        </p:spPr>
        <p:txBody>
          <a:bodyPr wrap="square" rtlCol="0">
            <a:spAutoFit/>
          </a:bodyPr>
          <a:lstStyle/>
          <a:p>
            <a:pPr algn="ctr">
              <a:lnSpc>
                <a:spcPts val="1800"/>
              </a:lnSpc>
            </a:pPr>
            <a:r>
              <a:rPr lang="en-US" sz="800" b="1" dirty="0">
                <a:solidFill>
                  <a:schemeClr val="bg1"/>
                </a:solidFill>
                <a:latin typeface="Poppins" panose="020B0604020202020204" charset="0"/>
                <a:ea typeface="Avenir Medium" charset="0"/>
                <a:cs typeface="Avenir Medium" charset="0"/>
              </a:rPr>
              <a:t>Deputy CEO and Risk and Controls Officer</a:t>
            </a:r>
          </a:p>
        </p:txBody>
      </p:sp>
      <p:cxnSp>
        <p:nvCxnSpPr>
          <p:cNvPr id="59" name="Conector reto 58"/>
          <p:cNvCxnSpPr>
            <a:endCxn id="182" idx="2"/>
          </p:cNvCxnSpPr>
          <p:nvPr/>
        </p:nvCxnSpPr>
        <p:spPr>
          <a:xfrm flipV="1">
            <a:off x="4728137" y="540512"/>
            <a:ext cx="2122" cy="380038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2" name="Retângulo Arredondado 61"/>
          <p:cNvSpPr/>
          <p:nvPr/>
        </p:nvSpPr>
        <p:spPr>
          <a:xfrm>
            <a:off x="5008657" y="2963295"/>
            <a:ext cx="649744" cy="334052"/>
          </a:xfrm>
          <a:prstGeom prst="roundRect">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63" name="TextBox 54">
            <a:extLst>
              <a:ext uri="{FF2B5EF4-FFF2-40B4-BE49-F238E27FC236}">
                <a16:creationId xmlns:a16="http://schemas.microsoft.com/office/drawing/2014/main" id="{5C650E0D-154E-477C-8B84-B3F73C3E8E30}"/>
              </a:ext>
            </a:extLst>
          </p:cNvPr>
          <p:cNvSpPr txBox="1"/>
          <p:nvPr/>
        </p:nvSpPr>
        <p:spPr>
          <a:xfrm>
            <a:off x="4958959" y="2967135"/>
            <a:ext cx="844311" cy="338554"/>
          </a:xfrm>
          <a:prstGeom prst="rect">
            <a:avLst/>
          </a:prstGeom>
          <a:noFill/>
        </p:spPr>
        <p:txBody>
          <a:bodyPr wrap="square" rtlCol="0">
            <a:spAutoFit/>
          </a:bodyPr>
          <a:lstStyle/>
          <a:p>
            <a:r>
              <a:rPr lang="en-US" sz="800" b="1" dirty="0">
                <a:solidFill>
                  <a:schemeClr val="bg1"/>
                </a:solidFill>
                <a:latin typeface="Poppins" panose="020B0604020202020204" charset="0"/>
                <a:ea typeface="Avenir Medium" charset="0"/>
                <a:cs typeface="Avenir Medium" charset="0"/>
              </a:rPr>
              <a:t>Affiliated Companies</a:t>
            </a:r>
          </a:p>
        </p:txBody>
      </p:sp>
      <p:cxnSp>
        <p:nvCxnSpPr>
          <p:cNvPr id="64" name="Conector reto 63"/>
          <p:cNvCxnSpPr/>
          <p:nvPr/>
        </p:nvCxnSpPr>
        <p:spPr>
          <a:xfrm flipH="1">
            <a:off x="5661400" y="3138374"/>
            <a:ext cx="174752"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5" name="Conector reto 64"/>
          <p:cNvCxnSpPr/>
          <p:nvPr/>
        </p:nvCxnSpPr>
        <p:spPr>
          <a:xfrm flipH="1" flipV="1">
            <a:off x="5840696" y="2855106"/>
            <a:ext cx="3209" cy="551785"/>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6" name="Conector reto 65"/>
          <p:cNvCxnSpPr/>
          <p:nvPr/>
        </p:nvCxnSpPr>
        <p:spPr>
          <a:xfrm flipH="1">
            <a:off x="5850370" y="2855106"/>
            <a:ext cx="98956" cy="3759"/>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7" name="Conector reto 66"/>
          <p:cNvCxnSpPr/>
          <p:nvPr/>
        </p:nvCxnSpPr>
        <p:spPr>
          <a:xfrm flipH="1">
            <a:off x="5850365" y="3406891"/>
            <a:ext cx="98961"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8" name="Retângulo Arredondado 67"/>
          <p:cNvSpPr/>
          <p:nvPr/>
        </p:nvSpPr>
        <p:spPr>
          <a:xfrm>
            <a:off x="5976893" y="2710515"/>
            <a:ext cx="1013970" cy="314297"/>
          </a:xfrm>
          <a:prstGeom prst="roundRect">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69" name="Retângulo Arredondado 68"/>
          <p:cNvSpPr/>
          <p:nvPr/>
        </p:nvSpPr>
        <p:spPr>
          <a:xfrm>
            <a:off x="5998016" y="3270011"/>
            <a:ext cx="1273457" cy="371775"/>
          </a:xfrm>
          <a:prstGeom prst="roundRect">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70" name="TextBox 54">
            <a:extLst>
              <a:ext uri="{FF2B5EF4-FFF2-40B4-BE49-F238E27FC236}">
                <a16:creationId xmlns:a16="http://schemas.microsoft.com/office/drawing/2014/main" id="{5C650E0D-154E-477C-8B84-B3F73C3E8E30}"/>
              </a:ext>
            </a:extLst>
          </p:cNvPr>
          <p:cNvSpPr txBox="1"/>
          <p:nvPr/>
        </p:nvSpPr>
        <p:spPr>
          <a:xfrm>
            <a:off x="5926606" y="2704386"/>
            <a:ext cx="1144111" cy="338554"/>
          </a:xfrm>
          <a:prstGeom prst="rect">
            <a:avLst/>
          </a:prstGeom>
          <a:noFill/>
        </p:spPr>
        <p:txBody>
          <a:bodyPr wrap="square" rtlCol="0">
            <a:spAutoFit/>
          </a:bodyPr>
          <a:lstStyle/>
          <a:p>
            <a:pPr algn="ctr"/>
            <a:r>
              <a:rPr lang="pt-BR" sz="800" b="1" dirty="0">
                <a:solidFill>
                  <a:schemeClr val="bg1"/>
                </a:solidFill>
                <a:latin typeface="Poppins" panose="020B0604020202020204" charset="0"/>
                <a:ea typeface="Avenir Medium" charset="0"/>
                <a:cs typeface="Avenir Medium" charset="0"/>
              </a:rPr>
              <a:t>Banrisul ICATU </a:t>
            </a:r>
          </a:p>
          <a:p>
            <a:pPr algn="ctr"/>
            <a:r>
              <a:rPr lang="pt-BR" sz="800" b="1" dirty="0">
                <a:solidFill>
                  <a:schemeClr val="bg1"/>
                </a:solidFill>
                <a:latin typeface="Poppins" panose="020B0604020202020204" charset="0"/>
                <a:ea typeface="Avenir Medium" charset="0"/>
                <a:cs typeface="Avenir Medium" charset="0"/>
              </a:rPr>
              <a:t>Participações S.A.</a:t>
            </a:r>
          </a:p>
        </p:txBody>
      </p:sp>
      <p:cxnSp>
        <p:nvCxnSpPr>
          <p:cNvPr id="72" name="Conector reto 71"/>
          <p:cNvCxnSpPr/>
          <p:nvPr/>
        </p:nvCxnSpPr>
        <p:spPr>
          <a:xfrm flipH="1" flipV="1">
            <a:off x="7145617" y="2564965"/>
            <a:ext cx="7410" cy="54969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3" name="Conector reto 72"/>
          <p:cNvCxnSpPr/>
          <p:nvPr/>
        </p:nvCxnSpPr>
        <p:spPr>
          <a:xfrm>
            <a:off x="7135851" y="2572532"/>
            <a:ext cx="176031"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4" name="Conector reto 73"/>
          <p:cNvCxnSpPr/>
          <p:nvPr/>
        </p:nvCxnSpPr>
        <p:spPr>
          <a:xfrm flipH="1">
            <a:off x="7145618" y="3107159"/>
            <a:ext cx="166126"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Conector reto 74"/>
          <p:cNvCxnSpPr/>
          <p:nvPr/>
        </p:nvCxnSpPr>
        <p:spPr>
          <a:xfrm flipH="1">
            <a:off x="3957135" y="3604882"/>
            <a:ext cx="741096"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7" name="Retângulo Arredondado 76"/>
          <p:cNvSpPr/>
          <p:nvPr/>
        </p:nvSpPr>
        <p:spPr>
          <a:xfrm>
            <a:off x="3031027" y="3473169"/>
            <a:ext cx="1165894" cy="294347"/>
          </a:xfrm>
          <a:prstGeom prst="roundRect">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78" name="TextBox 54">
            <a:extLst>
              <a:ext uri="{FF2B5EF4-FFF2-40B4-BE49-F238E27FC236}">
                <a16:creationId xmlns:a16="http://schemas.microsoft.com/office/drawing/2014/main" id="{5C650E0D-154E-477C-8B84-B3F73C3E8E30}"/>
              </a:ext>
            </a:extLst>
          </p:cNvPr>
          <p:cNvSpPr txBox="1"/>
          <p:nvPr/>
        </p:nvSpPr>
        <p:spPr>
          <a:xfrm>
            <a:off x="2898031" y="3451422"/>
            <a:ext cx="1431885" cy="307777"/>
          </a:xfrm>
          <a:prstGeom prst="rect">
            <a:avLst/>
          </a:prstGeom>
          <a:noFill/>
        </p:spPr>
        <p:txBody>
          <a:bodyPr wrap="square" rtlCol="0">
            <a:spAutoFit/>
          </a:bodyPr>
          <a:lstStyle/>
          <a:p>
            <a:pPr algn="ctr"/>
            <a:r>
              <a:rPr lang="pt-BR" sz="700" b="1" dirty="0">
                <a:solidFill>
                  <a:schemeClr val="bg1"/>
                </a:solidFill>
                <a:latin typeface="Poppins" panose="020B0604020202020204" charset="0"/>
                <a:ea typeface="Avenir Medium" charset="0"/>
                <a:cs typeface="Avenir Medium" charset="0"/>
              </a:rPr>
              <a:t>Fundação Banrisul de Seguridade Social</a:t>
            </a:r>
          </a:p>
        </p:txBody>
      </p:sp>
      <p:sp>
        <p:nvSpPr>
          <p:cNvPr id="79" name="Retângulo Arredondado 78"/>
          <p:cNvSpPr/>
          <p:nvPr/>
        </p:nvSpPr>
        <p:spPr>
          <a:xfrm>
            <a:off x="3079854" y="3835019"/>
            <a:ext cx="1090985" cy="244136"/>
          </a:xfrm>
          <a:prstGeom prst="roundRect">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80" name="TextBox 54">
            <a:extLst>
              <a:ext uri="{FF2B5EF4-FFF2-40B4-BE49-F238E27FC236}">
                <a16:creationId xmlns:a16="http://schemas.microsoft.com/office/drawing/2014/main" id="{5C650E0D-154E-477C-8B84-B3F73C3E8E30}"/>
              </a:ext>
            </a:extLst>
          </p:cNvPr>
          <p:cNvSpPr txBox="1"/>
          <p:nvPr/>
        </p:nvSpPr>
        <p:spPr>
          <a:xfrm>
            <a:off x="2989747" y="3857665"/>
            <a:ext cx="1294573" cy="215444"/>
          </a:xfrm>
          <a:prstGeom prst="rect">
            <a:avLst/>
          </a:prstGeom>
          <a:noFill/>
        </p:spPr>
        <p:txBody>
          <a:bodyPr wrap="square" rtlCol="0">
            <a:spAutoFit/>
          </a:bodyPr>
          <a:lstStyle/>
          <a:p>
            <a:pPr algn="ctr"/>
            <a:r>
              <a:rPr lang="pt-BR" sz="800" b="1" dirty="0">
                <a:solidFill>
                  <a:schemeClr val="bg1"/>
                </a:solidFill>
                <a:latin typeface="Poppins" panose="020B0604020202020204" charset="0"/>
                <a:ea typeface="Avenir Medium" charset="0"/>
                <a:cs typeface="Avenir Medium" charset="0"/>
              </a:rPr>
              <a:t>CABERGS</a:t>
            </a:r>
          </a:p>
        </p:txBody>
      </p:sp>
      <p:cxnSp>
        <p:nvCxnSpPr>
          <p:cNvPr id="81" name="Conector reto 80"/>
          <p:cNvCxnSpPr/>
          <p:nvPr/>
        </p:nvCxnSpPr>
        <p:spPr>
          <a:xfrm flipH="1">
            <a:off x="1301994" y="4346122"/>
            <a:ext cx="6717229" cy="944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83" name="Conector reto 82"/>
          <p:cNvCxnSpPr/>
          <p:nvPr/>
        </p:nvCxnSpPr>
        <p:spPr>
          <a:xfrm>
            <a:off x="8019223" y="4344657"/>
            <a:ext cx="587" cy="2660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84" name="Conector reto 83"/>
          <p:cNvCxnSpPr/>
          <p:nvPr/>
        </p:nvCxnSpPr>
        <p:spPr>
          <a:xfrm>
            <a:off x="6519067" y="4361794"/>
            <a:ext cx="587" cy="2660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0" name="Conector reto 89"/>
          <p:cNvCxnSpPr/>
          <p:nvPr/>
        </p:nvCxnSpPr>
        <p:spPr>
          <a:xfrm>
            <a:off x="5155134" y="4369419"/>
            <a:ext cx="587" cy="2660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1" name="Conector reto 90"/>
          <p:cNvCxnSpPr/>
          <p:nvPr/>
        </p:nvCxnSpPr>
        <p:spPr>
          <a:xfrm>
            <a:off x="4206842" y="4364145"/>
            <a:ext cx="587" cy="2660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2" name="Conector reto 91"/>
          <p:cNvCxnSpPr/>
          <p:nvPr/>
        </p:nvCxnSpPr>
        <p:spPr>
          <a:xfrm>
            <a:off x="3087809" y="4361879"/>
            <a:ext cx="587" cy="2660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99" name="Retângulo Arredondado 98"/>
          <p:cNvSpPr/>
          <p:nvPr/>
        </p:nvSpPr>
        <p:spPr>
          <a:xfrm>
            <a:off x="241814" y="1489207"/>
            <a:ext cx="967654" cy="247519"/>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00" name="TextBox 54">
            <a:extLst>
              <a:ext uri="{FF2B5EF4-FFF2-40B4-BE49-F238E27FC236}">
                <a16:creationId xmlns:a16="http://schemas.microsoft.com/office/drawing/2014/main" id="{5C650E0D-154E-477C-8B84-B3F73C3E8E30}"/>
              </a:ext>
            </a:extLst>
          </p:cNvPr>
          <p:cNvSpPr txBox="1"/>
          <p:nvPr/>
        </p:nvSpPr>
        <p:spPr>
          <a:xfrm>
            <a:off x="299857" y="1426356"/>
            <a:ext cx="884163" cy="296235"/>
          </a:xfrm>
          <a:prstGeom prst="rect">
            <a:avLst/>
          </a:prstGeom>
          <a:noFill/>
        </p:spPr>
        <p:txBody>
          <a:bodyPr wrap="square" rtlCol="0">
            <a:spAutoFit/>
          </a:bodyPr>
          <a:lstStyle/>
          <a:p>
            <a:pPr>
              <a:lnSpc>
                <a:spcPts val="1800"/>
              </a:lnSpc>
            </a:pPr>
            <a:r>
              <a:rPr lang="en-US" sz="800" b="1" dirty="0">
                <a:solidFill>
                  <a:schemeClr val="bg1"/>
                </a:solidFill>
                <a:latin typeface="Poppins" panose="020B0604020202020204" charset="0"/>
                <a:ea typeface="Avenir Medium" charset="0"/>
                <a:cs typeface="Avenir Medium" charset="0"/>
              </a:rPr>
              <a:t>Subsidiaries</a:t>
            </a:r>
          </a:p>
        </p:txBody>
      </p:sp>
      <p:cxnSp>
        <p:nvCxnSpPr>
          <p:cNvPr id="101" name="Conector reto 100"/>
          <p:cNvCxnSpPr/>
          <p:nvPr/>
        </p:nvCxnSpPr>
        <p:spPr>
          <a:xfrm>
            <a:off x="553591" y="1714555"/>
            <a:ext cx="0" cy="1832994"/>
          </a:xfrm>
          <a:prstGeom prst="line">
            <a:avLst/>
          </a:prstGeom>
          <a:ln>
            <a:solidFill>
              <a:srgbClr val="0BBBEF"/>
            </a:solidFill>
          </a:ln>
        </p:spPr>
        <p:style>
          <a:lnRef idx="1">
            <a:schemeClr val="accent1"/>
          </a:lnRef>
          <a:fillRef idx="0">
            <a:schemeClr val="accent1"/>
          </a:fillRef>
          <a:effectRef idx="0">
            <a:schemeClr val="accent1"/>
          </a:effectRef>
          <a:fontRef idx="minor">
            <a:schemeClr val="tx1"/>
          </a:fontRef>
        </p:style>
      </p:cxnSp>
      <p:cxnSp>
        <p:nvCxnSpPr>
          <p:cNvPr id="102" name="Conector reto 101"/>
          <p:cNvCxnSpPr/>
          <p:nvPr/>
        </p:nvCxnSpPr>
        <p:spPr>
          <a:xfrm>
            <a:off x="553591" y="3547549"/>
            <a:ext cx="340503" cy="0"/>
          </a:xfrm>
          <a:prstGeom prst="line">
            <a:avLst/>
          </a:prstGeom>
          <a:ln>
            <a:solidFill>
              <a:srgbClr val="0BBBEF"/>
            </a:solidFill>
          </a:ln>
        </p:spPr>
        <p:style>
          <a:lnRef idx="1">
            <a:schemeClr val="accent1"/>
          </a:lnRef>
          <a:fillRef idx="0">
            <a:schemeClr val="accent1"/>
          </a:fillRef>
          <a:effectRef idx="0">
            <a:schemeClr val="accent1"/>
          </a:effectRef>
          <a:fontRef idx="minor">
            <a:schemeClr val="tx1"/>
          </a:fontRef>
        </p:style>
      </p:cxnSp>
      <p:cxnSp>
        <p:nvCxnSpPr>
          <p:cNvPr id="103" name="Conector reto 102"/>
          <p:cNvCxnSpPr/>
          <p:nvPr/>
        </p:nvCxnSpPr>
        <p:spPr>
          <a:xfrm>
            <a:off x="553590" y="3202256"/>
            <a:ext cx="340503" cy="0"/>
          </a:xfrm>
          <a:prstGeom prst="line">
            <a:avLst/>
          </a:prstGeom>
          <a:ln>
            <a:solidFill>
              <a:srgbClr val="0BBBEF"/>
            </a:solidFill>
          </a:ln>
        </p:spPr>
        <p:style>
          <a:lnRef idx="1">
            <a:schemeClr val="accent1"/>
          </a:lnRef>
          <a:fillRef idx="0">
            <a:schemeClr val="accent1"/>
          </a:fillRef>
          <a:effectRef idx="0">
            <a:schemeClr val="accent1"/>
          </a:effectRef>
          <a:fontRef idx="minor">
            <a:schemeClr val="tx1"/>
          </a:fontRef>
        </p:style>
      </p:cxnSp>
      <p:cxnSp>
        <p:nvCxnSpPr>
          <p:cNvPr id="104" name="Conector reto 103"/>
          <p:cNvCxnSpPr/>
          <p:nvPr/>
        </p:nvCxnSpPr>
        <p:spPr>
          <a:xfrm>
            <a:off x="553590" y="2852160"/>
            <a:ext cx="340503" cy="0"/>
          </a:xfrm>
          <a:prstGeom prst="line">
            <a:avLst/>
          </a:prstGeom>
          <a:ln>
            <a:solidFill>
              <a:srgbClr val="0BBBEF"/>
            </a:solidFill>
          </a:ln>
        </p:spPr>
        <p:style>
          <a:lnRef idx="1">
            <a:schemeClr val="accent1"/>
          </a:lnRef>
          <a:fillRef idx="0">
            <a:schemeClr val="accent1"/>
          </a:fillRef>
          <a:effectRef idx="0">
            <a:schemeClr val="accent1"/>
          </a:effectRef>
          <a:fontRef idx="minor">
            <a:schemeClr val="tx1"/>
          </a:fontRef>
        </p:style>
      </p:cxnSp>
      <p:cxnSp>
        <p:nvCxnSpPr>
          <p:cNvPr id="105" name="Conector reto 104"/>
          <p:cNvCxnSpPr/>
          <p:nvPr/>
        </p:nvCxnSpPr>
        <p:spPr>
          <a:xfrm>
            <a:off x="553589" y="2487142"/>
            <a:ext cx="340503" cy="0"/>
          </a:xfrm>
          <a:prstGeom prst="line">
            <a:avLst/>
          </a:prstGeom>
          <a:ln>
            <a:solidFill>
              <a:srgbClr val="0BBBEF"/>
            </a:solidFill>
          </a:ln>
        </p:spPr>
        <p:style>
          <a:lnRef idx="1">
            <a:schemeClr val="accent1"/>
          </a:lnRef>
          <a:fillRef idx="0">
            <a:schemeClr val="accent1"/>
          </a:fillRef>
          <a:effectRef idx="0">
            <a:schemeClr val="accent1"/>
          </a:effectRef>
          <a:fontRef idx="minor">
            <a:schemeClr val="tx1"/>
          </a:fontRef>
        </p:style>
      </p:cxnSp>
      <p:cxnSp>
        <p:nvCxnSpPr>
          <p:cNvPr id="106" name="Conector reto 105"/>
          <p:cNvCxnSpPr/>
          <p:nvPr/>
        </p:nvCxnSpPr>
        <p:spPr>
          <a:xfrm>
            <a:off x="554275" y="2151401"/>
            <a:ext cx="340503" cy="0"/>
          </a:xfrm>
          <a:prstGeom prst="line">
            <a:avLst/>
          </a:prstGeom>
          <a:ln>
            <a:solidFill>
              <a:srgbClr val="0BBBEF"/>
            </a:solidFill>
          </a:ln>
        </p:spPr>
        <p:style>
          <a:lnRef idx="1">
            <a:schemeClr val="accent1"/>
          </a:lnRef>
          <a:fillRef idx="0">
            <a:schemeClr val="accent1"/>
          </a:fillRef>
          <a:effectRef idx="0">
            <a:schemeClr val="accent1"/>
          </a:effectRef>
          <a:fontRef idx="minor">
            <a:schemeClr val="tx1"/>
          </a:fontRef>
        </p:style>
      </p:cxnSp>
      <p:sp>
        <p:nvSpPr>
          <p:cNvPr id="107" name="Retângulo Arredondado 106"/>
          <p:cNvSpPr/>
          <p:nvPr/>
        </p:nvSpPr>
        <p:spPr>
          <a:xfrm>
            <a:off x="790311" y="2037395"/>
            <a:ext cx="1432250" cy="212867"/>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08" name="Retângulo Arredondado 107"/>
          <p:cNvSpPr/>
          <p:nvPr/>
        </p:nvSpPr>
        <p:spPr>
          <a:xfrm>
            <a:off x="786542" y="2387269"/>
            <a:ext cx="1427133" cy="212867"/>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09" name="Retângulo Arredondado 108"/>
          <p:cNvSpPr/>
          <p:nvPr/>
        </p:nvSpPr>
        <p:spPr>
          <a:xfrm>
            <a:off x="788992" y="2752537"/>
            <a:ext cx="1432884" cy="212867"/>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10" name="Retângulo Arredondado 109"/>
          <p:cNvSpPr/>
          <p:nvPr/>
        </p:nvSpPr>
        <p:spPr>
          <a:xfrm>
            <a:off x="780589" y="3103255"/>
            <a:ext cx="1584487" cy="212867"/>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11" name="Retângulo Arredondado 110"/>
          <p:cNvSpPr/>
          <p:nvPr/>
        </p:nvSpPr>
        <p:spPr>
          <a:xfrm>
            <a:off x="780589" y="3446994"/>
            <a:ext cx="1584487" cy="212867"/>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cxnSp>
        <p:nvCxnSpPr>
          <p:cNvPr id="112" name="Conector reto 111"/>
          <p:cNvCxnSpPr/>
          <p:nvPr/>
        </p:nvCxnSpPr>
        <p:spPr>
          <a:xfrm>
            <a:off x="894092" y="3581717"/>
            <a:ext cx="0" cy="263675"/>
          </a:xfrm>
          <a:prstGeom prst="line">
            <a:avLst/>
          </a:prstGeom>
          <a:ln>
            <a:solidFill>
              <a:srgbClr val="0BBBEF"/>
            </a:solidFill>
          </a:ln>
        </p:spPr>
        <p:style>
          <a:lnRef idx="1">
            <a:schemeClr val="accent1"/>
          </a:lnRef>
          <a:fillRef idx="0">
            <a:schemeClr val="accent1"/>
          </a:fillRef>
          <a:effectRef idx="0">
            <a:schemeClr val="accent1"/>
          </a:effectRef>
          <a:fontRef idx="minor">
            <a:schemeClr val="tx1"/>
          </a:fontRef>
        </p:style>
      </p:cxnSp>
      <p:cxnSp>
        <p:nvCxnSpPr>
          <p:cNvPr id="113" name="Conector reto 112"/>
          <p:cNvCxnSpPr/>
          <p:nvPr/>
        </p:nvCxnSpPr>
        <p:spPr>
          <a:xfrm>
            <a:off x="894092" y="3849730"/>
            <a:ext cx="231884" cy="0"/>
          </a:xfrm>
          <a:prstGeom prst="line">
            <a:avLst/>
          </a:prstGeom>
          <a:ln>
            <a:solidFill>
              <a:srgbClr val="0BBBEF"/>
            </a:solidFill>
          </a:ln>
        </p:spPr>
        <p:style>
          <a:lnRef idx="1">
            <a:schemeClr val="accent1"/>
          </a:lnRef>
          <a:fillRef idx="0">
            <a:schemeClr val="accent1"/>
          </a:fillRef>
          <a:effectRef idx="0">
            <a:schemeClr val="accent1"/>
          </a:effectRef>
          <a:fontRef idx="minor">
            <a:schemeClr val="tx1"/>
          </a:fontRef>
        </p:style>
      </p:cxnSp>
      <p:sp>
        <p:nvSpPr>
          <p:cNvPr id="114" name="Retângulo Arredondado 113"/>
          <p:cNvSpPr/>
          <p:nvPr/>
        </p:nvSpPr>
        <p:spPr>
          <a:xfrm>
            <a:off x="1097848" y="3745568"/>
            <a:ext cx="1630384" cy="212867"/>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15" name="TextBox 54">
            <a:extLst>
              <a:ext uri="{FF2B5EF4-FFF2-40B4-BE49-F238E27FC236}">
                <a16:creationId xmlns:a16="http://schemas.microsoft.com/office/drawing/2014/main" id="{5C650E0D-154E-477C-8B84-B3F73C3E8E30}"/>
              </a:ext>
            </a:extLst>
          </p:cNvPr>
          <p:cNvSpPr txBox="1"/>
          <p:nvPr/>
        </p:nvSpPr>
        <p:spPr>
          <a:xfrm>
            <a:off x="767714" y="1953549"/>
            <a:ext cx="1552280" cy="296235"/>
          </a:xfrm>
          <a:prstGeom prst="rect">
            <a:avLst/>
          </a:prstGeom>
          <a:noFill/>
        </p:spPr>
        <p:txBody>
          <a:bodyPr wrap="square" rtlCol="0">
            <a:spAutoFit/>
          </a:bodyPr>
          <a:lstStyle/>
          <a:p>
            <a:pPr>
              <a:lnSpc>
                <a:spcPts val="1800"/>
              </a:lnSpc>
            </a:pPr>
            <a:r>
              <a:rPr lang="pt-BR" sz="800" dirty="0">
                <a:solidFill>
                  <a:schemeClr val="bg1"/>
                </a:solidFill>
                <a:latin typeface="Poppins" panose="020B0604020202020204" charset="0"/>
                <a:ea typeface="Avenir Medium" charset="0"/>
                <a:cs typeface="Avenir Medium" charset="0"/>
              </a:rPr>
              <a:t>Banrisul Armazéns Gerais</a:t>
            </a:r>
          </a:p>
        </p:txBody>
      </p:sp>
      <p:sp>
        <p:nvSpPr>
          <p:cNvPr id="116" name="TextBox 54">
            <a:extLst>
              <a:ext uri="{FF2B5EF4-FFF2-40B4-BE49-F238E27FC236}">
                <a16:creationId xmlns:a16="http://schemas.microsoft.com/office/drawing/2014/main" id="{5C650E0D-154E-477C-8B84-B3F73C3E8E30}"/>
              </a:ext>
            </a:extLst>
          </p:cNvPr>
          <p:cNvSpPr txBox="1"/>
          <p:nvPr/>
        </p:nvSpPr>
        <p:spPr>
          <a:xfrm>
            <a:off x="764880" y="2298444"/>
            <a:ext cx="1276876" cy="294183"/>
          </a:xfrm>
          <a:prstGeom prst="rect">
            <a:avLst/>
          </a:prstGeom>
          <a:noFill/>
        </p:spPr>
        <p:txBody>
          <a:bodyPr wrap="square" rtlCol="0">
            <a:spAutoFit/>
          </a:bodyPr>
          <a:lstStyle/>
          <a:p>
            <a:pPr>
              <a:lnSpc>
                <a:spcPts val="1800"/>
              </a:lnSpc>
            </a:pPr>
            <a:r>
              <a:rPr lang="pt-BR" sz="800" dirty="0">
                <a:solidFill>
                  <a:schemeClr val="bg1"/>
                </a:solidFill>
                <a:latin typeface="Poppins" panose="020B0604020202020204" charset="0"/>
                <a:ea typeface="Avenir Medium" charset="0"/>
                <a:cs typeface="Avenir Medium" charset="0"/>
              </a:rPr>
              <a:t>Banrisul Pagamentos</a:t>
            </a:r>
          </a:p>
        </p:txBody>
      </p:sp>
      <p:sp>
        <p:nvSpPr>
          <p:cNvPr id="117" name="TextBox 54">
            <a:extLst>
              <a:ext uri="{FF2B5EF4-FFF2-40B4-BE49-F238E27FC236}">
                <a16:creationId xmlns:a16="http://schemas.microsoft.com/office/drawing/2014/main" id="{5C650E0D-154E-477C-8B84-B3F73C3E8E30}"/>
              </a:ext>
            </a:extLst>
          </p:cNvPr>
          <p:cNvSpPr txBox="1"/>
          <p:nvPr/>
        </p:nvSpPr>
        <p:spPr>
          <a:xfrm>
            <a:off x="769121" y="2667935"/>
            <a:ext cx="1389100" cy="294183"/>
          </a:xfrm>
          <a:prstGeom prst="rect">
            <a:avLst/>
          </a:prstGeom>
          <a:noFill/>
        </p:spPr>
        <p:txBody>
          <a:bodyPr wrap="square" rtlCol="0">
            <a:spAutoFit/>
          </a:bodyPr>
          <a:lstStyle/>
          <a:p>
            <a:pPr>
              <a:lnSpc>
                <a:spcPts val="1800"/>
              </a:lnSpc>
            </a:pPr>
            <a:r>
              <a:rPr lang="pt-BR" sz="800" dirty="0">
                <a:solidFill>
                  <a:schemeClr val="bg1"/>
                </a:solidFill>
                <a:latin typeface="Poppins" panose="020B0604020202020204" charset="0"/>
                <a:ea typeface="Avenir Medium" charset="0"/>
                <a:cs typeface="Avenir Medium" charset="0"/>
              </a:rPr>
              <a:t>Banrisul Consórcio</a:t>
            </a:r>
          </a:p>
        </p:txBody>
      </p:sp>
      <p:sp>
        <p:nvSpPr>
          <p:cNvPr id="118" name="TextBox 54">
            <a:extLst>
              <a:ext uri="{FF2B5EF4-FFF2-40B4-BE49-F238E27FC236}">
                <a16:creationId xmlns:a16="http://schemas.microsoft.com/office/drawing/2014/main" id="{5C650E0D-154E-477C-8B84-B3F73C3E8E30}"/>
              </a:ext>
            </a:extLst>
          </p:cNvPr>
          <p:cNvSpPr txBox="1"/>
          <p:nvPr/>
        </p:nvSpPr>
        <p:spPr>
          <a:xfrm>
            <a:off x="721748" y="3038192"/>
            <a:ext cx="2152642" cy="323165"/>
          </a:xfrm>
          <a:prstGeom prst="rect">
            <a:avLst/>
          </a:prstGeom>
          <a:noFill/>
        </p:spPr>
        <p:txBody>
          <a:bodyPr wrap="square" rtlCol="0">
            <a:spAutoFit/>
          </a:bodyPr>
          <a:lstStyle/>
          <a:p>
            <a:pPr>
              <a:lnSpc>
                <a:spcPts val="1800"/>
              </a:lnSpc>
            </a:pPr>
            <a:r>
              <a:rPr lang="pt-BR" sz="800" dirty="0">
                <a:solidFill>
                  <a:schemeClr val="bg1"/>
                </a:solidFill>
                <a:latin typeface="Poppins" panose="020B0604020202020204" charset="0"/>
                <a:ea typeface="Avenir Medium" charset="0"/>
                <a:cs typeface="Avenir Medium" charset="0"/>
              </a:rPr>
              <a:t>Banrisul Corretora de Valores</a:t>
            </a:r>
          </a:p>
        </p:txBody>
      </p:sp>
      <p:sp>
        <p:nvSpPr>
          <p:cNvPr id="119" name="TextBox 54">
            <a:extLst>
              <a:ext uri="{FF2B5EF4-FFF2-40B4-BE49-F238E27FC236}">
                <a16:creationId xmlns:a16="http://schemas.microsoft.com/office/drawing/2014/main" id="{5C650E0D-154E-477C-8B84-B3F73C3E8E30}"/>
              </a:ext>
            </a:extLst>
          </p:cNvPr>
          <p:cNvSpPr txBox="1"/>
          <p:nvPr/>
        </p:nvSpPr>
        <p:spPr>
          <a:xfrm>
            <a:off x="820709" y="3370920"/>
            <a:ext cx="1265568" cy="294183"/>
          </a:xfrm>
          <a:prstGeom prst="rect">
            <a:avLst/>
          </a:prstGeom>
          <a:noFill/>
        </p:spPr>
        <p:txBody>
          <a:bodyPr wrap="square" rtlCol="0">
            <a:spAutoFit/>
          </a:bodyPr>
          <a:lstStyle/>
          <a:p>
            <a:pPr>
              <a:lnSpc>
                <a:spcPts val="1800"/>
              </a:lnSpc>
            </a:pPr>
            <a:r>
              <a:rPr lang="pt-BR" sz="800" dirty="0">
                <a:solidFill>
                  <a:schemeClr val="bg1"/>
                </a:solidFill>
                <a:latin typeface="Poppins" panose="020B0604020202020204" charset="0"/>
                <a:ea typeface="Avenir Medium" charset="0"/>
                <a:cs typeface="Avenir Medium" charset="0"/>
              </a:rPr>
              <a:t>Banrisul Seguridade</a:t>
            </a:r>
          </a:p>
        </p:txBody>
      </p:sp>
      <p:sp>
        <p:nvSpPr>
          <p:cNvPr id="120" name="TextBox 54">
            <a:extLst>
              <a:ext uri="{FF2B5EF4-FFF2-40B4-BE49-F238E27FC236}">
                <a16:creationId xmlns:a16="http://schemas.microsoft.com/office/drawing/2014/main" id="{5C650E0D-154E-477C-8B84-B3F73C3E8E30}"/>
              </a:ext>
            </a:extLst>
          </p:cNvPr>
          <p:cNvSpPr txBox="1"/>
          <p:nvPr/>
        </p:nvSpPr>
        <p:spPr>
          <a:xfrm>
            <a:off x="1077953" y="3674345"/>
            <a:ext cx="1969842" cy="323165"/>
          </a:xfrm>
          <a:prstGeom prst="rect">
            <a:avLst/>
          </a:prstGeom>
          <a:noFill/>
        </p:spPr>
        <p:txBody>
          <a:bodyPr wrap="square" rtlCol="0">
            <a:spAutoFit/>
          </a:bodyPr>
          <a:lstStyle/>
          <a:p>
            <a:pPr>
              <a:lnSpc>
                <a:spcPts val="1800"/>
              </a:lnSpc>
            </a:pPr>
            <a:r>
              <a:rPr lang="pt-BR" sz="800" dirty="0">
                <a:solidFill>
                  <a:schemeClr val="bg1"/>
                </a:solidFill>
                <a:latin typeface="Poppins" panose="020B0604020202020204" charset="0"/>
                <a:ea typeface="Avenir Medium" charset="0"/>
                <a:cs typeface="Avenir Medium" charset="0"/>
              </a:rPr>
              <a:t>Banrisul Corretora de Seguros</a:t>
            </a:r>
          </a:p>
        </p:txBody>
      </p:sp>
      <p:sp>
        <p:nvSpPr>
          <p:cNvPr id="121" name="Retângulo Arredondado 120"/>
          <p:cNvSpPr/>
          <p:nvPr/>
        </p:nvSpPr>
        <p:spPr>
          <a:xfrm>
            <a:off x="7344514" y="2440872"/>
            <a:ext cx="1370580" cy="212867"/>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22" name="Retângulo Arredondado 121"/>
          <p:cNvSpPr/>
          <p:nvPr/>
        </p:nvSpPr>
        <p:spPr>
          <a:xfrm>
            <a:off x="7337313" y="2984325"/>
            <a:ext cx="1752096" cy="256337"/>
          </a:xfrm>
          <a:prstGeom prst="roundRect">
            <a:avLst/>
          </a:prstGeom>
          <a:solidFill>
            <a:srgbClr val="0BB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23" name="TextBox 54">
            <a:extLst>
              <a:ext uri="{FF2B5EF4-FFF2-40B4-BE49-F238E27FC236}">
                <a16:creationId xmlns:a16="http://schemas.microsoft.com/office/drawing/2014/main" id="{5C650E0D-154E-477C-8B84-B3F73C3E8E30}"/>
              </a:ext>
            </a:extLst>
          </p:cNvPr>
          <p:cNvSpPr txBox="1"/>
          <p:nvPr/>
        </p:nvSpPr>
        <p:spPr>
          <a:xfrm>
            <a:off x="7302299" y="2369733"/>
            <a:ext cx="1579741" cy="323165"/>
          </a:xfrm>
          <a:prstGeom prst="rect">
            <a:avLst/>
          </a:prstGeom>
          <a:noFill/>
        </p:spPr>
        <p:txBody>
          <a:bodyPr wrap="square" rtlCol="0">
            <a:spAutoFit/>
          </a:bodyPr>
          <a:lstStyle/>
          <a:p>
            <a:pPr>
              <a:lnSpc>
                <a:spcPts val="1800"/>
              </a:lnSpc>
            </a:pPr>
            <a:r>
              <a:rPr lang="pt-BR" sz="800" dirty="0">
                <a:solidFill>
                  <a:schemeClr val="bg1"/>
                </a:solidFill>
                <a:latin typeface="Poppins" panose="020B0604020202020204" charset="0"/>
                <a:ea typeface="Avenir Medium" charset="0"/>
                <a:cs typeface="Avenir Medium" charset="0"/>
              </a:rPr>
              <a:t>Rio Grande Capitalização</a:t>
            </a:r>
          </a:p>
        </p:txBody>
      </p:sp>
      <p:sp>
        <p:nvSpPr>
          <p:cNvPr id="124" name="TextBox 54">
            <a:extLst>
              <a:ext uri="{FF2B5EF4-FFF2-40B4-BE49-F238E27FC236}">
                <a16:creationId xmlns:a16="http://schemas.microsoft.com/office/drawing/2014/main" id="{5C650E0D-154E-477C-8B84-B3F73C3E8E30}"/>
              </a:ext>
            </a:extLst>
          </p:cNvPr>
          <p:cNvSpPr txBox="1"/>
          <p:nvPr/>
        </p:nvSpPr>
        <p:spPr>
          <a:xfrm>
            <a:off x="7284170" y="2930840"/>
            <a:ext cx="1877502" cy="293478"/>
          </a:xfrm>
          <a:prstGeom prst="rect">
            <a:avLst/>
          </a:prstGeom>
          <a:noFill/>
        </p:spPr>
        <p:txBody>
          <a:bodyPr wrap="square" rtlCol="0">
            <a:spAutoFit/>
          </a:bodyPr>
          <a:lstStyle/>
          <a:p>
            <a:pPr>
              <a:lnSpc>
                <a:spcPts val="1800"/>
              </a:lnSpc>
            </a:pPr>
            <a:r>
              <a:rPr lang="pt-BR" sz="780" dirty="0">
                <a:solidFill>
                  <a:schemeClr val="bg1"/>
                </a:solidFill>
                <a:latin typeface="Poppins" panose="020B0604020202020204" charset="0"/>
                <a:ea typeface="Avenir Medium" charset="0"/>
                <a:cs typeface="Avenir Medium" charset="0"/>
              </a:rPr>
              <a:t>Rio Grande Seguros e Previdência</a:t>
            </a:r>
          </a:p>
        </p:txBody>
      </p:sp>
      <p:sp>
        <p:nvSpPr>
          <p:cNvPr id="167" name="Retângulo Arredondado 166"/>
          <p:cNvSpPr/>
          <p:nvPr/>
        </p:nvSpPr>
        <p:spPr>
          <a:xfrm>
            <a:off x="2363830" y="4513637"/>
            <a:ext cx="1457081" cy="306744"/>
          </a:xfrm>
          <a:prstGeom prst="roundRect">
            <a:avLst/>
          </a:prstGeom>
          <a:solidFill>
            <a:srgbClr val="936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68" name="Retângulo Arredondado 167"/>
          <p:cNvSpPr/>
          <p:nvPr/>
        </p:nvSpPr>
        <p:spPr>
          <a:xfrm>
            <a:off x="3844924" y="4515726"/>
            <a:ext cx="659893" cy="306744"/>
          </a:xfrm>
          <a:prstGeom prst="roundRect">
            <a:avLst/>
          </a:prstGeom>
          <a:solidFill>
            <a:srgbClr val="936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7" name="TextBox 54">
            <a:extLst>
              <a:ext uri="{FF2B5EF4-FFF2-40B4-BE49-F238E27FC236}">
                <a16:creationId xmlns:a16="http://schemas.microsoft.com/office/drawing/2014/main" id="{5C650E0D-154E-477C-8B84-B3F73C3E8E30}"/>
              </a:ext>
            </a:extLst>
          </p:cNvPr>
          <p:cNvSpPr txBox="1"/>
          <p:nvPr/>
        </p:nvSpPr>
        <p:spPr>
          <a:xfrm>
            <a:off x="2277767" y="4505531"/>
            <a:ext cx="1631732" cy="338554"/>
          </a:xfrm>
          <a:prstGeom prst="rect">
            <a:avLst/>
          </a:prstGeom>
          <a:noFill/>
        </p:spPr>
        <p:txBody>
          <a:bodyPr wrap="square" rtlCol="0">
            <a:spAutoFit/>
          </a:bodyPr>
          <a:lstStyle/>
          <a:p>
            <a:pPr algn="ctr"/>
            <a:r>
              <a:rPr lang="en-US" sz="800" b="1" dirty="0">
                <a:solidFill>
                  <a:schemeClr val="bg1"/>
                </a:solidFill>
                <a:latin typeface="Poppins" panose="020B0604020202020204" charset="0"/>
                <a:ea typeface="Avenir Medium" charset="0"/>
                <a:cs typeface="Avenir Medium" charset="0"/>
              </a:rPr>
              <a:t>Innovation and Information</a:t>
            </a:r>
          </a:p>
          <a:p>
            <a:pPr algn="ctr"/>
            <a:r>
              <a:rPr lang="en-US" sz="800" b="1" dirty="0">
                <a:solidFill>
                  <a:schemeClr val="bg1"/>
                </a:solidFill>
                <a:latin typeface="Poppins" panose="020B0604020202020204" charset="0"/>
                <a:ea typeface="Avenir Medium" charset="0"/>
                <a:cs typeface="Avenir Medium" charset="0"/>
              </a:rPr>
              <a:t>Technology Officer</a:t>
            </a:r>
          </a:p>
        </p:txBody>
      </p:sp>
      <p:sp>
        <p:nvSpPr>
          <p:cNvPr id="15" name="TextBox 54">
            <a:extLst>
              <a:ext uri="{FF2B5EF4-FFF2-40B4-BE49-F238E27FC236}">
                <a16:creationId xmlns:a16="http://schemas.microsoft.com/office/drawing/2014/main" id="{5C650E0D-154E-477C-8B84-B3F73C3E8E30}"/>
              </a:ext>
            </a:extLst>
          </p:cNvPr>
          <p:cNvSpPr txBox="1"/>
          <p:nvPr/>
        </p:nvSpPr>
        <p:spPr>
          <a:xfrm>
            <a:off x="3732391" y="4509440"/>
            <a:ext cx="899568" cy="338554"/>
          </a:xfrm>
          <a:prstGeom prst="rect">
            <a:avLst/>
          </a:prstGeom>
          <a:noFill/>
        </p:spPr>
        <p:txBody>
          <a:bodyPr wrap="square" rtlCol="0">
            <a:spAutoFit/>
          </a:bodyPr>
          <a:lstStyle/>
          <a:p>
            <a:pPr algn="ctr"/>
            <a:r>
              <a:rPr lang="en-US" sz="800" b="1" dirty="0">
                <a:solidFill>
                  <a:schemeClr val="bg1"/>
                </a:solidFill>
                <a:latin typeface="Poppins" panose="020B0604020202020204" charset="0"/>
                <a:ea typeface="Avenir Medium" charset="0"/>
                <a:cs typeface="Avenir Medium" charset="0"/>
              </a:rPr>
              <a:t>Credit</a:t>
            </a:r>
          </a:p>
          <a:p>
            <a:pPr algn="ctr"/>
            <a:r>
              <a:rPr lang="en-US" sz="800" b="1" dirty="0">
                <a:solidFill>
                  <a:schemeClr val="bg1"/>
                </a:solidFill>
                <a:latin typeface="Poppins" panose="020B0604020202020204" charset="0"/>
                <a:ea typeface="Avenir Medium" charset="0"/>
                <a:cs typeface="Avenir Medium" charset="0"/>
              </a:rPr>
              <a:t> Officer</a:t>
            </a:r>
          </a:p>
        </p:txBody>
      </p:sp>
      <p:sp>
        <p:nvSpPr>
          <p:cNvPr id="172" name="Retângulo Arredondado 171"/>
          <p:cNvSpPr/>
          <p:nvPr/>
        </p:nvSpPr>
        <p:spPr>
          <a:xfrm>
            <a:off x="4524855" y="4518013"/>
            <a:ext cx="1319424" cy="306744"/>
          </a:xfrm>
          <a:prstGeom prst="roundRect">
            <a:avLst/>
          </a:prstGeom>
          <a:solidFill>
            <a:srgbClr val="936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94" name="TextBox 54">
            <a:extLst>
              <a:ext uri="{FF2B5EF4-FFF2-40B4-BE49-F238E27FC236}">
                <a16:creationId xmlns:a16="http://schemas.microsoft.com/office/drawing/2014/main" id="{5C650E0D-154E-477C-8B84-B3F73C3E8E30}"/>
              </a:ext>
            </a:extLst>
          </p:cNvPr>
          <p:cNvSpPr txBox="1"/>
          <p:nvPr/>
        </p:nvSpPr>
        <p:spPr>
          <a:xfrm>
            <a:off x="4402743" y="4502886"/>
            <a:ext cx="1629404" cy="338554"/>
          </a:xfrm>
          <a:prstGeom prst="rect">
            <a:avLst/>
          </a:prstGeom>
          <a:noFill/>
        </p:spPr>
        <p:txBody>
          <a:bodyPr wrap="square" rtlCol="0">
            <a:spAutoFit/>
          </a:bodyPr>
          <a:lstStyle/>
          <a:p>
            <a:pPr algn="ctr"/>
            <a:r>
              <a:rPr lang="en-US" sz="800" b="1" dirty="0">
                <a:solidFill>
                  <a:schemeClr val="bg1"/>
                </a:solidFill>
                <a:latin typeface="Poppins" panose="020B0604020202020204" charset="0"/>
                <a:ea typeface="Avenir Medium" charset="0"/>
                <a:cs typeface="Avenir Medium" charset="0"/>
              </a:rPr>
              <a:t>Financial and Investor</a:t>
            </a:r>
          </a:p>
          <a:p>
            <a:pPr algn="ctr"/>
            <a:r>
              <a:rPr lang="en-US" sz="800" b="1" dirty="0">
                <a:solidFill>
                  <a:schemeClr val="bg1"/>
                </a:solidFill>
                <a:latin typeface="Poppins" panose="020B0604020202020204" charset="0"/>
                <a:ea typeface="Avenir Medium" charset="0"/>
                <a:cs typeface="Avenir Medium" charset="0"/>
              </a:rPr>
              <a:t> Relations Officer</a:t>
            </a:r>
          </a:p>
        </p:txBody>
      </p:sp>
      <p:sp>
        <p:nvSpPr>
          <p:cNvPr id="173" name="Retângulo Arredondado 172"/>
          <p:cNvSpPr/>
          <p:nvPr/>
        </p:nvSpPr>
        <p:spPr>
          <a:xfrm>
            <a:off x="5862663" y="4511808"/>
            <a:ext cx="1455939" cy="306744"/>
          </a:xfrm>
          <a:prstGeom prst="roundRect">
            <a:avLst/>
          </a:prstGeom>
          <a:solidFill>
            <a:srgbClr val="936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88" name="TextBox 54">
            <a:extLst>
              <a:ext uri="{FF2B5EF4-FFF2-40B4-BE49-F238E27FC236}">
                <a16:creationId xmlns:a16="http://schemas.microsoft.com/office/drawing/2014/main" id="{5C650E0D-154E-477C-8B84-B3F73C3E8E30}"/>
              </a:ext>
            </a:extLst>
          </p:cNvPr>
          <p:cNvSpPr txBox="1"/>
          <p:nvPr/>
        </p:nvSpPr>
        <p:spPr>
          <a:xfrm>
            <a:off x="5789830" y="4506663"/>
            <a:ext cx="1569161" cy="338554"/>
          </a:xfrm>
          <a:prstGeom prst="rect">
            <a:avLst/>
          </a:prstGeom>
          <a:noFill/>
        </p:spPr>
        <p:txBody>
          <a:bodyPr wrap="square" rtlCol="0">
            <a:spAutoFit/>
          </a:bodyPr>
          <a:lstStyle/>
          <a:p>
            <a:pPr algn="ctr"/>
            <a:r>
              <a:rPr lang="en-US" sz="800" b="1" dirty="0">
                <a:solidFill>
                  <a:schemeClr val="bg1"/>
                </a:solidFill>
                <a:latin typeface="Poppins" panose="020B0604020202020204" charset="0"/>
                <a:ea typeface="Avenir Medium" charset="0"/>
                <a:cs typeface="Avenir Medium" charset="0"/>
              </a:rPr>
              <a:t>Customer Service and Channel Operations</a:t>
            </a:r>
          </a:p>
        </p:txBody>
      </p:sp>
      <p:cxnSp>
        <p:nvCxnSpPr>
          <p:cNvPr id="177" name="Conector reto 176"/>
          <p:cNvCxnSpPr/>
          <p:nvPr/>
        </p:nvCxnSpPr>
        <p:spPr>
          <a:xfrm>
            <a:off x="2127851" y="4369288"/>
            <a:ext cx="587" cy="26603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79" name="Retângulo Arredondado 178"/>
          <p:cNvSpPr/>
          <p:nvPr/>
        </p:nvSpPr>
        <p:spPr>
          <a:xfrm>
            <a:off x="1611524" y="4518013"/>
            <a:ext cx="731758" cy="306744"/>
          </a:xfrm>
          <a:prstGeom prst="roundRect">
            <a:avLst/>
          </a:prstGeom>
          <a:solidFill>
            <a:srgbClr val="936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75" name="TextBox 54">
            <a:extLst>
              <a:ext uri="{FF2B5EF4-FFF2-40B4-BE49-F238E27FC236}">
                <a16:creationId xmlns:a16="http://schemas.microsoft.com/office/drawing/2014/main" id="{5C650E0D-154E-477C-8B84-B3F73C3E8E30}"/>
              </a:ext>
            </a:extLst>
          </p:cNvPr>
          <p:cNvSpPr txBox="1"/>
          <p:nvPr/>
        </p:nvSpPr>
        <p:spPr>
          <a:xfrm>
            <a:off x="1566630" y="4513762"/>
            <a:ext cx="841981" cy="338554"/>
          </a:xfrm>
          <a:prstGeom prst="rect">
            <a:avLst/>
          </a:prstGeom>
          <a:noFill/>
        </p:spPr>
        <p:txBody>
          <a:bodyPr wrap="square" rtlCol="0">
            <a:spAutoFit/>
          </a:bodyPr>
          <a:lstStyle/>
          <a:p>
            <a:pPr algn="ctr"/>
            <a:r>
              <a:rPr lang="en-US" sz="800" b="1" dirty="0">
                <a:solidFill>
                  <a:schemeClr val="bg1"/>
                </a:solidFill>
                <a:latin typeface="Poppins" panose="020B0604020202020204" charset="0"/>
                <a:ea typeface="Avenir Medium" charset="0"/>
                <a:cs typeface="Avenir Medium" charset="0"/>
              </a:rPr>
              <a:t>Credit</a:t>
            </a:r>
          </a:p>
          <a:p>
            <a:pPr algn="ctr"/>
            <a:r>
              <a:rPr lang="en-US" sz="800" b="1" dirty="0">
                <a:solidFill>
                  <a:schemeClr val="bg1"/>
                </a:solidFill>
                <a:latin typeface="Poppins" panose="020B0604020202020204" charset="0"/>
                <a:ea typeface="Avenir Medium" charset="0"/>
                <a:cs typeface="Avenir Medium" charset="0"/>
              </a:rPr>
              <a:t>Officer</a:t>
            </a:r>
          </a:p>
        </p:txBody>
      </p:sp>
      <p:sp>
        <p:nvSpPr>
          <p:cNvPr id="180" name="Retângulo Arredondado 179"/>
          <p:cNvSpPr/>
          <p:nvPr/>
        </p:nvSpPr>
        <p:spPr>
          <a:xfrm>
            <a:off x="7336557" y="4515426"/>
            <a:ext cx="1194014" cy="306744"/>
          </a:xfrm>
          <a:prstGeom prst="roundRect">
            <a:avLst/>
          </a:prstGeom>
          <a:solidFill>
            <a:srgbClr val="936F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86" name="TextBox 54">
            <a:extLst>
              <a:ext uri="{FF2B5EF4-FFF2-40B4-BE49-F238E27FC236}">
                <a16:creationId xmlns:a16="http://schemas.microsoft.com/office/drawing/2014/main" id="{5C650E0D-154E-477C-8B84-B3F73C3E8E30}"/>
              </a:ext>
            </a:extLst>
          </p:cNvPr>
          <p:cNvSpPr txBox="1"/>
          <p:nvPr/>
        </p:nvSpPr>
        <p:spPr>
          <a:xfrm>
            <a:off x="7271473" y="4513609"/>
            <a:ext cx="1336759" cy="307777"/>
          </a:xfrm>
          <a:prstGeom prst="rect">
            <a:avLst/>
          </a:prstGeom>
          <a:noFill/>
        </p:spPr>
        <p:txBody>
          <a:bodyPr wrap="square" rtlCol="0">
            <a:spAutoFit/>
          </a:bodyPr>
          <a:lstStyle/>
          <a:p>
            <a:pPr algn="ctr"/>
            <a:r>
              <a:rPr lang="en-US" sz="700" b="1" dirty="0">
                <a:solidFill>
                  <a:schemeClr val="bg1"/>
                </a:solidFill>
                <a:latin typeface="Poppins" panose="020B0604020202020204" charset="0"/>
                <a:ea typeface="Avenir Medium" charset="0"/>
                <a:cs typeface="Avenir Medium" charset="0"/>
              </a:rPr>
              <a:t>Retail and Distribution of Products and Services</a:t>
            </a:r>
          </a:p>
        </p:txBody>
      </p:sp>
      <p:sp>
        <p:nvSpPr>
          <p:cNvPr id="182" name="Retângulo Arredondado 181"/>
          <p:cNvSpPr/>
          <p:nvPr/>
        </p:nvSpPr>
        <p:spPr>
          <a:xfrm>
            <a:off x="3957135" y="233768"/>
            <a:ext cx="1546247" cy="306744"/>
          </a:xfrm>
          <a:prstGeom prst="roundRect">
            <a:avLst/>
          </a:prstGeom>
          <a:solidFill>
            <a:srgbClr val="04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83" name="TextBox 54">
            <a:extLst>
              <a:ext uri="{FF2B5EF4-FFF2-40B4-BE49-F238E27FC236}">
                <a16:creationId xmlns:a16="http://schemas.microsoft.com/office/drawing/2014/main" id="{5C650E0D-154E-477C-8B84-B3F73C3E8E30}"/>
              </a:ext>
            </a:extLst>
          </p:cNvPr>
          <p:cNvSpPr txBox="1"/>
          <p:nvPr/>
        </p:nvSpPr>
        <p:spPr>
          <a:xfrm>
            <a:off x="3462500" y="283482"/>
            <a:ext cx="2535516" cy="230832"/>
          </a:xfrm>
          <a:prstGeom prst="rect">
            <a:avLst/>
          </a:prstGeom>
          <a:noFill/>
        </p:spPr>
        <p:txBody>
          <a:bodyPr wrap="square" rtlCol="0">
            <a:spAutoFit/>
          </a:bodyPr>
          <a:lstStyle/>
          <a:p>
            <a:pPr algn="ctr"/>
            <a:r>
              <a:rPr lang="en-US" sz="900" b="1" dirty="0">
                <a:solidFill>
                  <a:schemeClr val="bg1"/>
                </a:solidFill>
                <a:latin typeface="Poppins" panose="020B0604020202020204" charset="0"/>
                <a:ea typeface="Avenir Medium" charset="0"/>
                <a:cs typeface="Avenir Medium" charset="0"/>
              </a:rPr>
              <a:t>Shareholders Meeting</a:t>
            </a:r>
          </a:p>
        </p:txBody>
      </p:sp>
      <p:sp>
        <p:nvSpPr>
          <p:cNvPr id="188" name="Retângulo Arredondado 187"/>
          <p:cNvSpPr/>
          <p:nvPr/>
        </p:nvSpPr>
        <p:spPr>
          <a:xfrm>
            <a:off x="2950740" y="234869"/>
            <a:ext cx="872289" cy="306744"/>
          </a:xfrm>
          <a:prstGeom prst="roundRect">
            <a:avLst/>
          </a:prstGeom>
          <a:solidFill>
            <a:srgbClr val="04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189" name="TextBox 54">
            <a:extLst>
              <a:ext uri="{FF2B5EF4-FFF2-40B4-BE49-F238E27FC236}">
                <a16:creationId xmlns:a16="http://schemas.microsoft.com/office/drawing/2014/main" id="{5C650E0D-154E-477C-8B84-B3F73C3E8E30}"/>
              </a:ext>
            </a:extLst>
          </p:cNvPr>
          <p:cNvSpPr txBox="1"/>
          <p:nvPr/>
        </p:nvSpPr>
        <p:spPr>
          <a:xfrm>
            <a:off x="2772515" y="294827"/>
            <a:ext cx="1249078" cy="215444"/>
          </a:xfrm>
          <a:prstGeom prst="rect">
            <a:avLst/>
          </a:prstGeom>
          <a:noFill/>
        </p:spPr>
        <p:txBody>
          <a:bodyPr wrap="square" rtlCol="0">
            <a:spAutoFit/>
          </a:bodyPr>
          <a:lstStyle/>
          <a:p>
            <a:pPr algn="ctr"/>
            <a:r>
              <a:rPr lang="en-US" sz="800" b="1" dirty="0">
                <a:solidFill>
                  <a:schemeClr val="bg1"/>
                </a:solidFill>
                <a:latin typeface="Poppins" panose="020B0604020202020204" charset="0"/>
                <a:ea typeface="Avenir Medium" charset="0"/>
                <a:cs typeface="Avenir Medium" charset="0"/>
              </a:rPr>
              <a:t>Fiscal Council</a:t>
            </a:r>
          </a:p>
        </p:txBody>
      </p:sp>
      <p:sp>
        <p:nvSpPr>
          <p:cNvPr id="191" name="Retângulo Arredondado 190"/>
          <p:cNvSpPr/>
          <p:nvPr/>
        </p:nvSpPr>
        <p:spPr>
          <a:xfrm>
            <a:off x="4235624" y="900086"/>
            <a:ext cx="1034295" cy="484007"/>
          </a:xfrm>
          <a:prstGeom prst="roundRect">
            <a:avLst/>
          </a:prstGeom>
          <a:solidFill>
            <a:srgbClr val="00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232" name="TextBox 54">
            <a:extLst>
              <a:ext uri="{FF2B5EF4-FFF2-40B4-BE49-F238E27FC236}">
                <a16:creationId xmlns:a16="http://schemas.microsoft.com/office/drawing/2014/main" id="{5C650E0D-154E-477C-8B84-B3F73C3E8E30}"/>
              </a:ext>
            </a:extLst>
          </p:cNvPr>
          <p:cNvSpPr txBox="1"/>
          <p:nvPr/>
        </p:nvSpPr>
        <p:spPr>
          <a:xfrm>
            <a:off x="4221128" y="935233"/>
            <a:ext cx="1047267" cy="400110"/>
          </a:xfrm>
          <a:prstGeom prst="rect">
            <a:avLst/>
          </a:prstGeom>
          <a:noFill/>
        </p:spPr>
        <p:txBody>
          <a:bodyPr wrap="square" rtlCol="0">
            <a:spAutoFit/>
          </a:bodyPr>
          <a:lstStyle/>
          <a:p>
            <a:pPr algn="ctr"/>
            <a:r>
              <a:rPr lang="en-US" sz="1000" b="1" dirty="0">
                <a:solidFill>
                  <a:schemeClr val="bg1"/>
                </a:solidFill>
                <a:latin typeface="Poppins" panose="020B0604020202020204" charset="0"/>
                <a:ea typeface="Avenir Medium" charset="0"/>
                <a:cs typeface="Poppins" panose="020B0604020202020204" charset="0"/>
              </a:rPr>
              <a:t>Board of Directors</a:t>
            </a:r>
          </a:p>
        </p:txBody>
      </p:sp>
      <p:cxnSp>
        <p:nvCxnSpPr>
          <p:cNvPr id="233" name="Conector reto 232"/>
          <p:cNvCxnSpPr/>
          <p:nvPr/>
        </p:nvCxnSpPr>
        <p:spPr>
          <a:xfrm flipH="1" flipV="1">
            <a:off x="5245476" y="1138186"/>
            <a:ext cx="891589" cy="3903"/>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34" name="Conector reto 233"/>
          <p:cNvCxnSpPr/>
          <p:nvPr/>
        </p:nvCxnSpPr>
        <p:spPr>
          <a:xfrm>
            <a:off x="5676859" y="839802"/>
            <a:ext cx="0" cy="58331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35" name="Conector reto 234"/>
          <p:cNvCxnSpPr/>
          <p:nvPr/>
        </p:nvCxnSpPr>
        <p:spPr>
          <a:xfrm flipH="1">
            <a:off x="5673302" y="813366"/>
            <a:ext cx="343325"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37" name="Conector reto 236"/>
          <p:cNvCxnSpPr/>
          <p:nvPr/>
        </p:nvCxnSpPr>
        <p:spPr>
          <a:xfrm flipH="1">
            <a:off x="5678743" y="1450637"/>
            <a:ext cx="343325"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38" name="Retângulo Arredondado 237"/>
          <p:cNvSpPr/>
          <p:nvPr/>
        </p:nvSpPr>
        <p:spPr>
          <a:xfrm>
            <a:off x="5987559" y="652481"/>
            <a:ext cx="1437067" cy="306744"/>
          </a:xfrm>
          <a:prstGeom prst="roundRect">
            <a:avLst/>
          </a:prstGeom>
          <a:solidFill>
            <a:srgbClr val="04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239" name="Retângulo Arredondado 238"/>
          <p:cNvSpPr/>
          <p:nvPr/>
        </p:nvSpPr>
        <p:spPr>
          <a:xfrm>
            <a:off x="5985132" y="979557"/>
            <a:ext cx="1439495" cy="306744"/>
          </a:xfrm>
          <a:prstGeom prst="roundRect">
            <a:avLst/>
          </a:prstGeom>
          <a:solidFill>
            <a:srgbClr val="04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240" name="Retângulo Arredondado 239"/>
          <p:cNvSpPr/>
          <p:nvPr/>
        </p:nvSpPr>
        <p:spPr>
          <a:xfrm>
            <a:off x="5983560" y="1307250"/>
            <a:ext cx="1441066" cy="306744"/>
          </a:xfrm>
          <a:prstGeom prst="roundRect">
            <a:avLst/>
          </a:prstGeom>
          <a:solidFill>
            <a:srgbClr val="040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245" name="TextBox 54">
            <a:extLst>
              <a:ext uri="{FF2B5EF4-FFF2-40B4-BE49-F238E27FC236}">
                <a16:creationId xmlns:a16="http://schemas.microsoft.com/office/drawing/2014/main" id="{5C650E0D-154E-477C-8B84-B3F73C3E8E30}"/>
              </a:ext>
            </a:extLst>
          </p:cNvPr>
          <p:cNvSpPr txBox="1"/>
          <p:nvPr/>
        </p:nvSpPr>
        <p:spPr>
          <a:xfrm>
            <a:off x="6234584" y="626989"/>
            <a:ext cx="1126263" cy="296235"/>
          </a:xfrm>
          <a:prstGeom prst="rect">
            <a:avLst/>
          </a:prstGeom>
          <a:noFill/>
        </p:spPr>
        <p:txBody>
          <a:bodyPr wrap="square" rtlCol="0">
            <a:spAutoFit/>
          </a:bodyPr>
          <a:lstStyle/>
          <a:p>
            <a:pPr>
              <a:lnSpc>
                <a:spcPts val="1800"/>
              </a:lnSpc>
            </a:pPr>
            <a:r>
              <a:rPr lang="en-US" sz="800" b="1" dirty="0">
                <a:solidFill>
                  <a:schemeClr val="bg1"/>
                </a:solidFill>
                <a:latin typeface="Poppins" panose="020B0604020202020204" charset="0"/>
                <a:ea typeface="Avenir Medium" charset="0"/>
                <a:cs typeface="Avenir Medium" charset="0"/>
              </a:rPr>
              <a:t>Audit Committee</a:t>
            </a:r>
          </a:p>
        </p:txBody>
      </p:sp>
      <p:sp>
        <p:nvSpPr>
          <p:cNvPr id="246" name="TextBox 54">
            <a:extLst>
              <a:ext uri="{FF2B5EF4-FFF2-40B4-BE49-F238E27FC236}">
                <a16:creationId xmlns:a16="http://schemas.microsoft.com/office/drawing/2014/main" id="{5C650E0D-154E-477C-8B84-B3F73C3E8E30}"/>
              </a:ext>
            </a:extLst>
          </p:cNvPr>
          <p:cNvSpPr txBox="1"/>
          <p:nvPr/>
        </p:nvSpPr>
        <p:spPr>
          <a:xfrm>
            <a:off x="5936928" y="978122"/>
            <a:ext cx="1568347" cy="338554"/>
          </a:xfrm>
          <a:prstGeom prst="rect">
            <a:avLst/>
          </a:prstGeom>
          <a:noFill/>
        </p:spPr>
        <p:txBody>
          <a:bodyPr wrap="square" rtlCol="0">
            <a:spAutoFit/>
          </a:bodyPr>
          <a:lstStyle/>
          <a:p>
            <a:pPr algn="ctr"/>
            <a:r>
              <a:rPr lang="en-US" sz="800" b="1" dirty="0">
                <a:solidFill>
                  <a:schemeClr val="bg1"/>
                </a:solidFill>
                <a:latin typeface="Poppins" panose="020B0604020202020204" charset="0"/>
                <a:ea typeface="Avenir Medium" charset="0"/>
                <a:cs typeface="Avenir Medium" charset="0"/>
              </a:rPr>
              <a:t>Eligibility and Remuneration Committee</a:t>
            </a:r>
          </a:p>
        </p:txBody>
      </p:sp>
      <p:sp>
        <p:nvSpPr>
          <p:cNvPr id="247" name="TextBox 54">
            <a:extLst>
              <a:ext uri="{FF2B5EF4-FFF2-40B4-BE49-F238E27FC236}">
                <a16:creationId xmlns:a16="http://schemas.microsoft.com/office/drawing/2014/main" id="{5C650E0D-154E-477C-8B84-B3F73C3E8E30}"/>
              </a:ext>
            </a:extLst>
          </p:cNvPr>
          <p:cNvSpPr txBox="1"/>
          <p:nvPr/>
        </p:nvSpPr>
        <p:spPr>
          <a:xfrm>
            <a:off x="6273360" y="1272202"/>
            <a:ext cx="1020785" cy="296235"/>
          </a:xfrm>
          <a:prstGeom prst="rect">
            <a:avLst/>
          </a:prstGeom>
          <a:noFill/>
        </p:spPr>
        <p:txBody>
          <a:bodyPr wrap="square" rtlCol="0">
            <a:spAutoFit/>
          </a:bodyPr>
          <a:lstStyle/>
          <a:p>
            <a:pPr>
              <a:lnSpc>
                <a:spcPts val="1800"/>
              </a:lnSpc>
            </a:pPr>
            <a:r>
              <a:rPr lang="en-US" sz="800" b="1" dirty="0">
                <a:solidFill>
                  <a:schemeClr val="bg1"/>
                </a:solidFill>
                <a:latin typeface="Poppins" panose="020B0604020202020204" charset="0"/>
                <a:ea typeface="Avenir Medium" charset="0"/>
                <a:cs typeface="Poppins" panose="020B0604020202020204" charset="0"/>
              </a:rPr>
              <a:t>Risk Committee</a:t>
            </a:r>
          </a:p>
        </p:txBody>
      </p:sp>
      <p:sp>
        <p:nvSpPr>
          <p:cNvPr id="252" name="TextBox 54">
            <a:extLst>
              <a:ext uri="{FF2B5EF4-FFF2-40B4-BE49-F238E27FC236}">
                <a16:creationId xmlns:a16="http://schemas.microsoft.com/office/drawing/2014/main" id="{5C650E0D-154E-477C-8B84-B3F73C3E8E30}"/>
              </a:ext>
            </a:extLst>
          </p:cNvPr>
          <p:cNvSpPr txBox="1"/>
          <p:nvPr/>
        </p:nvSpPr>
        <p:spPr>
          <a:xfrm>
            <a:off x="2943355" y="1249395"/>
            <a:ext cx="1565594" cy="296235"/>
          </a:xfrm>
          <a:prstGeom prst="rect">
            <a:avLst/>
          </a:prstGeom>
          <a:noFill/>
        </p:spPr>
        <p:txBody>
          <a:bodyPr wrap="square" rtlCol="0">
            <a:spAutoFit/>
          </a:bodyPr>
          <a:lstStyle/>
          <a:p>
            <a:pPr>
              <a:lnSpc>
                <a:spcPts val="1800"/>
              </a:lnSpc>
            </a:pPr>
            <a:r>
              <a:rPr lang="en-US" sz="800" b="1" dirty="0">
                <a:solidFill>
                  <a:schemeClr val="bg1"/>
                </a:solidFill>
                <a:latin typeface="Poppins" panose="020B0604020202020204" charset="0"/>
                <a:ea typeface="Avenir Medium" charset="0"/>
                <a:cs typeface="Avenir Medium" charset="0"/>
              </a:rPr>
              <a:t>Internal Audit</a:t>
            </a:r>
          </a:p>
        </p:txBody>
      </p:sp>
      <p:sp>
        <p:nvSpPr>
          <p:cNvPr id="254" name="Retângulo Arredondado 253"/>
          <p:cNvSpPr/>
          <p:nvPr/>
        </p:nvSpPr>
        <p:spPr>
          <a:xfrm>
            <a:off x="4233363" y="1663804"/>
            <a:ext cx="1012113" cy="306744"/>
          </a:xfrm>
          <a:prstGeom prst="roundRect">
            <a:avLst/>
          </a:prstGeom>
          <a:solidFill>
            <a:srgbClr val="36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256" name="TextBox 54">
            <a:extLst>
              <a:ext uri="{FF2B5EF4-FFF2-40B4-BE49-F238E27FC236}">
                <a16:creationId xmlns:a16="http://schemas.microsoft.com/office/drawing/2014/main" id="{5C650E0D-154E-477C-8B84-B3F73C3E8E30}"/>
              </a:ext>
            </a:extLst>
          </p:cNvPr>
          <p:cNvSpPr txBox="1"/>
          <p:nvPr/>
        </p:nvSpPr>
        <p:spPr>
          <a:xfrm>
            <a:off x="4316854" y="1641406"/>
            <a:ext cx="838280" cy="294183"/>
          </a:xfrm>
          <a:prstGeom prst="rect">
            <a:avLst/>
          </a:prstGeom>
          <a:noFill/>
        </p:spPr>
        <p:txBody>
          <a:bodyPr wrap="square" rtlCol="0">
            <a:spAutoFit/>
          </a:bodyPr>
          <a:lstStyle/>
          <a:p>
            <a:pPr algn="ctr">
              <a:lnSpc>
                <a:spcPts val="1800"/>
              </a:lnSpc>
            </a:pPr>
            <a:r>
              <a:rPr lang="pt-BR" sz="800" b="1" dirty="0">
                <a:solidFill>
                  <a:schemeClr val="bg1"/>
                </a:solidFill>
                <a:latin typeface="Poppins" panose="020B0604020202020204" charset="0"/>
                <a:ea typeface="Avenir Medium" charset="0"/>
                <a:cs typeface="Avenir Medium" charset="0"/>
              </a:rPr>
              <a:t>CEO OFFICE</a:t>
            </a:r>
          </a:p>
        </p:txBody>
      </p:sp>
      <p:cxnSp>
        <p:nvCxnSpPr>
          <p:cNvPr id="258" name="Conector reto 257"/>
          <p:cNvCxnSpPr/>
          <p:nvPr/>
        </p:nvCxnSpPr>
        <p:spPr>
          <a:xfrm flipH="1">
            <a:off x="3431351" y="2644135"/>
            <a:ext cx="1277782"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59" name="Conector reto 258"/>
          <p:cNvCxnSpPr/>
          <p:nvPr/>
        </p:nvCxnSpPr>
        <p:spPr>
          <a:xfrm flipV="1">
            <a:off x="3581232" y="2699553"/>
            <a:ext cx="0" cy="27699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1" name="Retângulo Arredondado 260"/>
          <p:cNvSpPr/>
          <p:nvPr/>
        </p:nvSpPr>
        <p:spPr>
          <a:xfrm>
            <a:off x="2753087" y="2481450"/>
            <a:ext cx="1532189" cy="325370"/>
          </a:xfrm>
          <a:prstGeom prst="roundRect">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262" name="Retângulo Arredondado 261"/>
          <p:cNvSpPr/>
          <p:nvPr/>
        </p:nvSpPr>
        <p:spPr>
          <a:xfrm>
            <a:off x="3239973" y="2998930"/>
            <a:ext cx="675930" cy="173419"/>
          </a:xfrm>
          <a:prstGeom prst="roundRect">
            <a:avLst/>
          </a:prstGeom>
          <a:solidFill>
            <a:srgbClr val="009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latin typeface="Poppins" panose="020B0604020202020204" charset="0"/>
            </a:endParaRPr>
          </a:p>
        </p:txBody>
      </p:sp>
      <p:sp>
        <p:nvSpPr>
          <p:cNvPr id="263" name="TextBox 54">
            <a:extLst>
              <a:ext uri="{FF2B5EF4-FFF2-40B4-BE49-F238E27FC236}">
                <a16:creationId xmlns:a16="http://schemas.microsoft.com/office/drawing/2014/main" id="{5C650E0D-154E-477C-8B84-B3F73C3E8E30}"/>
              </a:ext>
            </a:extLst>
          </p:cNvPr>
          <p:cNvSpPr txBox="1"/>
          <p:nvPr/>
        </p:nvSpPr>
        <p:spPr>
          <a:xfrm>
            <a:off x="2342721" y="2484059"/>
            <a:ext cx="2356997" cy="307777"/>
          </a:xfrm>
          <a:prstGeom prst="rect">
            <a:avLst/>
          </a:prstGeom>
          <a:noFill/>
        </p:spPr>
        <p:txBody>
          <a:bodyPr wrap="square" rtlCol="0">
            <a:spAutoFit/>
          </a:bodyPr>
          <a:lstStyle/>
          <a:p>
            <a:pPr algn="ctr"/>
            <a:r>
              <a:rPr lang="en-US" sz="700" b="1" dirty="0">
                <a:solidFill>
                  <a:schemeClr val="bg1"/>
                </a:solidFill>
                <a:latin typeface="Poppins" panose="020B0604020202020204" charset="0"/>
                <a:ea typeface="Avenir Medium" charset="0"/>
                <a:cs typeface="Avenir Medium" charset="0"/>
              </a:rPr>
              <a:t>Board Assistance Organization        </a:t>
            </a:r>
          </a:p>
          <a:p>
            <a:pPr algn="ctr"/>
            <a:r>
              <a:rPr lang="en-US" sz="700" b="1" dirty="0">
                <a:solidFill>
                  <a:schemeClr val="bg1"/>
                </a:solidFill>
                <a:latin typeface="Poppins" panose="020B0604020202020204" charset="0"/>
                <a:ea typeface="Avenir Medium" charset="0"/>
                <a:cs typeface="Avenir Medium" charset="0"/>
              </a:rPr>
              <a:t>  Management Committees</a:t>
            </a:r>
            <a:endParaRPr lang="pt-BR" sz="700" b="1" dirty="0">
              <a:solidFill>
                <a:schemeClr val="bg1"/>
              </a:solidFill>
              <a:latin typeface="Poppins" panose="020B0604020202020204" charset="0"/>
              <a:ea typeface="Avenir Medium" charset="0"/>
              <a:cs typeface="Avenir Medium" charset="0"/>
            </a:endParaRPr>
          </a:p>
        </p:txBody>
      </p:sp>
      <p:sp>
        <p:nvSpPr>
          <p:cNvPr id="264" name="TextBox 54">
            <a:extLst>
              <a:ext uri="{FF2B5EF4-FFF2-40B4-BE49-F238E27FC236}">
                <a16:creationId xmlns:a16="http://schemas.microsoft.com/office/drawing/2014/main" id="{5C650E0D-154E-477C-8B84-B3F73C3E8E30}"/>
              </a:ext>
            </a:extLst>
          </p:cNvPr>
          <p:cNvSpPr txBox="1"/>
          <p:nvPr/>
        </p:nvSpPr>
        <p:spPr>
          <a:xfrm>
            <a:off x="3174611" y="2898538"/>
            <a:ext cx="1065806" cy="301429"/>
          </a:xfrm>
          <a:prstGeom prst="rect">
            <a:avLst/>
          </a:prstGeom>
          <a:noFill/>
        </p:spPr>
        <p:txBody>
          <a:bodyPr wrap="square" rtlCol="0">
            <a:spAutoFit/>
          </a:bodyPr>
          <a:lstStyle/>
          <a:p>
            <a:pPr>
              <a:lnSpc>
                <a:spcPts val="1800"/>
              </a:lnSpc>
            </a:pPr>
            <a:r>
              <a:rPr lang="en-US" sz="800" dirty="0">
                <a:solidFill>
                  <a:schemeClr val="bg1"/>
                </a:solidFill>
                <a:latin typeface="Poppins" panose="020B0604020202020204" charset="0"/>
                <a:ea typeface="Avenir Medium" charset="0"/>
                <a:cs typeface="Avenir Medium" charset="0"/>
              </a:rPr>
              <a:t>Committees</a:t>
            </a:r>
          </a:p>
        </p:txBody>
      </p:sp>
      <p:cxnSp>
        <p:nvCxnSpPr>
          <p:cNvPr id="267" name="Conector reto 266"/>
          <p:cNvCxnSpPr/>
          <p:nvPr/>
        </p:nvCxnSpPr>
        <p:spPr>
          <a:xfrm flipH="1" flipV="1">
            <a:off x="4741142" y="3133092"/>
            <a:ext cx="270221" cy="333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7" name="TextBox 54">
            <a:extLst>
              <a:ext uri="{FF2B5EF4-FFF2-40B4-BE49-F238E27FC236}">
                <a16:creationId xmlns:a16="http://schemas.microsoft.com/office/drawing/2014/main" id="{5C650E0D-154E-477C-8B84-B3F73C3E8E30}"/>
              </a:ext>
            </a:extLst>
          </p:cNvPr>
          <p:cNvSpPr txBox="1"/>
          <p:nvPr/>
        </p:nvSpPr>
        <p:spPr>
          <a:xfrm>
            <a:off x="7862753" y="-25224"/>
            <a:ext cx="661829" cy="311624"/>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125"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Poppins" panose="020B0604020202020204" charset="0"/>
              </a:rPr>
              <a:pPr/>
              <a:t>7</a:t>
            </a:fld>
            <a:endParaRPr lang="pt-BR" sz="600" dirty="0">
              <a:latin typeface="Poppins" panose="020B0604020202020204" charset="0"/>
            </a:endParaRPr>
          </a:p>
        </p:txBody>
      </p:sp>
      <p:sp>
        <p:nvSpPr>
          <p:cNvPr id="126" name="Google Shape;126;p20"/>
          <p:cNvSpPr txBox="1"/>
          <p:nvPr/>
        </p:nvSpPr>
        <p:spPr>
          <a:xfrm>
            <a:off x="287388" y="165486"/>
            <a:ext cx="2459667" cy="800189"/>
          </a:xfrm>
          <a:prstGeom prst="rect">
            <a:avLst/>
          </a:prstGeom>
          <a:noFill/>
          <a:ln>
            <a:noFill/>
          </a:ln>
        </p:spPr>
        <p:txBody>
          <a:bodyPr spcFirstLastPara="1" wrap="square" lIns="91425" tIns="91425" rIns="91425" bIns="91425" anchor="t" anchorCtr="0">
            <a:spAutoFit/>
          </a:bodyPr>
          <a:lstStyle/>
          <a:p>
            <a:r>
              <a:rPr lang="en-US" sz="2000" b="1" dirty="0">
                <a:solidFill>
                  <a:srgbClr val="000050"/>
                </a:solidFill>
                <a:latin typeface="Poppins" panose="020B0604020202020204" charset="0"/>
              </a:rPr>
              <a:t>Administrative</a:t>
            </a:r>
          </a:p>
          <a:p>
            <a:r>
              <a:rPr lang="en-US" sz="2000" b="1" dirty="0">
                <a:solidFill>
                  <a:srgbClr val="000050"/>
                </a:solidFill>
                <a:latin typeface="Poppins" panose="020B0604020202020204" charset="0"/>
              </a:rPr>
              <a:t>Structure</a:t>
            </a:r>
          </a:p>
        </p:txBody>
      </p:sp>
      <p:sp>
        <p:nvSpPr>
          <p:cNvPr id="128" name="TextBox 54">
            <a:extLst>
              <a:ext uri="{FF2B5EF4-FFF2-40B4-BE49-F238E27FC236}">
                <a16:creationId xmlns:a16="http://schemas.microsoft.com/office/drawing/2014/main" id="{5C650E0D-154E-477C-8B84-B3F73C3E8E30}"/>
              </a:ext>
            </a:extLst>
          </p:cNvPr>
          <p:cNvSpPr txBox="1"/>
          <p:nvPr/>
        </p:nvSpPr>
        <p:spPr>
          <a:xfrm>
            <a:off x="5962023" y="3273304"/>
            <a:ext cx="1322147" cy="338554"/>
          </a:xfrm>
          <a:prstGeom prst="rect">
            <a:avLst/>
          </a:prstGeom>
          <a:noFill/>
        </p:spPr>
        <p:txBody>
          <a:bodyPr wrap="square" rtlCol="0">
            <a:spAutoFit/>
          </a:bodyPr>
          <a:lstStyle/>
          <a:p>
            <a:pPr algn="ctr"/>
            <a:r>
              <a:rPr lang="pt-BR" sz="800" b="1" dirty="0">
                <a:solidFill>
                  <a:schemeClr val="bg1"/>
                </a:solidFill>
                <a:latin typeface="Poppins" panose="020B0604020202020204" charset="0"/>
                <a:ea typeface="Avenir Medium" charset="0"/>
                <a:cs typeface="Avenir Medium" charset="0"/>
              </a:rPr>
              <a:t>Bem Promotora de Vendas e Serviços S.A</a:t>
            </a:r>
          </a:p>
        </p:txBody>
      </p:sp>
    </p:spTree>
    <p:extLst>
      <p:ext uri="{BB962C8B-B14F-4D97-AF65-F5344CB8AC3E}">
        <p14:creationId xmlns:p14="http://schemas.microsoft.com/office/powerpoint/2010/main" val="578637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53" name="TextBox 54">
            <a:extLst>
              <a:ext uri="{FF2B5EF4-FFF2-40B4-BE49-F238E27FC236}">
                <a16:creationId xmlns:a16="http://schemas.microsoft.com/office/drawing/2014/main" id="{5C650E0D-154E-477C-8B84-B3F73C3E8E30}"/>
              </a:ext>
            </a:extLst>
          </p:cNvPr>
          <p:cNvSpPr txBox="1"/>
          <p:nvPr/>
        </p:nvSpPr>
        <p:spPr>
          <a:xfrm>
            <a:off x="7796833" y="-19498"/>
            <a:ext cx="661829" cy="308546"/>
          </a:xfrm>
          <a:prstGeom prst="rect">
            <a:avLst/>
          </a:prstGeom>
          <a:noFill/>
        </p:spPr>
        <p:txBody>
          <a:bodyPr wrap="square" rtlCol="0">
            <a:spAutoFit/>
          </a:bodyPr>
          <a:lstStyle/>
          <a:p>
            <a:pPr>
              <a:lnSpc>
                <a:spcPts val="1800"/>
              </a:lnSpc>
            </a:pPr>
            <a:r>
              <a:rPr lang="pt-BR" sz="1200" dirty="0">
                <a:solidFill>
                  <a:srgbClr val="040050"/>
                </a:solidFill>
                <a:latin typeface="Poppins" panose="020B0604020202020204" charset="0"/>
                <a:ea typeface="Avenir Medium" charset="0"/>
                <a:cs typeface="Avenir Medium" charset="0"/>
              </a:rPr>
              <a:t>3Q23</a:t>
            </a:r>
          </a:p>
        </p:txBody>
      </p:sp>
      <p:sp>
        <p:nvSpPr>
          <p:cNvPr id="76"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Source Sans Pro" panose="020B0503030403020204" pitchFamily="34" charset="0"/>
                <a:ea typeface="Source Sans Pro" panose="020B0503030403020204" pitchFamily="34" charset="0"/>
              </a:rPr>
              <a:pPr/>
              <a:t>8</a:t>
            </a:fld>
            <a:endParaRPr lang="pt-BR" sz="600" dirty="0">
              <a:latin typeface="Source Sans Pro" panose="020B0503030403020204" pitchFamily="34" charset="0"/>
              <a:ea typeface="Source Sans Pro" panose="020B0503030403020204" pitchFamily="34" charset="0"/>
            </a:endParaRPr>
          </a:p>
        </p:txBody>
      </p:sp>
      <p:sp>
        <p:nvSpPr>
          <p:cNvPr id="77" name="Google Shape;126;p20"/>
          <p:cNvSpPr txBox="1"/>
          <p:nvPr/>
        </p:nvSpPr>
        <p:spPr>
          <a:xfrm>
            <a:off x="167810" y="139092"/>
            <a:ext cx="2555638" cy="553968"/>
          </a:xfrm>
          <a:prstGeom prst="rect">
            <a:avLst/>
          </a:prstGeom>
          <a:noFill/>
          <a:ln>
            <a:noFill/>
          </a:ln>
        </p:spPr>
        <p:txBody>
          <a:bodyPr spcFirstLastPara="1" wrap="square" lIns="91425" tIns="91425" rIns="91425" bIns="91425" anchor="t" anchorCtr="0">
            <a:spAutoFit/>
          </a:bodyPr>
          <a:lstStyle/>
          <a:p>
            <a:r>
              <a:rPr lang="pt-BR" sz="2400" b="1" dirty="0">
                <a:solidFill>
                  <a:srgbClr val="000050"/>
                </a:solidFill>
                <a:latin typeface="Poppins" panose="020B0604020202020204" charset="0"/>
                <a:ea typeface="Source Sans Pro" panose="020B0503030403020204" pitchFamily="34" charset="0"/>
              </a:rPr>
              <a:t>Management</a:t>
            </a:r>
          </a:p>
        </p:txBody>
      </p:sp>
      <p:sp>
        <p:nvSpPr>
          <p:cNvPr id="156" name="Retângulo 155"/>
          <p:cNvSpPr/>
          <p:nvPr/>
        </p:nvSpPr>
        <p:spPr>
          <a:xfrm>
            <a:off x="3498331" y="134775"/>
            <a:ext cx="1085554" cy="553998"/>
          </a:xfrm>
          <a:prstGeom prst="rect">
            <a:avLst/>
          </a:prstGeom>
        </p:spPr>
        <p:txBody>
          <a:bodyPr wrap="none">
            <a:spAutoFit/>
          </a:bodyPr>
          <a:lstStyle/>
          <a:p>
            <a:pPr>
              <a:buClr>
                <a:srgbClr val="000000"/>
              </a:buClr>
            </a:pPr>
            <a:r>
              <a:rPr lang="en-US" sz="1500" dirty="0">
                <a:solidFill>
                  <a:srgbClr val="000050"/>
                </a:solidFill>
                <a:latin typeface="Poppins" panose="00000500000000000000" pitchFamily="2" charset="0"/>
                <a:ea typeface="Source Sans Pro" panose="020B0503030403020204" pitchFamily="34" charset="0"/>
                <a:cs typeface="Poppins" panose="00000500000000000000" pitchFamily="2" charset="0"/>
              </a:rPr>
              <a:t>Board of </a:t>
            </a:r>
          </a:p>
          <a:p>
            <a:pPr>
              <a:buClr>
                <a:srgbClr val="000000"/>
              </a:buClr>
            </a:pPr>
            <a:r>
              <a:rPr lang="en-US" sz="1500" dirty="0">
                <a:solidFill>
                  <a:srgbClr val="000050"/>
                </a:solidFill>
                <a:latin typeface="Poppins" panose="00000500000000000000" pitchFamily="2" charset="0"/>
                <a:ea typeface="Source Sans Pro" panose="020B0503030403020204" pitchFamily="34" charset="0"/>
                <a:cs typeface="Poppins" panose="00000500000000000000" pitchFamily="2" charset="0"/>
              </a:rPr>
              <a:t>Directors</a:t>
            </a:r>
            <a:r>
              <a:rPr lang="pt-BR" sz="1500" dirty="0">
                <a:solidFill>
                  <a:srgbClr val="000050"/>
                </a:solidFill>
                <a:latin typeface="Poppins" panose="00000500000000000000" pitchFamily="2" charset="0"/>
                <a:ea typeface="Source Sans Pro" panose="020B0503030403020204" pitchFamily="34" charset="0"/>
                <a:cs typeface="Poppins" panose="00000500000000000000" pitchFamily="2" charset="0"/>
              </a:rPr>
              <a:t>:</a:t>
            </a:r>
          </a:p>
        </p:txBody>
      </p:sp>
      <p:sp>
        <p:nvSpPr>
          <p:cNvPr id="157" name="Retângulo 156"/>
          <p:cNvSpPr/>
          <p:nvPr/>
        </p:nvSpPr>
        <p:spPr>
          <a:xfrm>
            <a:off x="241611" y="2864411"/>
            <a:ext cx="1177217" cy="553998"/>
          </a:xfrm>
          <a:prstGeom prst="rect">
            <a:avLst/>
          </a:prstGeom>
        </p:spPr>
        <p:txBody>
          <a:bodyPr wrap="square">
            <a:spAutoFit/>
          </a:bodyPr>
          <a:lstStyle/>
          <a:p>
            <a:pPr>
              <a:buClr>
                <a:srgbClr val="000000"/>
              </a:buClr>
            </a:pPr>
            <a:r>
              <a:rPr lang="en-US" sz="1500" dirty="0">
                <a:solidFill>
                  <a:srgbClr val="000050"/>
                </a:solidFill>
                <a:latin typeface="Poppins" panose="00000500000000000000" pitchFamily="2" charset="0"/>
                <a:ea typeface="Source Sans Pro" panose="020B0503030403020204" pitchFamily="34" charset="0"/>
                <a:cs typeface="Poppins" panose="00000500000000000000" pitchFamily="2" charset="0"/>
              </a:rPr>
              <a:t>Executive Board:</a:t>
            </a:r>
          </a:p>
        </p:txBody>
      </p:sp>
      <p:sp>
        <p:nvSpPr>
          <p:cNvPr id="163" name="TextBox 54">
            <a:extLst>
              <a:ext uri="{FF2B5EF4-FFF2-40B4-BE49-F238E27FC236}">
                <a16:creationId xmlns:a16="http://schemas.microsoft.com/office/drawing/2014/main" id="{5C650E0D-154E-477C-8B84-B3F73C3E8E30}"/>
              </a:ext>
            </a:extLst>
          </p:cNvPr>
          <p:cNvSpPr txBox="1"/>
          <p:nvPr/>
        </p:nvSpPr>
        <p:spPr>
          <a:xfrm>
            <a:off x="1041639" y="4462831"/>
            <a:ext cx="1011942" cy="307777"/>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Deputy CEO and Risk Officer </a:t>
            </a:r>
          </a:p>
        </p:txBody>
      </p:sp>
      <p:sp>
        <p:nvSpPr>
          <p:cNvPr id="165" name="TextBox 54">
            <a:extLst>
              <a:ext uri="{FF2B5EF4-FFF2-40B4-BE49-F238E27FC236}">
                <a16:creationId xmlns:a16="http://schemas.microsoft.com/office/drawing/2014/main" id="{5C650E0D-154E-477C-8B84-B3F73C3E8E30}"/>
              </a:ext>
            </a:extLst>
          </p:cNvPr>
          <p:cNvSpPr txBox="1"/>
          <p:nvPr/>
        </p:nvSpPr>
        <p:spPr>
          <a:xfrm>
            <a:off x="2069417" y="4465763"/>
            <a:ext cx="947902" cy="307777"/>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CFO and Investor </a:t>
            </a:r>
          </a:p>
          <a:p>
            <a:pPr algn="ctr"/>
            <a:r>
              <a:rPr lang="en-US" sz="700" dirty="0">
                <a:solidFill>
                  <a:srgbClr val="000050"/>
                </a:solidFill>
                <a:latin typeface="Poppins" panose="020B0604020202020204" charset="0"/>
                <a:ea typeface="Avenir Medium" charset="0"/>
                <a:cs typeface="Avenir Medium" charset="0"/>
              </a:rPr>
              <a:t>Relations Officer</a:t>
            </a:r>
            <a:endParaRPr lang="pt-BR" sz="700" dirty="0">
              <a:solidFill>
                <a:srgbClr val="000050"/>
              </a:solidFill>
              <a:latin typeface="Poppins" panose="020B0604020202020204" charset="0"/>
              <a:ea typeface="Avenir Medium" charset="0"/>
              <a:cs typeface="Avenir Medium" charset="0"/>
            </a:endParaRPr>
          </a:p>
        </p:txBody>
      </p:sp>
      <p:sp>
        <p:nvSpPr>
          <p:cNvPr id="168" name="TextBox 54">
            <a:extLst>
              <a:ext uri="{FF2B5EF4-FFF2-40B4-BE49-F238E27FC236}">
                <a16:creationId xmlns:a16="http://schemas.microsoft.com/office/drawing/2014/main" id="{5C650E0D-154E-477C-8B84-B3F73C3E8E30}"/>
              </a:ext>
            </a:extLst>
          </p:cNvPr>
          <p:cNvSpPr txBox="1"/>
          <p:nvPr/>
        </p:nvSpPr>
        <p:spPr>
          <a:xfrm>
            <a:off x="2945873" y="4445424"/>
            <a:ext cx="996528" cy="415498"/>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Innovation, Digital Transformation a</a:t>
            </a:r>
            <a:r>
              <a:rPr lang="pt-BR" sz="700" dirty="0" err="1">
                <a:solidFill>
                  <a:srgbClr val="000050"/>
                </a:solidFill>
                <a:latin typeface="Poppins" panose="020B0604020202020204" charset="0"/>
                <a:ea typeface="Avenir Medium" charset="0"/>
                <a:cs typeface="Avenir Medium" charset="0"/>
              </a:rPr>
              <a:t>nd</a:t>
            </a:r>
            <a:r>
              <a:rPr lang="pt-BR" sz="700" dirty="0">
                <a:solidFill>
                  <a:srgbClr val="000050"/>
                </a:solidFill>
                <a:latin typeface="Poppins" panose="020B0604020202020204" charset="0"/>
                <a:ea typeface="Avenir Medium" charset="0"/>
                <a:cs typeface="Avenir Medium" charset="0"/>
              </a:rPr>
              <a:t> IT Officer</a:t>
            </a:r>
          </a:p>
        </p:txBody>
      </p:sp>
      <p:sp>
        <p:nvSpPr>
          <p:cNvPr id="171" name="TextBox 54">
            <a:extLst>
              <a:ext uri="{FF2B5EF4-FFF2-40B4-BE49-F238E27FC236}">
                <a16:creationId xmlns:a16="http://schemas.microsoft.com/office/drawing/2014/main" id="{5C650E0D-154E-477C-8B84-B3F73C3E8E30}"/>
              </a:ext>
            </a:extLst>
          </p:cNvPr>
          <p:cNvSpPr txBox="1"/>
          <p:nvPr/>
        </p:nvSpPr>
        <p:spPr>
          <a:xfrm>
            <a:off x="3805439" y="4456050"/>
            <a:ext cx="1202234" cy="415498"/>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Retail and Distribution of Products and Services Officer</a:t>
            </a:r>
          </a:p>
        </p:txBody>
      </p:sp>
      <p:sp>
        <p:nvSpPr>
          <p:cNvPr id="173" name="TextBox 54">
            <a:extLst>
              <a:ext uri="{FF2B5EF4-FFF2-40B4-BE49-F238E27FC236}">
                <a16:creationId xmlns:a16="http://schemas.microsoft.com/office/drawing/2014/main" id="{5C650E0D-154E-477C-8B84-B3F73C3E8E30}"/>
              </a:ext>
            </a:extLst>
          </p:cNvPr>
          <p:cNvSpPr txBox="1"/>
          <p:nvPr/>
        </p:nvSpPr>
        <p:spPr>
          <a:xfrm>
            <a:off x="4806610" y="4521612"/>
            <a:ext cx="1114653" cy="307777"/>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Development </a:t>
            </a:r>
          </a:p>
          <a:p>
            <a:pPr algn="ctr"/>
            <a:r>
              <a:rPr lang="en-US" sz="700" dirty="0">
                <a:solidFill>
                  <a:srgbClr val="000050"/>
                </a:solidFill>
                <a:latin typeface="Poppins" panose="020B0604020202020204" charset="0"/>
                <a:ea typeface="Avenir Medium" charset="0"/>
                <a:cs typeface="Avenir Medium" charset="0"/>
              </a:rPr>
              <a:t>Officer</a:t>
            </a:r>
          </a:p>
        </p:txBody>
      </p:sp>
      <p:sp>
        <p:nvSpPr>
          <p:cNvPr id="174" name="TextBox 54">
            <a:extLst>
              <a:ext uri="{FF2B5EF4-FFF2-40B4-BE49-F238E27FC236}">
                <a16:creationId xmlns:a16="http://schemas.microsoft.com/office/drawing/2014/main" id="{5C650E0D-154E-477C-8B84-B3F73C3E8E30}"/>
              </a:ext>
            </a:extLst>
          </p:cNvPr>
          <p:cNvSpPr txBox="1"/>
          <p:nvPr/>
        </p:nvSpPr>
        <p:spPr>
          <a:xfrm>
            <a:off x="5768975" y="4506600"/>
            <a:ext cx="1301210" cy="415498"/>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Customer Service and Channels Operations Officer</a:t>
            </a:r>
          </a:p>
        </p:txBody>
      </p:sp>
      <p:sp>
        <p:nvSpPr>
          <p:cNvPr id="177" name="TextBox 54">
            <a:extLst>
              <a:ext uri="{FF2B5EF4-FFF2-40B4-BE49-F238E27FC236}">
                <a16:creationId xmlns:a16="http://schemas.microsoft.com/office/drawing/2014/main" id="{5C650E0D-154E-477C-8B84-B3F73C3E8E30}"/>
              </a:ext>
            </a:extLst>
          </p:cNvPr>
          <p:cNvSpPr txBox="1"/>
          <p:nvPr/>
        </p:nvSpPr>
        <p:spPr>
          <a:xfrm>
            <a:off x="6836696" y="4505843"/>
            <a:ext cx="1147427" cy="307777"/>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Credit </a:t>
            </a:r>
          </a:p>
          <a:p>
            <a:pPr algn="ctr"/>
            <a:r>
              <a:rPr lang="en-US" sz="700" dirty="0">
                <a:solidFill>
                  <a:srgbClr val="000050"/>
                </a:solidFill>
                <a:latin typeface="Poppins" panose="020B0604020202020204" charset="0"/>
                <a:ea typeface="Avenir Medium" charset="0"/>
                <a:cs typeface="Avenir Medium" charset="0"/>
              </a:rPr>
              <a:t>Officer</a:t>
            </a:r>
          </a:p>
        </p:txBody>
      </p:sp>
      <p:sp>
        <p:nvSpPr>
          <p:cNvPr id="179" name="TextBox 54">
            <a:extLst>
              <a:ext uri="{FF2B5EF4-FFF2-40B4-BE49-F238E27FC236}">
                <a16:creationId xmlns:a16="http://schemas.microsoft.com/office/drawing/2014/main" id="{5C650E0D-154E-477C-8B84-B3F73C3E8E30}"/>
              </a:ext>
            </a:extLst>
          </p:cNvPr>
          <p:cNvSpPr txBox="1"/>
          <p:nvPr/>
        </p:nvSpPr>
        <p:spPr>
          <a:xfrm>
            <a:off x="7517570" y="4451505"/>
            <a:ext cx="1510148" cy="307777"/>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Administrative </a:t>
            </a:r>
          </a:p>
          <a:p>
            <a:pPr algn="ctr"/>
            <a:r>
              <a:rPr lang="en-US" sz="700" dirty="0">
                <a:solidFill>
                  <a:srgbClr val="000050"/>
                </a:solidFill>
                <a:latin typeface="Poppins" panose="020B0604020202020204" charset="0"/>
                <a:ea typeface="Avenir Medium" charset="0"/>
                <a:cs typeface="Avenir Medium" charset="0"/>
              </a:rPr>
              <a:t>Officer</a:t>
            </a:r>
          </a:p>
        </p:txBody>
      </p:sp>
      <p:sp>
        <p:nvSpPr>
          <p:cNvPr id="193" name="CaixaDeTexto 192"/>
          <p:cNvSpPr txBox="1"/>
          <p:nvPr/>
        </p:nvSpPr>
        <p:spPr>
          <a:xfrm>
            <a:off x="5306074" y="99351"/>
            <a:ext cx="1629975" cy="646986"/>
          </a:xfrm>
          <a:prstGeom prst="roundRect">
            <a:avLst/>
          </a:prstGeom>
          <a:solidFill>
            <a:srgbClr val="46D9CA"/>
          </a:solidFill>
        </p:spPr>
        <p:txBody>
          <a:bodyPr wrap="square" rtlCol="0">
            <a:spAutoFit/>
          </a:bodyPr>
          <a:lstStyle/>
          <a:p>
            <a:pPr algn="ctr"/>
            <a:r>
              <a:rPr lang="pt-BR" sz="1600" b="1" dirty="0">
                <a:solidFill>
                  <a:srgbClr val="000050"/>
                </a:solidFill>
                <a:latin typeface="Poppins" panose="00000500000000000000" pitchFamily="2" charset="0"/>
                <a:cs typeface="Poppins" panose="00000500000000000000" pitchFamily="2" charset="0"/>
              </a:rPr>
              <a:t>Defines </a:t>
            </a:r>
            <a:r>
              <a:rPr lang="en-US" sz="1600" b="1" dirty="0">
                <a:solidFill>
                  <a:srgbClr val="000050"/>
                </a:solidFill>
                <a:latin typeface="Poppins" panose="00000500000000000000" pitchFamily="2" charset="0"/>
                <a:cs typeface="Poppins" panose="00000500000000000000" pitchFamily="2" charset="0"/>
              </a:rPr>
              <a:t>strategy</a:t>
            </a:r>
          </a:p>
        </p:txBody>
      </p:sp>
      <p:sp>
        <p:nvSpPr>
          <p:cNvPr id="198" name="Retângulo 197"/>
          <p:cNvSpPr/>
          <p:nvPr/>
        </p:nvSpPr>
        <p:spPr>
          <a:xfrm>
            <a:off x="6902996" y="2609599"/>
            <a:ext cx="2258175" cy="969496"/>
          </a:xfrm>
          <a:prstGeom prst="rect">
            <a:avLst/>
          </a:prstGeom>
        </p:spPr>
        <p:txBody>
          <a:bodyPr wrap="square">
            <a:spAutoFit/>
          </a:bodyPr>
          <a:lstStyle/>
          <a:p>
            <a:r>
              <a:rPr lang="pt-BR" sz="2700" b="1" dirty="0">
                <a:solidFill>
                  <a:srgbClr val="00B0F0"/>
                </a:solidFill>
                <a:latin typeface="Poppins" panose="00000500000000000000" pitchFamily="2" charset="0"/>
                <a:cs typeface="Poppins" panose="00000500000000000000" pitchFamily="2" charset="0"/>
              </a:rPr>
              <a:t>9</a:t>
            </a:r>
            <a:r>
              <a:rPr lang="pt-BR" sz="2100" b="1" dirty="0">
                <a:solidFill>
                  <a:srgbClr val="00B0F0"/>
                </a:solidFill>
                <a:latin typeface="Poppins" panose="00000500000000000000" pitchFamily="2" charset="0"/>
                <a:cs typeface="Poppins" panose="00000500000000000000" pitchFamily="2" charset="0"/>
              </a:rPr>
              <a:t> </a:t>
            </a:r>
            <a:r>
              <a:rPr lang="en-US" sz="2100" b="1" dirty="0">
                <a:solidFill>
                  <a:srgbClr val="000050"/>
                </a:solidFill>
                <a:latin typeface="Poppins" panose="00000500000000000000" pitchFamily="2" charset="0"/>
                <a:cs typeface="Poppins" panose="00000500000000000000" pitchFamily="2" charset="0"/>
              </a:rPr>
              <a:t>members</a:t>
            </a:r>
          </a:p>
          <a:p>
            <a:r>
              <a:rPr lang="pt-BR" sz="1800" b="1" dirty="0">
                <a:solidFill>
                  <a:srgbClr val="00B0F0"/>
                </a:solidFill>
                <a:latin typeface="Poppins" panose="00000500000000000000" pitchFamily="2" charset="0"/>
                <a:cs typeface="Poppins" panose="00000500000000000000" pitchFamily="2" charset="0"/>
              </a:rPr>
              <a:t>       5</a:t>
            </a:r>
            <a:r>
              <a:rPr lang="pt-BR" sz="1050" b="1" dirty="0">
                <a:solidFill>
                  <a:srgbClr val="00B0F0"/>
                </a:solidFill>
                <a:latin typeface="Poppins" panose="00000500000000000000" pitchFamily="2" charset="0"/>
                <a:cs typeface="Poppins" panose="00000500000000000000" pitchFamily="2" charset="0"/>
              </a:rPr>
              <a:t> </a:t>
            </a:r>
            <a:r>
              <a:rPr lang="en-US" sz="1050" b="1" dirty="0">
                <a:solidFill>
                  <a:srgbClr val="000050"/>
                </a:solidFill>
                <a:latin typeface="Poppins" panose="00000500000000000000" pitchFamily="2" charset="0"/>
                <a:cs typeface="Poppins" panose="00000500000000000000" pitchFamily="2" charset="0"/>
              </a:rPr>
              <a:t>from Career</a:t>
            </a:r>
            <a:endParaRPr lang="en-US" sz="1200" b="1" dirty="0">
              <a:solidFill>
                <a:srgbClr val="000050"/>
              </a:solidFill>
              <a:latin typeface="Poppins" panose="00000500000000000000" pitchFamily="2" charset="0"/>
              <a:cs typeface="Poppins" panose="00000500000000000000" pitchFamily="2" charset="0"/>
            </a:endParaRPr>
          </a:p>
          <a:p>
            <a:r>
              <a:rPr lang="pt-BR" sz="1200" b="1" dirty="0">
                <a:solidFill>
                  <a:srgbClr val="002060"/>
                </a:solidFill>
                <a:latin typeface="Poppins" panose="00000500000000000000" pitchFamily="2" charset="0"/>
                <a:cs typeface="Poppins" panose="00000500000000000000" pitchFamily="2" charset="0"/>
              </a:rPr>
              <a:t>                    </a:t>
            </a:r>
            <a:endParaRPr lang="pt-BR" sz="1200" b="1" dirty="0">
              <a:solidFill>
                <a:schemeClr val="bg1"/>
              </a:solidFill>
              <a:latin typeface="Poppins" panose="00000500000000000000" pitchFamily="2" charset="0"/>
              <a:cs typeface="Poppins" panose="00000500000000000000" pitchFamily="2" charset="0"/>
            </a:endParaRPr>
          </a:p>
        </p:txBody>
      </p:sp>
      <p:sp>
        <p:nvSpPr>
          <p:cNvPr id="199" name="CaixaDeTexto 198"/>
          <p:cNvSpPr txBox="1"/>
          <p:nvPr/>
        </p:nvSpPr>
        <p:spPr>
          <a:xfrm>
            <a:off x="1597831" y="2770581"/>
            <a:ext cx="4715558" cy="664012"/>
          </a:xfrm>
          <a:prstGeom prst="roundRect">
            <a:avLst/>
          </a:prstGeom>
          <a:solidFill>
            <a:srgbClr val="46D9CA"/>
          </a:solidFill>
        </p:spPr>
        <p:txBody>
          <a:bodyPr wrap="square" rtlCol="0">
            <a:spAutoFit/>
          </a:bodyPr>
          <a:lstStyle/>
          <a:p>
            <a:pPr algn="ctr"/>
            <a:r>
              <a:rPr lang="en-US" sz="1650" b="1" dirty="0">
                <a:solidFill>
                  <a:srgbClr val="000050"/>
                </a:solidFill>
                <a:latin typeface="Poppins" panose="00000500000000000000" pitchFamily="2" charset="0"/>
                <a:cs typeface="Poppins" panose="00000500000000000000" pitchFamily="2" charset="0"/>
              </a:rPr>
              <a:t>Professional and experienced management for strategy execution</a:t>
            </a:r>
            <a:endParaRPr lang="pt-BR" sz="1650" b="1" dirty="0">
              <a:solidFill>
                <a:srgbClr val="000050"/>
              </a:solidFill>
              <a:latin typeface="Poppins" panose="00000500000000000000" pitchFamily="2" charset="0"/>
              <a:cs typeface="Poppins" panose="00000500000000000000" pitchFamily="2" charset="0"/>
            </a:endParaRPr>
          </a:p>
        </p:txBody>
      </p:sp>
      <p:grpSp>
        <p:nvGrpSpPr>
          <p:cNvPr id="5" name="Agrupar 4"/>
          <p:cNvGrpSpPr/>
          <p:nvPr/>
        </p:nvGrpSpPr>
        <p:grpSpPr>
          <a:xfrm>
            <a:off x="6773497" y="1074576"/>
            <a:ext cx="2447881" cy="1223412"/>
            <a:chOff x="6657149" y="894499"/>
            <a:chExt cx="2447881" cy="1223412"/>
          </a:xfrm>
        </p:grpSpPr>
        <p:sp>
          <p:nvSpPr>
            <p:cNvPr id="209" name="Retângulo 208"/>
            <p:cNvSpPr/>
            <p:nvPr/>
          </p:nvSpPr>
          <p:spPr>
            <a:xfrm>
              <a:off x="6693470" y="894499"/>
              <a:ext cx="2411560" cy="1223412"/>
            </a:xfrm>
            <a:prstGeom prst="rect">
              <a:avLst/>
            </a:prstGeom>
          </p:spPr>
          <p:txBody>
            <a:bodyPr wrap="square">
              <a:spAutoFit/>
            </a:bodyPr>
            <a:lstStyle/>
            <a:p>
              <a:r>
                <a:rPr lang="en-US" sz="2700" b="1" dirty="0">
                  <a:solidFill>
                    <a:srgbClr val="00B0F0"/>
                  </a:solidFill>
                  <a:latin typeface="Poppins" panose="00000500000000000000" pitchFamily="2" charset="0"/>
                  <a:cs typeface="Poppins" panose="00000500000000000000" pitchFamily="2" charset="0"/>
                </a:rPr>
                <a:t>11</a:t>
              </a:r>
              <a:r>
                <a:rPr lang="en-US" sz="2100" b="1" dirty="0">
                  <a:solidFill>
                    <a:srgbClr val="00B0F0"/>
                  </a:solidFill>
                  <a:latin typeface="Poppins" panose="00000500000000000000" pitchFamily="2" charset="0"/>
                  <a:cs typeface="Poppins" panose="00000500000000000000" pitchFamily="2" charset="0"/>
                </a:rPr>
                <a:t> </a:t>
              </a:r>
              <a:r>
                <a:rPr lang="en-US" sz="2100" b="1" dirty="0">
                  <a:solidFill>
                    <a:srgbClr val="000050"/>
                  </a:solidFill>
                  <a:latin typeface="Poppins" panose="00000500000000000000" pitchFamily="2" charset="0"/>
                  <a:cs typeface="Poppins" panose="00000500000000000000" pitchFamily="2" charset="0"/>
                </a:rPr>
                <a:t>members</a:t>
              </a:r>
            </a:p>
            <a:p>
              <a:r>
                <a:rPr lang="en-US" sz="1200" b="1" dirty="0">
                  <a:solidFill>
                    <a:schemeClr val="bg1"/>
                  </a:solidFill>
                  <a:latin typeface="Poppins" panose="00000500000000000000" pitchFamily="2" charset="0"/>
                  <a:cs typeface="Poppins" panose="00000500000000000000" pitchFamily="2" charset="0"/>
                </a:rPr>
                <a:t>   </a:t>
              </a:r>
              <a:r>
                <a:rPr lang="en-US" sz="1800" b="1" dirty="0">
                  <a:solidFill>
                    <a:srgbClr val="00B0F0"/>
                  </a:solidFill>
                  <a:latin typeface="Poppins" panose="00000500000000000000" pitchFamily="2" charset="0"/>
                  <a:cs typeface="Poppins" panose="00000500000000000000" pitchFamily="2" charset="0"/>
                </a:rPr>
                <a:t>4 </a:t>
              </a:r>
              <a:r>
                <a:rPr lang="en-US" sz="1200" b="1" dirty="0">
                  <a:solidFill>
                    <a:srgbClr val="000050"/>
                  </a:solidFill>
                  <a:latin typeface="Poppins" panose="00000500000000000000" pitchFamily="2" charset="0"/>
                  <a:cs typeface="Poppins" panose="00000500000000000000" pitchFamily="2" charset="0"/>
                </a:rPr>
                <a:t>independents</a:t>
              </a:r>
            </a:p>
            <a:p>
              <a:r>
                <a:rPr lang="en-US" sz="525" b="1" dirty="0">
                  <a:solidFill>
                    <a:srgbClr val="002060"/>
                  </a:solidFill>
                  <a:latin typeface="Poppins" panose="00000500000000000000" pitchFamily="2" charset="0"/>
                  <a:cs typeface="Poppins" panose="00000500000000000000" pitchFamily="2" charset="0"/>
                </a:rPr>
                <a:t>                    </a:t>
              </a:r>
            </a:p>
            <a:p>
              <a:r>
                <a:rPr lang="en-US" sz="825" b="1" dirty="0">
                  <a:solidFill>
                    <a:srgbClr val="002060"/>
                  </a:solidFill>
                  <a:latin typeface="Poppins" panose="00000500000000000000" pitchFamily="2" charset="0"/>
                  <a:cs typeface="Poppins" panose="00000500000000000000" pitchFamily="2" charset="0"/>
                </a:rPr>
                <a:t> </a:t>
              </a:r>
              <a:r>
                <a:rPr lang="en-US" sz="900" b="1" dirty="0">
                  <a:solidFill>
                    <a:srgbClr val="002060"/>
                  </a:solidFill>
                  <a:latin typeface="Poppins" panose="00000500000000000000" pitchFamily="2" charset="0"/>
                  <a:cs typeface="Poppins" panose="00000500000000000000" pitchFamily="2" charset="0"/>
                </a:rPr>
                <a:t>                             </a:t>
              </a:r>
              <a:r>
                <a:rPr lang="en-US" sz="900" b="1" dirty="0">
                  <a:solidFill>
                    <a:srgbClr val="00B0F0"/>
                  </a:solidFill>
                  <a:latin typeface="Poppins" panose="00000500000000000000" pitchFamily="2" charset="0"/>
                  <a:cs typeface="Poppins" panose="00000500000000000000" pitchFamily="2" charset="0"/>
                </a:rPr>
                <a:t>1</a:t>
              </a:r>
              <a:r>
                <a:rPr lang="en-US" sz="900" b="1" dirty="0">
                  <a:solidFill>
                    <a:srgbClr val="002060"/>
                  </a:solidFill>
                  <a:latin typeface="Poppins" panose="00000500000000000000" pitchFamily="2" charset="0"/>
                  <a:cs typeface="Poppins" panose="00000500000000000000" pitchFamily="2" charset="0"/>
                </a:rPr>
                <a:t> </a:t>
              </a:r>
              <a:r>
                <a:rPr lang="en-US" sz="900" b="1" dirty="0">
                  <a:solidFill>
                    <a:srgbClr val="000050"/>
                  </a:solidFill>
                  <a:latin typeface="Poppins" panose="00000500000000000000" pitchFamily="2" charset="0"/>
                  <a:cs typeface="Poppins" panose="00000500000000000000" pitchFamily="2" charset="0"/>
                </a:rPr>
                <a:t>PN Shareholders</a:t>
              </a:r>
            </a:p>
            <a:p>
              <a:r>
                <a:rPr lang="en-US" sz="900" b="1" dirty="0">
                  <a:solidFill>
                    <a:srgbClr val="002060"/>
                  </a:solidFill>
                  <a:latin typeface="Poppins" panose="00000500000000000000" pitchFamily="2" charset="0"/>
                  <a:cs typeface="Poppins" panose="00000500000000000000" pitchFamily="2" charset="0"/>
                </a:rPr>
                <a:t>                              </a:t>
              </a:r>
              <a:r>
                <a:rPr lang="en-US" sz="900" b="1" dirty="0">
                  <a:solidFill>
                    <a:srgbClr val="00B0F0"/>
                  </a:solidFill>
                  <a:latin typeface="Poppins" panose="00000500000000000000" pitchFamily="2" charset="0"/>
                  <a:cs typeface="Poppins" panose="00000500000000000000" pitchFamily="2" charset="0"/>
                </a:rPr>
                <a:t>1</a:t>
              </a:r>
              <a:r>
                <a:rPr lang="en-US" sz="900" b="1" dirty="0">
                  <a:solidFill>
                    <a:srgbClr val="002060"/>
                  </a:solidFill>
                  <a:latin typeface="Poppins" panose="00000500000000000000" pitchFamily="2" charset="0"/>
                  <a:cs typeface="Poppins" panose="00000500000000000000" pitchFamily="2" charset="0"/>
                </a:rPr>
                <a:t> </a:t>
              </a:r>
              <a:r>
                <a:rPr lang="en-US" sz="900" b="1" dirty="0">
                  <a:solidFill>
                    <a:srgbClr val="000050"/>
                  </a:solidFill>
                  <a:latin typeface="Poppins" panose="00000500000000000000" pitchFamily="2" charset="0"/>
                  <a:cs typeface="Poppins" panose="00000500000000000000" pitchFamily="2" charset="0"/>
                </a:rPr>
                <a:t>ON Shareholders</a:t>
              </a:r>
            </a:p>
            <a:p>
              <a:endParaRPr lang="pt-BR" sz="525" b="1" dirty="0">
                <a:solidFill>
                  <a:srgbClr val="002060"/>
                </a:solidFill>
                <a:latin typeface="Poppins" panose="00000500000000000000" pitchFamily="2" charset="0"/>
                <a:cs typeface="Poppins" panose="00000500000000000000" pitchFamily="2" charset="0"/>
              </a:endParaRPr>
            </a:p>
          </p:txBody>
        </p:sp>
        <p:sp>
          <p:nvSpPr>
            <p:cNvPr id="210" name="TextBox 71"/>
            <p:cNvSpPr txBox="1"/>
            <p:nvPr/>
          </p:nvSpPr>
          <p:spPr>
            <a:xfrm>
              <a:off x="6657149" y="1736315"/>
              <a:ext cx="871913" cy="168391"/>
            </a:xfrm>
            <a:prstGeom prst="rect">
              <a:avLst/>
            </a:prstGeom>
            <a:noFill/>
          </p:spPr>
          <p:txBody>
            <a:bodyPr wrap="square" lIns="41030" tIns="20516" rIns="41030" bIns="20516" rtlCol="0" anchor="ctr">
              <a:spAutoFit/>
            </a:bodyPr>
            <a:lstStyle/>
            <a:p>
              <a:pPr algn="ctr" defTabSz="457337" fontAlgn="base">
                <a:spcBef>
                  <a:spcPct val="0"/>
                </a:spcBef>
                <a:spcAft>
                  <a:spcPct val="0"/>
                </a:spcAft>
              </a:pPr>
              <a:r>
                <a:rPr lang="en-US" sz="825" b="1" dirty="0">
                  <a:solidFill>
                    <a:srgbClr val="9470FB"/>
                  </a:solidFill>
                  <a:latin typeface="Poppins" panose="00000500000000000000" pitchFamily="2" charset="0"/>
                  <a:ea typeface="Source Sans Pro" panose="020B0503030403020204" pitchFamily="34" charset="0"/>
                  <a:cs typeface="Poppins" panose="00000500000000000000" pitchFamily="2" charset="0"/>
                </a:rPr>
                <a:t>Minorities</a:t>
              </a:r>
            </a:p>
          </p:txBody>
        </p:sp>
      </p:grpSp>
      <p:grpSp>
        <p:nvGrpSpPr>
          <p:cNvPr id="4" name="Agrupar 3"/>
          <p:cNvGrpSpPr/>
          <p:nvPr/>
        </p:nvGrpSpPr>
        <p:grpSpPr>
          <a:xfrm>
            <a:off x="3178908" y="822817"/>
            <a:ext cx="3452259" cy="1861076"/>
            <a:chOff x="3141717" y="543595"/>
            <a:chExt cx="3452259" cy="1861076"/>
          </a:xfrm>
        </p:grpSpPr>
        <p:sp>
          <p:nvSpPr>
            <p:cNvPr id="80" name="Retângulo 79"/>
            <p:cNvSpPr/>
            <p:nvPr/>
          </p:nvSpPr>
          <p:spPr>
            <a:xfrm>
              <a:off x="3678770" y="1734273"/>
              <a:ext cx="2140390" cy="639444"/>
            </a:xfrm>
            <a:prstGeom prst="rect">
              <a:avLst/>
            </a:prstGeom>
            <a:solidFill>
              <a:schemeClr val="accent1">
                <a:lumMod val="20000"/>
                <a:lumOff val="80000"/>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050" dirty="0">
                <a:latin typeface="Source Sans Pro" panose="020B0503030403020204" pitchFamily="34" charset="0"/>
              </a:endParaRPr>
            </a:p>
          </p:txBody>
        </p:sp>
        <p:grpSp>
          <p:nvGrpSpPr>
            <p:cNvPr id="3" name="Agrupar 2"/>
            <p:cNvGrpSpPr/>
            <p:nvPr/>
          </p:nvGrpSpPr>
          <p:grpSpPr>
            <a:xfrm>
              <a:off x="3141717" y="543595"/>
              <a:ext cx="3452259" cy="1861076"/>
              <a:chOff x="3102028" y="559169"/>
              <a:chExt cx="3452259" cy="1861076"/>
            </a:xfrm>
          </p:grpSpPr>
          <p:sp>
            <p:nvSpPr>
              <p:cNvPr id="155" name="TextBox 194"/>
              <p:cNvSpPr txBox="1"/>
              <p:nvPr/>
            </p:nvSpPr>
            <p:spPr>
              <a:xfrm>
                <a:off x="5195917" y="2082563"/>
                <a:ext cx="675800" cy="238741"/>
              </a:xfrm>
              <a:prstGeom prst="rect">
                <a:avLst/>
              </a:prstGeom>
              <a:noFill/>
            </p:spPr>
            <p:txBody>
              <a:bodyPr wrap="square" lIns="76412" tIns="38206" rIns="76412" bIns="38206" rtlCol="0">
                <a:spAutoFit/>
              </a:bodyPr>
              <a:lstStyle/>
              <a:p>
                <a:pPr algn="ctr"/>
                <a:r>
                  <a:rPr lang="en-US" sz="525" dirty="0">
                    <a:solidFill>
                      <a:srgbClr val="000050"/>
                    </a:solidFill>
                    <a:latin typeface="Poppins" panose="00000500000000000000" pitchFamily="2" charset="0"/>
                    <a:ea typeface="Source Sans Pro" panose="020B0503030403020204" pitchFamily="34" charset="0"/>
                    <a:cs typeface="Poppins" panose="00000500000000000000" pitchFamily="2" charset="0"/>
                  </a:rPr>
                  <a:t>Independent </a:t>
                </a:r>
              </a:p>
              <a:p>
                <a:pPr algn="ctr"/>
                <a:r>
                  <a:rPr lang="en-US" sz="525" dirty="0">
                    <a:solidFill>
                      <a:srgbClr val="000050"/>
                    </a:solidFill>
                    <a:latin typeface="Poppins" panose="00000500000000000000" pitchFamily="2" charset="0"/>
                    <a:ea typeface="Source Sans Pro" panose="020B0503030403020204" pitchFamily="34" charset="0"/>
                    <a:cs typeface="Poppins" panose="00000500000000000000" pitchFamily="2" charset="0"/>
                  </a:rPr>
                  <a:t>Member</a:t>
                </a:r>
              </a:p>
            </p:txBody>
          </p:sp>
          <p:grpSp>
            <p:nvGrpSpPr>
              <p:cNvPr id="2" name="Agrupar 1"/>
              <p:cNvGrpSpPr/>
              <p:nvPr/>
            </p:nvGrpSpPr>
            <p:grpSpPr>
              <a:xfrm>
                <a:off x="3102028" y="559169"/>
                <a:ext cx="3452259" cy="1861076"/>
                <a:chOff x="3098798" y="541020"/>
                <a:chExt cx="3452259" cy="1861076"/>
              </a:xfrm>
            </p:grpSpPr>
            <p:grpSp>
              <p:nvGrpSpPr>
                <p:cNvPr id="83" name="Agrupar 82"/>
                <p:cNvGrpSpPr/>
                <p:nvPr/>
              </p:nvGrpSpPr>
              <p:grpSpPr>
                <a:xfrm>
                  <a:off x="3098798" y="541020"/>
                  <a:ext cx="3452259" cy="1861076"/>
                  <a:chOff x="4017600" y="2899832"/>
                  <a:chExt cx="5092961" cy="2363713"/>
                </a:xfrm>
              </p:grpSpPr>
              <p:sp>
                <p:nvSpPr>
                  <p:cNvPr id="84" name="Rounded Rectangle 113"/>
                  <p:cNvSpPr/>
                  <p:nvPr/>
                </p:nvSpPr>
                <p:spPr bwMode="auto">
                  <a:xfrm>
                    <a:off x="4757729" y="3412706"/>
                    <a:ext cx="4352832" cy="917521"/>
                  </a:xfrm>
                  <a:prstGeom prst="roundRect">
                    <a:avLst>
                      <a:gd name="adj" fmla="val 50000"/>
                    </a:avLst>
                  </a:prstGeom>
                  <a:solidFill>
                    <a:srgbClr val="000050"/>
                  </a:solidFill>
                  <a:ln w="9525" cap="flat" cmpd="sng" algn="ctr">
                    <a:noFill/>
                    <a:prstDash val="solid"/>
                    <a:round/>
                    <a:headEnd type="none" w="med" len="med"/>
                    <a:tailEnd type="none" w="med" len="med"/>
                  </a:ln>
                  <a:effectLst/>
                </p:spPr>
                <p:txBody>
                  <a:bodyPr vert="horz" wrap="square" lIns="76412" tIns="38206" rIns="76412" bIns="38206" numCol="1" rtlCol="0" anchor="t" anchorCtr="0" compatLnSpc="1">
                    <a:prstTxWarp prst="textNoShape">
                      <a:avLst/>
                    </a:prstTxWarp>
                  </a:bodyPr>
                  <a:lstStyle/>
                  <a:p>
                    <a:pPr algn="ctr" fontAlgn="base">
                      <a:spcBef>
                        <a:spcPct val="20000"/>
                      </a:spcBef>
                      <a:spcAft>
                        <a:spcPct val="0"/>
                      </a:spcAft>
                    </a:pPr>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85" name="TextBox 162"/>
                  <p:cNvSpPr txBox="1"/>
                  <p:nvPr/>
                </p:nvSpPr>
                <p:spPr>
                  <a:xfrm>
                    <a:off x="4851386" y="4242254"/>
                    <a:ext cx="3474883" cy="263478"/>
                  </a:xfrm>
                  <a:prstGeom prst="rect">
                    <a:avLst/>
                  </a:prstGeom>
                  <a:noFill/>
                </p:spPr>
                <p:txBody>
                  <a:bodyPr vert="horz" wrap="square" lIns="76412" tIns="38206" rIns="76412" bIns="38206" rtlCol="0" anchor="t">
                    <a:spAutoFit/>
                  </a:bodyPr>
                  <a:lstStyle/>
                  <a:p>
                    <a:pPr algn="ctr">
                      <a:lnSpc>
                        <a:spcPct val="110000"/>
                      </a:lnSpc>
                    </a:pPr>
                    <a:r>
                      <a:rPr lang="en-US" sz="800" b="1" dirty="0">
                        <a:solidFill>
                          <a:srgbClr val="9470FB"/>
                        </a:solidFill>
                        <a:latin typeface="Poppins" panose="00000500000000000000" pitchFamily="2" charset="0"/>
                        <a:ea typeface="Source Sans Pro" panose="020B0503030403020204" pitchFamily="34" charset="0"/>
                        <a:cs typeface="Poppins" panose="00000500000000000000" pitchFamily="2" charset="0"/>
                      </a:rPr>
                      <a:t>Independent members</a:t>
                    </a:r>
                  </a:p>
                </p:txBody>
              </p:sp>
              <p:grpSp>
                <p:nvGrpSpPr>
                  <p:cNvPr id="86" name="Group 6"/>
                  <p:cNvGrpSpPr>
                    <a:grpSpLocks noChangeAspect="1"/>
                  </p:cNvGrpSpPr>
                  <p:nvPr/>
                </p:nvGrpSpPr>
                <p:grpSpPr bwMode="auto">
                  <a:xfrm>
                    <a:off x="5834880" y="2909531"/>
                    <a:ext cx="582691" cy="410814"/>
                    <a:chOff x="900" y="690"/>
                    <a:chExt cx="1726" cy="1579"/>
                  </a:xfrm>
                  <a:gradFill>
                    <a:gsLst>
                      <a:gs pos="0">
                        <a:srgbClr val="1C93BF">
                          <a:alpha val="70000"/>
                        </a:srgbClr>
                      </a:gs>
                      <a:gs pos="100000">
                        <a:srgbClr val="245283"/>
                      </a:gs>
                    </a:gsLst>
                    <a:lin ang="8400000" scaled="0"/>
                  </a:gradFill>
                </p:grpSpPr>
                <p:sp>
                  <p:nvSpPr>
                    <p:cNvPr id="151"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52"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53"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54"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sp>
                <p:nvSpPr>
                  <p:cNvPr id="88" name="TextBox 193"/>
                  <p:cNvSpPr txBox="1"/>
                  <p:nvPr/>
                </p:nvSpPr>
                <p:spPr>
                  <a:xfrm>
                    <a:off x="6406924" y="3950174"/>
                    <a:ext cx="845389" cy="323742"/>
                  </a:xfrm>
                  <a:prstGeom prst="rect">
                    <a:avLst/>
                  </a:prstGeom>
                  <a:noFill/>
                </p:spPr>
                <p:txBody>
                  <a:bodyPr vert="horz" wrap="square" lIns="76412" tIns="38206" rIns="76412" bIns="38206" rtlCol="0" anchor="t">
                    <a:spAutoFit/>
                  </a:bodyPr>
                  <a:lstStyle/>
                  <a:p>
                    <a:pPr algn="ctr">
                      <a:lnSpc>
                        <a:spcPct val="110000"/>
                      </a:lnSpc>
                    </a:pPr>
                    <a:r>
                      <a:rPr lang="pt-BR"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João</a:t>
                    </a: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 Verner </a:t>
                    </a:r>
                  </a:p>
                  <a:p>
                    <a:pPr algn="ctr">
                      <a:lnSpc>
                        <a:spcPct val="110000"/>
                      </a:lnSpc>
                    </a:pP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Juenemann </a:t>
                    </a:r>
                  </a:p>
                </p:txBody>
              </p:sp>
              <p:sp>
                <p:nvSpPr>
                  <p:cNvPr id="89" name="TextBox 194"/>
                  <p:cNvSpPr txBox="1"/>
                  <p:nvPr/>
                </p:nvSpPr>
                <p:spPr>
                  <a:xfrm>
                    <a:off x="6389312" y="4857714"/>
                    <a:ext cx="965715" cy="405831"/>
                  </a:xfrm>
                  <a:prstGeom prst="rect">
                    <a:avLst/>
                  </a:prstGeom>
                  <a:noFill/>
                </p:spPr>
                <p:txBody>
                  <a:bodyPr wrap="square" lIns="76412" tIns="38206" rIns="76412" bIns="38206" rtlCol="0">
                    <a:spAutoFit/>
                  </a:bodyPr>
                  <a:lstStyle/>
                  <a:p>
                    <a:pPr algn="ctr"/>
                    <a:r>
                      <a:rPr lang="en-US" sz="525" dirty="0">
                        <a:solidFill>
                          <a:srgbClr val="000050"/>
                        </a:solidFill>
                        <a:latin typeface="Poppins" panose="00000500000000000000" pitchFamily="2" charset="0"/>
                        <a:ea typeface="Source Sans Pro" panose="020B0503030403020204" pitchFamily="34" charset="0"/>
                        <a:cs typeface="Poppins" panose="00000500000000000000" pitchFamily="2" charset="0"/>
                      </a:rPr>
                      <a:t>Independent </a:t>
                    </a:r>
                  </a:p>
                  <a:p>
                    <a:pPr algn="ctr"/>
                    <a:r>
                      <a:rPr lang="en-US" sz="525" dirty="0">
                        <a:solidFill>
                          <a:srgbClr val="000050"/>
                        </a:solidFill>
                        <a:latin typeface="Poppins" panose="00000500000000000000" pitchFamily="2" charset="0"/>
                        <a:ea typeface="Source Sans Pro" panose="020B0503030403020204" pitchFamily="34" charset="0"/>
                        <a:cs typeface="Poppins" panose="00000500000000000000" pitchFamily="2" charset="0"/>
                      </a:rPr>
                      <a:t>Member</a:t>
                    </a:r>
                  </a:p>
                  <a:p>
                    <a:pPr algn="ctr"/>
                    <a:endParaRPr lang="pt-BR" sz="525"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grpSp>
                <p:nvGrpSpPr>
                  <p:cNvPr id="90" name="Group 107"/>
                  <p:cNvGrpSpPr>
                    <a:grpSpLocks noChangeAspect="1"/>
                  </p:cNvGrpSpPr>
                  <p:nvPr/>
                </p:nvGrpSpPr>
                <p:grpSpPr bwMode="auto">
                  <a:xfrm rot="16200000">
                    <a:off x="4244380" y="3642935"/>
                    <a:ext cx="519948" cy="460385"/>
                    <a:chOff x="900" y="690"/>
                    <a:chExt cx="1726" cy="1579"/>
                  </a:xfrm>
                  <a:gradFill flip="none" rotWithShape="1">
                    <a:gsLst>
                      <a:gs pos="0">
                        <a:srgbClr val="1C93BF">
                          <a:alpha val="70000"/>
                        </a:srgbClr>
                      </a:gs>
                      <a:gs pos="100000">
                        <a:srgbClr val="245283"/>
                      </a:gs>
                    </a:gsLst>
                    <a:lin ang="8100000" scaled="1"/>
                    <a:tileRect/>
                  </a:gradFill>
                </p:grpSpPr>
                <p:sp>
                  <p:nvSpPr>
                    <p:cNvPr id="147" name="Freeform 109"/>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48" name="Freeform 110"/>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49" name="Freeform 111"/>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50" name="Freeform 112"/>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grpSp>
                <p:nvGrpSpPr>
                  <p:cNvPr id="91" name="Group 6"/>
                  <p:cNvGrpSpPr>
                    <a:grpSpLocks noChangeAspect="1"/>
                  </p:cNvGrpSpPr>
                  <p:nvPr/>
                </p:nvGrpSpPr>
                <p:grpSpPr bwMode="auto">
                  <a:xfrm>
                    <a:off x="6558289" y="2906065"/>
                    <a:ext cx="582691" cy="410814"/>
                    <a:chOff x="900" y="690"/>
                    <a:chExt cx="1726" cy="1579"/>
                  </a:xfrm>
                  <a:gradFill>
                    <a:gsLst>
                      <a:gs pos="0">
                        <a:srgbClr val="1C93BF">
                          <a:alpha val="70000"/>
                        </a:srgbClr>
                      </a:gs>
                      <a:gs pos="100000">
                        <a:srgbClr val="245283"/>
                      </a:gs>
                    </a:gsLst>
                    <a:lin ang="8400000" scaled="0"/>
                  </a:gradFill>
                </p:grpSpPr>
                <p:sp>
                  <p:nvSpPr>
                    <p:cNvPr id="143"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44"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45"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46"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grpSp>
                <p:nvGrpSpPr>
                  <p:cNvPr id="92" name="Group 6"/>
                  <p:cNvGrpSpPr>
                    <a:grpSpLocks noChangeAspect="1"/>
                  </p:cNvGrpSpPr>
                  <p:nvPr/>
                </p:nvGrpSpPr>
                <p:grpSpPr bwMode="auto">
                  <a:xfrm>
                    <a:off x="7281698" y="2899832"/>
                    <a:ext cx="582691" cy="410814"/>
                    <a:chOff x="900" y="690"/>
                    <a:chExt cx="1726" cy="1579"/>
                  </a:xfrm>
                  <a:gradFill>
                    <a:gsLst>
                      <a:gs pos="0">
                        <a:srgbClr val="1C93BF">
                          <a:alpha val="70000"/>
                        </a:srgbClr>
                      </a:gs>
                      <a:gs pos="100000">
                        <a:srgbClr val="245283"/>
                      </a:gs>
                    </a:gsLst>
                    <a:lin ang="8400000" scaled="0"/>
                  </a:gradFill>
                </p:grpSpPr>
                <p:sp>
                  <p:nvSpPr>
                    <p:cNvPr id="139"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40"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41"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42"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grpSp>
                <p:nvGrpSpPr>
                  <p:cNvPr id="93" name="Group 6"/>
                  <p:cNvGrpSpPr>
                    <a:grpSpLocks noChangeAspect="1"/>
                  </p:cNvGrpSpPr>
                  <p:nvPr/>
                </p:nvGrpSpPr>
                <p:grpSpPr bwMode="auto">
                  <a:xfrm>
                    <a:off x="8005106" y="2899832"/>
                    <a:ext cx="582691" cy="410814"/>
                    <a:chOff x="900" y="690"/>
                    <a:chExt cx="1726" cy="1579"/>
                  </a:xfrm>
                  <a:gradFill>
                    <a:gsLst>
                      <a:gs pos="0">
                        <a:srgbClr val="1C93BF">
                          <a:alpha val="70000"/>
                        </a:srgbClr>
                      </a:gs>
                      <a:gs pos="100000">
                        <a:srgbClr val="245283"/>
                      </a:gs>
                    </a:gsLst>
                    <a:lin ang="8400000" scaled="0"/>
                  </a:gradFill>
                </p:grpSpPr>
                <p:sp>
                  <p:nvSpPr>
                    <p:cNvPr id="135"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36"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37"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38"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sp>
                <p:nvSpPr>
                  <p:cNvPr id="94" name="TextBox 152"/>
                  <p:cNvSpPr txBox="1"/>
                  <p:nvPr/>
                </p:nvSpPr>
                <p:spPr>
                  <a:xfrm>
                    <a:off x="6379975" y="3394799"/>
                    <a:ext cx="985958" cy="436615"/>
                  </a:xfrm>
                  <a:prstGeom prst="rect">
                    <a:avLst/>
                  </a:prstGeom>
                  <a:noFill/>
                </p:spPr>
                <p:txBody>
                  <a:bodyPr vert="horz" wrap="square" lIns="76412" tIns="38206" rIns="76412" bIns="38206" rtlCol="0" anchor="t">
                    <a:spAutoFit/>
                  </a:bodyPr>
                  <a:lstStyle/>
                  <a:p>
                    <a:pPr algn="ctr">
                      <a:lnSpc>
                        <a:spcPct val="110000"/>
                      </a:lnSpc>
                    </a:pP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Eduardo Cunha </a:t>
                    </a:r>
                  </a:p>
                  <a:p>
                    <a:pPr algn="ctr">
                      <a:lnSpc>
                        <a:spcPct val="110000"/>
                      </a:lnSpc>
                    </a:pP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da Costa</a:t>
                    </a:r>
                  </a:p>
                </p:txBody>
              </p:sp>
              <p:sp>
                <p:nvSpPr>
                  <p:cNvPr id="95" name="TextBox 152"/>
                  <p:cNvSpPr txBox="1"/>
                  <p:nvPr/>
                </p:nvSpPr>
                <p:spPr>
                  <a:xfrm>
                    <a:off x="5667064" y="3935851"/>
                    <a:ext cx="935542" cy="436615"/>
                  </a:xfrm>
                  <a:prstGeom prst="rect">
                    <a:avLst/>
                  </a:prstGeom>
                  <a:noFill/>
                </p:spPr>
                <p:txBody>
                  <a:bodyPr vert="horz" wrap="square" lIns="76412" tIns="38206" rIns="76412" bIns="38206" rtlCol="0" anchor="t">
                    <a:spAutoFit/>
                  </a:bodyPr>
                  <a:lstStyle/>
                  <a:p>
                    <a:pPr algn="ctr">
                      <a:lnSpc>
                        <a:spcPct val="110000"/>
                      </a:lnSpc>
                    </a:pP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Rafael Andréas Weber</a:t>
                    </a:r>
                  </a:p>
                </p:txBody>
              </p:sp>
              <p:sp>
                <p:nvSpPr>
                  <p:cNvPr id="96" name="TextBox 152"/>
                  <p:cNvSpPr txBox="1"/>
                  <p:nvPr/>
                </p:nvSpPr>
                <p:spPr>
                  <a:xfrm>
                    <a:off x="7119913" y="3917668"/>
                    <a:ext cx="885194" cy="436615"/>
                  </a:xfrm>
                  <a:prstGeom prst="rect">
                    <a:avLst/>
                  </a:prstGeom>
                  <a:noFill/>
                </p:spPr>
                <p:txBody>
                  <a:bodyPr vert="horz" wrap="square" lIns="76412" tIns="38206" rIns="76412" bIns="38206" rtlCol="0" anchor="t">
                    <a:spAutoFit/>
                  </a:bodyPr>
                  <a:lstStyle/>
                  <a:p>
                    <a:pPr algn="ctr">
                      <a:lnSpc>
                        <a:spcPct val="110000"/>
                      </a:lnSpc>
                    </a:pP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Ramiro Silveira Severo</a:t>
                    </a:r>
                  </a:p>
                </p:txBody>
              </p:sp>
              <p:sp>
                <p:nvSpPr>
                  <p:cNvPr id="97" name="TextBox 152"/>
                  <p:cNvSpPr txBox="1"/>
                  <p:nvPr/>
                </p:nvSpPr>
                <p:spPr>
                  <a:xfrm>
                    <a:off x="5643117" y="3411820"/>
                    <a:ext cx="959489" cy="549487"/>
                  </a:xfrm>
                  <a:prstGeom prst="rect">
                    <a:avLst/>
                  </a:prstGeom>
                  <a:noFill/>
                </p:spPr>
                <p:txBody>
                  <a:bodyPr vert="horz" wrap="square" lIns="76412" tIns="38206" rIns="76412" bIns="38206" rtlCol="0" anchor="t">
                    <a:spAutoFit/>
                  </a:bodyPr>
                  <a:lstStyle/>
                  <a:p>
                    <a:pPr algn="ctr">
                      <a:lnSpc>
                        <a:spcPct val="110000"/>
                      </a:lnSpc>
                    </a:pP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Irany de Oliveira Sant’Anna</a:t>
                    </a:r>
                  </a:p>
                  <a:p>
                    <a:pPr algn="ctr">
                      <a:lnSpc>
                        <a:spcPct val="110000"/>
                      </a:lnSpc>
                    </a:pP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 Junior</a:t>
                    </a:r>
                  </a:p>
                </p:txBody>
              </p:sp>
              <p:sp>
                <p:nvSpPr>
                  <p:cNvPr id="98" name="TextBox 152"/>
                  <p:cNvSpPr txBox="1"/>
                  <p:nvPr/>
                </p:nvSpPr>
                <p:spPr>
                  <a:xfrm>
                    <a:off x="4838055" y="3410244"/>
                    <a:ext cx="1140243" cy="319507"/>
                  </a:xfrm>
                  <a:prstGeom prst="rect">
                    <a:avLst/>
                  </a:prstGeom>
                  <a:noFill/>
                </p:spPr>
                <p:txBody>
                  <a:bodyPr vert="horz" wrap="square" lIns="76412" tIns="38206" rIns="76412" bIns="38206" rtlCol="0" anchor="t">
                    <a:spAutoFit/>
                  </a:bodyPr>
                  <a:lstStyle/>
                  <a:p>
                    <a:pPr algn="ctr">
                      <a:lnSpc>
                        <a:spcPct val="110000"/>
                      </a:lnSpc>
                    </a:pPr>
                    <a:r>
                      <a:rPr lang="pt-BR"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Fernando </a:t>
                    </a:r>
                  </a:p>
                  <a:p>
                    <a:pPr algn="ctr">
                      <a:lnSpc>
                        <a:spcPct val="110000"/>
                      </a:lnSpc>
                    </a:pPr>
                    <a:r>
                      <a:rPr lang="pt-BR"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Lemos</a:t>
                    </a:r>
                  </a:p>
                </p:txBody>
              </p:sp>
              <p:sp>
                <p:nvSpPr>
                  <p:cNvPr id="99" name="TextBox 151"/>
                  <p:cNvSpPr txBox="1"/>
                  <p:nvPr/>
                </p:nvSpPr>
                <p:spPr>
                  <a:xfrm>
                    <a:off x="5687774" y="4876955"/>
                    <a:ext cx="965715" cy="361854"/>
                  </a:xfrm>
                  <a:prstGeom prst="rect">
                    <a:avLst/>
                  </a:prstGeom>
                  <a:noFill/>
                </p:spPr>
                <p:txBody>
                  <a:bodyPr wrap="square" lIns="76412" tIns="38206" rIns="76412" bIns="38206" rtlCol="0">
                    <a:spAutoFit/>
                  </a:bodyPr>
                  <a:lstStyle/>
                  <a:p>
                    <a:pPr algn="ctr"/>
                    <a:r>
                      <a:rPr lang="en-US" sz="450" dirty="0">
                        <a:solidFill>
                          <a:srgbClr val="000050"/>
                        </a:solidFill>
                        <a:latin typeface="Poppins" panose="00000500000000000000" pitchFamily="2" charset="0"/>
                        <a:ea typeface="Source Sans Pro" panose="020B0503030403020204" pitchFamily="34" charset="0"/>
                        <a:cs typeface="Poppins" panose="00000500000000000000" pitchFamily="2" charset="0"/>
                      </a:rPr>
                      <a:t>Member elected by ordinary shareholders</a:t>
                    </a:r>
                  </a:p>
                </p:txBody>
              </p:sp>
              <p:sp>
                <p:nvSpPr>
                  <p:cNvPr id="100" name="TextBox 194"/>
                  <p:cNvSpPr txBox="1"/>
                  <p:nvPr/>
                </p:nvSpPr>
                <p:spPr>
                  <a:xfrm>
                    <a:off x="7232211" y="3424583"/>
                    <a:ext cx="713398" cy="319507"/>
                  </a:xfrm>
                  <a:prstGeom prst="rect">
                    <a:avLst/>
                  </a:prstGeom>
                  <a:noFill/>
                </p:spPr>
                <p:txBody>
                  <a:bodyPr wrap="square" lIns="76412" tIns="38206" rIns="76412" bIns="38206" rtlCol="0">
                    <a:spAutoFit/>
                  </a:bodyPr>
                  <a:lstStyle/>
                  <a:p>
                    <a:pPr algn="ctr">
                      <a:lnSpc>
                        <a:spcPct val="110000"/>
                      </a:lnSpc>
                    </a:pPr>
                    <a:r>
                      <a:rPr lang="pt-BR"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Marcelo</a:t>
                    </a:r>
                  </a:p>
                  <a:p>
                    <a:pPr algn="ctr">
                      <a:lnSpc>
                        <a:spcPct val="110000"/>
                      </a:lnSpc>
                    </a:pPr>
                    <a:r>
                      <a:rPr lang="pt-BR"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Willmsen</a:t>
                    </a:r>
                  </a:p>
                </p:txBody>
              </p:sp>
              <p:sp>
                <p:nvSpPr>
                  <p:cNvPr id="101" name="TextBox 152"/>
                  <p:cNvSpPr txBox="1"/>
                  <p:nvPr/>
                </p:nvSpPr>
                <p:spPr>
                  <a:xfrm>
                    <a:off x="5014872" y="3931602"/>
                    <a:ext cx="786551" cy="436615"/>
                  </a:xfrm>
                  <a:prstGeom prst="rect">
                    <a:avLst/>
                  </a:prstGeom>
                  <a:noFill/>
                </p:spPr>
                <p:txBody>
                  <a:bodyPr vert="horz" wrap="square" lIns="76412" tIns="38206" rIns="76412" bIns="38206" rtlCol="0" anchor="t">
                    <a:spAutoFit/>
                  </a:bodyPr>
                  <a:lstStyle/>
                  <a:p>
                    <a:pPr algn="ctr">
                      <a:lnSpc>
                        <a:spcPct val="110000"/>
                      </a:lnSpc>
                    </a:pPr>
                    <a:r>
                      <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Adriano Cives Seabra</a:t>
                    </a:r>
                  </a:p>
                </p:txBody>
              </p:sp>
              <p:sp>
                <p:nvSpPr>
                  <p:cNvPr id="102" name="TextBox 153"/>
                  <p:cNvSpPr txBox="1"/>
                  <p:nvPr/>
                </p:nvSpPr>
                <p:spPr>
                  <a:xfrm>
                    <a:off x="4045912" y="4133951"/>
                    <a:ext cx="845389" cy="355992"/>
                  </a:xfrm>
                  <a:prstGeom prst="rect">
                    <a:avLst/>
                  </a:prstGeom>
                  <a:noFill/>
                </p:spPr>
                <p:txBody>
                  <a:bodyPr vert="horz" wrap="square" lIns="76412" tIns="38206" rIns="76412" bIns="38206" rtlCol="0" anchor="t">
                    <a:spAutoFit/>
                  </a:bodyPr>
                  <a:lstStyle/>
                  <a:p>
                    <a:pPr algn="ctr">
                      <a:lnSpc>
                        <a:spcPct val="110000"/>
                      </a:lnSpc>
                    </a:pPr>
                    <a:r>
                      <a:rPr lang="en-US" sz="600" b="1" dirty="0">
                        <a:solidFill>
                          <a:srgbClr val="002060"/>
                        </a:solidFill>
                        <a:latin typeface="Poppins" panose="00000500000000000000" pitchFamily="2" charset="0"/>
                        <a:ea typeface="Source Sans Pro" panose="020B0503030403020204" pitchFamily="34" charset="0"/>
                        <a:cs typeface="Poppins" panose="00000500000000000000" pitchFamily="2" charset="0"/>
                      </a:rPr>
                      <a:t>Itanielson Cruz</a:t>
                    </a:r>
                  </a:p>
                </p:txBody>
              </p:sp>
              <p:sp>
                <p:nvSpPr>
                  <p:cNvPr id="103" name="TextBox 194"/>
                  <p:cNvSpPr txBox="1"/>
                  <p:nvPr/>
                </p:nvSpPr>
                <p:spPr>
                  <a:xfrm>
                    <a:off x="4017600" y="4466002"/>
                    <a:ext cx="965715" cy="201586"/>
                  </a:xfrm>
                  <a:prstGeom prst="rect">
                    <a:avLst/>
                  </a:prstGeom>
                  <a:noFill/>
                </p:spPr>
                <p:txBody>
                  <a:bodyPr wrap="square" lIns="76412" tIns="38206" rIns="76412" bIns="38206" rtlCol="0">
                    <a:spAutoFit/>
                  </a:bodyPr>
                  <a:lstStyle/>
                  <a:p>
                    <a:pPr algn="ctr"/>
                    <a:r>
                      <a:rPr lang="en-US" sz="530" dirty="0">
                        <a:solidFill>
                          <a:srgbClr val="002060"/>
                        </a:solidFill>
                        <a:latin typeface="Poppins" panose="00000500000000000000" pitchFamily="2" charset="0"/>
                        <a:ea typeface="Source Sans Pro" panose="020B0503030403020204" pitchFamily="34" charset="0"/>
                        <a:cs typeface="Poppins" panose="00000500000000000000" pitchFamily="2" charset="0"/>
                      </a:rPr>
                      <a:t>Chairman</a:t>
                    </a:r>
                  </a:p>
                </p:txBody>
              </p:sp>
              <p:grpSp>
                <p:nvGrpSpPr>
                  <p:cNvPr id="104" name="Group 6"/>
                  <p:cNvGrpSpPr>
                    <a:grpSpLocks noChangeAspect="1"/>
                  </p:cNvGrpSpPr>
                  <p:nvPr/>
                </p:nvGrpSpPr>
                <p:grpSpPr bwMode="auto">
                  <a:xfrm>
                    <a:off x="5111471" y="2909531"/>
                    <a:ext cx="582691" cy="410814"/>
                    <a:chOff x="900" y="690"/>
                    <a:chExt cx="1726" cy="1579"/>
                  </a:xfrm>
                  <a:gradFill>
                    <a:gsLst>
                      <a:gs pos="0">
                        <a:srgbClr val="1C93BF">
                          <a:alpha val="70000"/>
                        </a:srgbClr>
                      </a:gs>
                      <a:gs pos="100000">
                        <a:srgbClr val="245283"/>
                      </a:gs>
                    </a:gsLst>
                    <a:lin ang="8400000" scaled="0"/>
                  </a:gradFill>
                </p:grpSpPr>
                <p:sp>
                  <p:nvSpPr>
                    <p:cNvPr id="131"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32"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33"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34"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grpSp>
                <p:nvGrpSpPr>
                  <p:cNvPr id="105" name="Group 6"/>
                  <p:cNvGrpSpPr>
                    <a:grpSpLocks noChangeAspect="1"/>
                  </p:cNvGrpSpPr>
                  <p:nvPr/>
                </p:nvGrpSpPr>
                <p:grpSpPr bwMode="auto">
                  <a:xfrm rot="10800000">
                    <a:off x="5849611" y="4453776"/>
                    <a:ext cx="582691" cy="410814"/>
                    <a:chOff x="900" y="690"/>
                    <a:chExt cx="1726" cy="1579"/>
                  </a:xfrm>
                  <a:gradFill>
                    <a:gsLst>
                      <a:gs pos="0">
                        <a:srgbClr val="1C93BF">
                          <a:alpha val="70000"/>
                        </a:srgbClr>
                      </a:gs>
                      <a:gs pos="100000">
                        <a:srgbClr val="245283"/>
                      </a:gs>
                    </a:gsLst>
                    <a:lin ang="8400000" scaled="0"/>
                  </a:gradFill>
                </p:grpSpPr>
                <p:sp>
                  <p:nvSpPr>
                    <p:cNvPr id="127"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28"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29"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30"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grpSp>
                <p:nvGrpSpPr>
                  <p:cNvPr id="106" name="Group 6"/>
                  <p:cNvGrpSpPr>
                    <a:grpSpLocks noChangeAspect="1"/>
                  </p:cNvGrpSpPr>
                  <p:nvPr/>
                </p:nvGrpSpPr>
                <p:grpSpPr bwMode="auto">
                  <a:xfrm rot="10800000">
                    <a:off x="6573020" y="4450310"/>
                    <a:ext cx="582691" cy="410814"/>
                    <a:chOff x="900" y="690"/>
                    <a:chExt cx="1726" cy="1579"/>
                  </a:xfrm>
                  <a:gradFill>
                    <a:gsLst>
                      <a:gs pos="0">
                        <a:srgbClr val="1C93BF">
                          <a:alpha val="70000"/>
                        </a:srgbClr>
                      </a:gs>
                      <a:gs pos="100000">
                        <a:srgbClr val="245283"/>
                      </a:gs>
                    </a:gsLst>
                    <a:lin ang="8400000" scaled="0"/>
                  </a:gradFill>
                </p:grpSpPr>
                <p:sp>
                  <p:nvSpPr>
                    <p:cNvPr id="123"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24"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25"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26"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grpSp>
                <p:nvGrpSpPr>
                  <p:cNvPr id="107" name="Group 6"/>
                  <p:cNvGrpSpPr>
                    <a:grpSpLocks noChangeAspect="1"/>
                  </p:cNvGrpSpPr>
                  <p:nvPr/>
                </p:nvGrpSpPr>
                <p:grpSpPr bwMode="auto">
                  <a:xfrm rot="10800000">
                    <a:off x="7296429" y="4444077"/>
                    <a:ext cx="582691" cy="410814"/>
                    <a:chOff x="900" y="690"/>
                    <a:chExt cx="1726" cy="1579"/>
                  </a:xfrm>
                  <a:gradFill>
                    <a:gsLst>
                      <a:gs pos="0">
                        <a:srgbClr val="1C93BF">
                          <a:alpha val="70000"/>
                        </a:srgbClr>
                      </a:gs>
                      <a:gs pos="100000">
                        <a:srgbClr val="245283"/>
                      </a:gs>
                    </a:gsLst>
                    <a:lin ang="8400000" scaled="0"/>
                  </a:gradFill>
                </p:grpSpPr>
                <p:sp>
                  <p:nvSpPr>
                    <p:cNvPr id="119"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20"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21"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22"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grpSp>
                <p:nvGrpSpPr>
                  <p:cNvPr id="108" name="Group 6"/>
                  <p:cNvGrpSpPr>
                    <a:grpSpLocks noChangeAspect="1"/>
                  </p:cNvGrpSpPr>
                  <p:nvPr/>
                </p:nvGrpSpPr>
                <p:grpSpPr bwMode="auto">
                  <a:xfrm rot="10800000">
                    <a:off x="8019837" y="4444077"/>
                    <a:ext cx="582691" cy="410814"/>
                    <a:chOff x="900" y="690"/>
                    <a:chExt cx="1726" cy="1579"/>
                  </a:xfrm>
                  <a:gradFill>
                    <a:gsLst>
                      <a:gs pos="0">
                        <a:srgbClr val="1C93BF">
                          <a:alpha val="70000"/>
                        </a:srgbClr>
                      </a:gs>
                      <a:gs pos="100000">
                        <a:srgbClr val="245283"/>
                      </a:gs>
                    </a:gsLst>
                    <a:lin ang="8400000" scaled="0"/>
                  </a:gradFill>
                </p:grpSpPr>
                <p:sp>
                  <p:nvSpPr>
                    <p:cNvPr id="115"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16"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17"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18"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grpSp>
                <p:nvGrpSpPr>
                  <p:cNvPr id="109" name="Group 6"/>
                  <p:cNvGrpSpPr>
                    <a:grpSpLocks noChangeAspect="1"/>
                  </p:cNvGrpSpPr>
                  <p:nvPr/>
                </p:nvGrpSpPr>
                <p:grpSpPr bwMode="auto">
                  <a:xfrm rot="10800000">
                    <a:off x="5126202" y="4453776"/>
                    <a:ext cx="582691" cy="410814"/>
                    <a:chOff x="900" y="690"/>
                    <a:chExt cx="1726" cy="1579"/>
                  </a:xfrm>
                  <a:gradFill>
                    <a:gsLst>
                      <a:gs pos="0">
                        <a:srgbClr val="1C93BF">
                          <a:alpha val="70000"/>
                        </a:srgbClr>
                      </a:gs>
                      <a:gs pos="100000">
                        <a:srgbClr val="245283"/>
                      </a:gs>
                    </a:gsLst>
                    <a:lin ang="8400000" scaled="0"/>
                  </a:gradFill>
                </p:grpSpPr>
                <p:sp>
                  <p:nvSpPr>
                    <p:cNvPr id="111" name="Freeform 7"/>
                    <p:cNvSpPr>
                      <a:spLocks/>
                    </p:cNvSpPr>
                    <p:nvPr/>
                  </p:nvSpPr>
                  <p:spPr bwMode="auto">
                    <a:xfrm>
                      <a:off x="1055" y="1045"/>
                      <a:ext cx="1414" cy="1224"/>
                    </a:xfrm>
                    <a:custGeom>
                      <a:avLst/>
                      <a:gdLst>
                        <a:gd name="T0" fmla="*/ 274 w 2944"/>
                        <a:gd name="T1" fmla="*/ 95 h 2216"/>
                        <a:gd name="T2" fmla="*/ 89 w 2944"/>
                        <a:gd name="T3" fmla="*/ 1630 h 2216"/>
                        <a:gd name="T4" fmla="*/ 525 w 2944"/>
                        <a:gd name="T5" fmla="*/ 2133 h 2216"/>
                        <a:gd name="T6" fmla="*/ 2186 w 2944"/>
                        <a:gd name="T7" fmla="*/ 2133 h 2216"/>
                        <a:gd name="T8" fmla="*/ 2882 w 2944"/>
                        <a:gd name="T9" fmla="*/ 1617 h 2216"/>
                        <a:gd name="T10" fmla="*/ 2693 w 2944"/>
                        <a:gd name="T11" fmla="*/ 89 h 2216"/>
                        <a:gd name="T12" fmla="*/ 274 w 2944"/>
                        <a:gd name="T13" fmla="*/ 95 h 2216"/>
                      </a:gdLst>
                      <a:ahLst/>
                      <a:cxnLst>
                        <a:cxn ang="0">
                          <a:pos x="T0" y="T1"/>
                        </a:cxn>
                        <a:cxn ang="0">
                          <a:pos x="T2" y="T3"/>
                        </a:cxn>
                        <a:cxn ang="0">
                          <a:pos x="T4" y="T5"/>
                        </a:cxn>
                        <a:cxn ang="0">
                          <a:pos x="T6" y="T7"/>
                        </a:cxn>
                        <a:cxn ang="0">
                          <a:pos x="T8" y="T9"/>
                        </a:cxn>
                        <a:cxn ang="0">
                          <a:pos x="T10" y="T11"/>
                        </a:cxn>
                        <a:cxn ang="0">
                          <a:pos x="T12" y="T13"/>
                        </a:cxn>
                      </a:cxnLst>
                      <a:rect l="0" t="0" r="r" b="b"/>
                      <a:pathLst>
                        <a:path w="2944" h="2216">
                          <a:moveTo>
                            <a:pt x="274" y="95"/>
                          </a:moveTo>
                          <a:lnTo>
                            <a:pt x="89" y="1630"/>
                          </a:lnTo>
                          <a:cubicBezTo>
                            <a:pt x="47" y="2139"/>
                            <a:pt x="0" y="2146"/>
                            <a:pt x="525" y="2133"/>
                          </a:cubicBezTo>
                          <a:lnTo>
                            <a:pt x="2186" y="2133"/>
                          </a:lnTo>
                          <a:cubicBezTo>
                            <a:pt x="2944" y="2155"/>
                            <a:pt x="2922" y="2216"/>
                            <a:pt x="2882" y="1617"/>
                          </a:cubicBezTo>
                          <a:lnTo>
                            <a:pt x="2693" y="89"/>
                          </a:lnTo>
                          <a:cubicBezTo>
                            <a:pt x="1882" y="7"/>
                            <a:pt x="1085" y="0"/>
                            <a:pt x="274" y="95"/>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12" name="Freeform 8"/>
                    <p:cNvSpPr>
                      <a:spLocks/>
                    </p:cNvSpPr>
                    <p:nvPr/>
                  </p:nvSpPr>
                  <p:spPr bwMode="auto">
                    <a:xfrm>
                      <a:off x="917" y="1147"/>
                      <a:ext cx="206" cy="772"/>
                    </a:xfrm>
                    <a:custGeom>
                      <a:avLst/>
                      <a:gdLst>
                        <a:gd name="T0" fmla="*/ 318 w 430"/>
                        <a:gd name="T1" fmla="*/ 3 h 1606"/>
                        <a:gd name="T2" fmla="*/ 318 w 430"/>
                        <a:gd name="T3" fmla="*/ 3 h 1606"/>
                        <a:gd name="T4" fmla="*/ 422 w 430"/>
                        <a:gd name="T5" fmla="*/ 128 h 1606"/>
                        <a:gd name="T6" fmla="*/ 247 w 430"/>
                        <a:gd name="T7" fmla="*/ 1490 h 1606"/>
                        <a:gd name="T8" fmla="*/ 112 w 430"/>
                        <a:gd name="T9" fmla="*/ 1602 h 1606"/>
                        <a:gd name="T10" fmla="*/ 112 w 430"/>
                        <a:gd name="T11" fmla="*/ 1602 h 1606"/>
                        <a:gd name="T12" fmla="*/ 8 w 430"/>
                        <a:gd name="T13" fmla="*/ 1477 h 1606"/>
                        <a:gd name="T14" fmla="*/ 183 w 430"/>
                        <a:gd name="T15" fmla="*/ 116 h 1606"/>
                        <a:gd name="T16" fmla="*/ 318 w 430"/>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1606">
                          <a:moveTo>
                            <a:pt x="318" y="3"/>
                          </a:moveTo>
                          <a:lnTo>
                            <a:pt x="318" y="3"/>
                          </a:lnTo>
                          <a:cubicBezTo>
                            <a:pt x="383" y="7"/>
                            <a:pt x="430" y="63"/>
                            <a:pt x="422" y="128"/>
                          </a:cubicBezTo>
                          <a:lnTo>
                            <a:pt x="247" y="1490"/>
                          </a:lnTo>
                          <a:cubicBezTo>
                            <a:pt x="239" y="1555"/>
                            <a:pt x="178" y="1606"/>
                            <a:pt x="112" y="1602"/>
                          </a:cubicBezTo>
                          <a:lnTo>
                            <a:pt x="112" y="1602"/>
                          </a:lnTo>
                          <a:cubicBezTo>
                            <a:pt x="47" y="1599"/>
                            <a:pt x="0" y="1543"/>
                            <a:pt x="8" y="1477"/>
                          </a:cubicBezTo>
                          <a:lnTo>
                            <a:pt x="183" y="116"/>
                          </a:lnTo>
                          <a:cubicBezTo>
                            <a:pt x="192" y="51"/>
                            <a:pt x="252" y="0"/>
                            <a:pt x="318"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13" name="Freeform 9"/>
                    <p:cNvSpPr>
                      <a:spLocks/>
                    </p:cNvSpPr>
                    <p:nvPr/>
                  </p:nvSpPr>
                  <p:spPr bwMode="auto">
                    <a:xfrm>
                      <a:off x="2418" y="1147"/>
                      <a:ext cx="207" cy="772"/>
                    </a:xfrm>
                    <a:custGeom>
                      <a:avLst/>
                      <a:gdLst>
                        <a:gd name="T0" fmla="*/ 113 w 431"/>
                        <a:gd name="T1" fmla="*/ 3 h 1606"/>
                        <a:gd name="T2" fmla="*/ 113 w 431"/>
                        <a:gd name="T3" fmla="*/ 3 h 1606"/>
                        <a:gd name="T4" fmla="*/ 9 w 431"/>
                        <a:gd name="T5" fmla="*/ 128 h 1606"/>
                        <a:gd name="T6" fmla="*/ 183 w 431"/>
                        <a:gd name="T7" fmla="*/ 1490 h 1606"/>
                        <a:gd name="T8" fmla="*/ 318 w 431"/>
                        <a:gd name="T9" fmla="*/ 1602 h 1606"/>
                        <a:gd name="T10" fmla="*/ 318 w 431"/>
                        <a:gd name="T11" fmla="*/ 1602 h 1606"/>
                        <a:gd name="T12" fmla="*/ 422 w 431"/>
                        <a:gd name="T13" fmla="*/ 1477 h 1606"/>
                        <a:gd name="T14" fmla="*/ 247 w 431"/>
                        <a:gd name="T15" fmla="*/ 116 h 1606"/>
                        <a:gd name="T16" fmla="*/ 113 w 431"/>
                        <a:gd name="T17" fmla="*/ 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1" h="1606">
                          <a:moveTo>
                            <a:pt x="113" y="3"/>
                          </a:moveTo>
                          <a:lnTo>
                            <a:pt x="113" y="3"/>
                          </a:lnTo>
                          <a:cubicBezTo>
                            <a:pt x="47" y="7"/>
                            <a:pt x="0" y="63"/>
                            <a:pt x="9" y="128"/>
                          </a:cubicBezTo>
                          <a:lnTo>
                            <a:pt x="183" y="1490"/>
                          </a:lnTo>
                          <a:cubicBezTo>
                            <a:pt x="192" y="1555"/>
                            <a:pt x="252" y="1606"/>
                            <a:pt x="318" y="1602"/>
                          </a:cubicBezTo>
                          <a:lnTo>
                            <a:pt x="318" y="1602"/>
                          </a:lnTo>
                          <a:cubicBezTo>
                            <a:pt x="384" y="1599"/>
                            <a:pt x="431" y="1543"/>
                            <a:pt x="422" y="1477"/>
                          </a:cubicBezTo>
                          <a:lnTo>
                            <a:pt x="247" y="116"/>
                          </a:lnTo>
                          <a:cubicBezTo>
                            <a:pt x="239" y="51"/>
                            <a:pt x="178" y="0"/>
                            <a:pt x="113" y="3"/>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sp>
                  <p:nvSpPr>
                    <p:cNvPr id="114" name="Freeform 10"/>
                    <p:cNvSpPr>
                      <a:spLocks/>
                    </p:cNvSpPr>
                    <p:nvPr/>
                  </p:nvSpPr>
                  <p:spPr bwMode="auto">
                    <a:xfrm>
                      <a:off x="900" y="690"/>
                      <a:ext cx="1726" cy="363"/>
                    </a:xfrm>
                    <a:custGeom>
                      <a:avLst/>
                      <a:gdLst>
                        <a:gd name="T0" fmla="*/ 3294 w 4098"/>
                        <a:gd name="T1" fmla="*/ 114 h 965"/>
                        <a:gd name="T2" fmla="*/ 850 w 4098"/>
                        <a:gd name="T3" fmla="*/ 124 h 965"/>
                        <a:gd name="T4" fmla="*/ 804 w 4098"/>
                        <a:gd name="T5" fmla="*/ 775 h 965"/>
                        <a:gd name="T6" fmla="*/ 3166 w 4098"/>
                        <a:gd name="T7" fmla="*/ 741 h 965"/>
                        <a:gd name="T8" fmla="*/ 3294 w 4098"/>
                        <a:gd name="T9" fmla="*/ 114 h 965"/>
                        <a:gd name="connsiteX0" fmla="*/ 7368 w 8771"/>
                        <a:gd name="connsiteY0" fmla="*/ 829 h 7895"/>
                        <a:gd name="connsiteX1" fmla="*/ 1404 w 8771"/>
                        <a:gd name="connsiteY1" fmla="*/ 933 h 7895"/>
                        <a:gd name="connsiteX2" fmla="*/ 1292 w 8771"/>
                        <a:gd name="connsiteY2" fmla="*/ 7679 h 7895"/>
                        <a:gd name="connsiteX3" fmla="*/ 7117 w 8771"/>
                        <a:gd name="connsiteY3" fmla="*/ 7457 h 7895"/>
                        <a:gd name="connsiteX4" fmla="*/ 7368 w 8771"/>
                        <a:gd name="connsiteY4" fmla="*/ 829 h 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1" h="7895">
                          <a:moveTo>
                            <a:pt x="7368" y="829"/>
                          </a:moveTo>
                          <a:cubicBezTo>
                            <a:pt x="5474" y="-352"/>
                            <a:pt x="3156" y="-228"/>
                            <a:pt x="1404" y="933"/>
                          </a:cubicBezTo>
                          <a:cubicBezTo>
                            <a:pt x="-670" y="2311"/>
                            <a:pt x="-219" y="9192"/>
                            <a:pt x="1292" y="7679"/>
                          </a:cubicBezTo>
                          <a:cubicBezTo>
                            <a:pt x="2822" y="6135"/>
                            <a:pt x="5440" y="5757"/>
                            <a:pt x="7117" y="7457"/>
                          </a:cubicBezTo>
                          <a:cubicBezTo>
                            <a:pt x="9391" y="9778"/>
                            <a:pt x="9171" y="1969"/>
                            <a:pt x="7368" y="829"/>
                          </a:cubicBezTo>
                          <a:close/>
                        </a:path>
                      </a:pathLst>
                    </a:custGeom>
                    <a:solidFill>
                      <a:srgbClr val="000050"/>
                    </a:solidFill>
                    <a:ln w="15875"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en-US" sz="1050" dirty="0">
                        <a:latin typeface="Poppins" panose="00000500000000000000" pitchFamily="2" charset="0"/>
                        <a:ea typeface="Source Sans Pro" panose="020B0503030403020204" pitchFamily="34" charset="0"/>
                        <a:cs typeface="Poppins" panose="00000500000000000000" pitchFamily="2" charset="0"/>
                      </a:endParaRPr>
                    </a:p>
                  </p:txBody>
                </p:sp>
              </p:grpSp>
              <p:sp>
                <p:nvSpPr>
                  <p:cNvPr id="110" name="TextBox 151"/>
                  <p:cNvSpPr txBox="1"/>
                  <p:nvPr/>
                </p:nvSpPr>
                <p:spPr>
                  <a:xfrm>
                    <a:off x="4787093" y="4874850"/>
                    <a:ext cx="1112596" cy="361854"/>
                  </a:xfrm>
                  <a:prstGeom prst="rect">
                    <a:avLst/>
                  </a:prstGeom>
                  <a:noFill/>
                </p:spPr>
                <p:txBody>
                  <a:bodyPr wrap="square" lIns="76412" tIns="38206" rIns="76412" bIns="38206" rtlCol="0">
                    <a:spAutoFit/>
                  </a:bodyPr>
                  <a:lstStyle/>
                  <a:p>
                    <a:pPr algn="ctr"/>
                    <a:r>
                      <a:rPr lang="en-US" sz="450" dirty="0">
                        <a:solidFill>
                          <a:srgbClr val="000050"/>
                        </a:solidFill>
                        <a:latin typeface="Poppins" panose="00000500000000000000" pitchFamily="2" charset="0"/>
                        <a:ea typeface="Source Sans Pro" panose="020B0503030403020204" pitchFamily="34" charset="0"/>
                        <a:cs typeface="Poppins" panose="00000500000000000000" pitchFamily="2" charset="0"/>
                      </a:rPr>
                      <a:t>Member elected by preferred shareholders</a:t>
                    </a:r>
                  </a:p>
                </p:txBody>
              </p:sp>
            </p:grpSp>
            <p:sp>
              <p:nvSpPr>
                <p:cNvPr id="213" name="TextBox 152"/>
                <p:cNvSpPr txBox="1"/>
                <p:nvPr/>
              </p:nvSpPr>
              <p:spPr>
                <a:xfrm>
                  <a:off x="5660344" y="934928"/>
                  <a:ext cx="697709" cy="251565"/>
                </a:xfrm>
                <a:prstGeom prst="rect">
                  <a:avLst/>
                </a:prstGeom>
                <a:noFill/>
              </p:spPr>
              <p:txBody>
                <a:bodyPr vert="horz" wrap="square" lIns="76412" tIns="38206" rIns="76412" bIns="38206" rtlCol="0" anchor="t">
                  <a:spAutoFit/>
                </a:bodyPr>
                <a:lstStyle/>
                <a:p>
                  <a:pPr algn="ctr">
                    <a:lnSpc>
                      <a:spcPct val="110000"/>
                    </a:lnSpc>
                  </a:pPr>
                  <a:r>
                    <a:rPr lang="pt-BR" sz="525" dirty="0">
                      <a:solidFill>
                        <a:schemeClr val="bg1"/>
                      </a:solidFill>
                      <a:latin typeface="Poppins" panose="00000500000000000000" pitchFamily="2" charset="0"/>
                      <a:ea typeface="Source Sans Pro" panose="020B0503030403020204" pitchFamily="34" charset="0"/>
                      <a:cs typeface="Poppins" panose="00000500000000000000" pitchFamily="2" charset="0"/>
                    </a:rPr>
                    <a:t>Jorge Luis </a:t>
                  </a:r>
                  <a:r>
                    <a:rPr lang="pt-BR" sz="525" dirty="0" err="1">
                      <a:solidFill>
                        <a:schemeClr val="bg1"/>
                      </a:solidFill>
                      <a:latin typeface="Poppins" panose="00000500000000000000" pitchFamily="2" charset="0"/>
                      <a:ea typeface="Source Sans Pro" panose="020B0503030403020204" pitchFamily="34" charset="0"/>
                      <a:cs typeface="Poppins" panose="00000500000000000000" pitchFamily="2" charset="0"/>
                    </a:rPr>
                    <a:t>Tonetto</a:t>
                  </a:r>
                  <a:endParaRPr lang="en-US" sz="525" dirty="0">
                    <a:solidFill>
                      <a:schemeClr val="bg1"/>
                    </a:solidFill>
                    <a:latin typeface="Poppins" panose="00000500000000000000" pitchFamily="2" charset="0"/>
                    <a:ea typeface="Source Sans Pro" panose="020B0503030403020204" pitchFamily="34" charset="0"/>
                    <a:cs typeface="Poppins" panose="00000500000000000000" pitchFamily="2" charset="0"/>
                  </a:endParaRPr>
                </a:p>
              </p:txBody>
            </p:sp>
          </p:grpSp>
        </p:grpSp>
      </p:grpSp>
      <p:sp>
        <p:nvSpPr>
          <p:cNvPr id="214" name="CaixaDeTexto 213"/>
          <p:cNvSpPr txBox="1"/>
          <p:nvPr/>
        </p:nvSpPr>
        <p:spPr>
          <a:xfrm>
            <a:off x="126794" y="894052"/>
            <a:ext cx="3044283" cy="1708160"/>
          </a:xfrm>
          <a:prstGeom prst="rect">
            <a:avLst/>
          </a:prstGeom>
          <a:noFill/>
        </p:spPr>
        <p:txBody>
          <a:bodyPr wrap="square" rtlCol="0">
            <a:spAutoFit/>
          </a:bodyPr>
          <a:lstStyle/>
          <a:p>
            <a:r>
              <a:rPr lang="en-US" sz="2100" b="1" dirty="0">
                <a:solidFill>
                  <a:srgbClr val="000050"/>
                </a:solidFill>
                <a:latin typeface="Poppins" panose="020B0604020202020204" charset="0"/>
                <a:ea typeface="Source Sans Pro" panose="020B0503030403020204" pitchFamily="34" charset="0"/>
              </a:rPr>
              <a:t>Solid governance ensures strategy execution and business sustainability</a:t>
            </a:r>
            <a:endParaRPr lang="pt-BR" sz="2100" b="1" dirty="0">
              <a:solidFill>
                <a:srgbClr val="000050"/>
              </a:solidFill>
              <a:latin typeface="Poppins" panose="020B0604020202020204" charset="0"/>
              <a:ea typeface="Source Sans Pro" panose="020B0503030403020204" pitchFamily="34" charset="0"/>
            </a:endParaRPr>
          </a:p>
        </p:txBody>
      </p:sp>
      <p:sp>
        <p:nvSpPr>
          <p:cNvPr id="196" name="CaixaDeTexto 195"/>
          <p:cNvSpPr txBox="1"/>
          <p:nvPr/>
        </p:nvSpPr>
        <p:spPr>
          <a:xfrm>
            <a:off x="4275008" y="4860922"/>
            <a:ext cx="262010" cy="261610"/>
          </a:xfrm>
          <a:prstGeom prst="rect">
            <a:avLst/>
          </a:prstGeom>
          <a:solidFill>
            <a:srgbClr val="46D9CA"/>
          </a:solidFill>
        </p:spPr>
        <p:txBody>
          <a:bodyPr wrap="square" rtlCol="0">
            <a:spAutoFit/>
          </a:bodyPr>
          <a:lstStyle/>
          <a:p>
            <a:r>
              <a:rPr lang="pt-BR" sz="1050" b="1" dirty="0">
                <a:solidFill>
                  <a:srgbClr val="002060"/>
                </a:solidFill>
                <a:latin typeface="Source Code Pro" panose="020B0509030403020204" pitchFamily="49" charset="0"/>
                <a:cs typeface="Poppins" panose="00000500000000000000" pitchFamily="2" charset="0"/>
              </a:rPr>
              <a:t>C</a:t>
            </a:r>
          </a:p>
        </p:txBody>
      </p:sp>
      <p:sp>
        <p:nvSpPr>
          <p:cNvPr id="197" name="CaixaDeTexto 196"/>
          <p:cNvSpPr txBox="1"/>
          <p:nvPr/>
        </p:nvSpPr>
        <p:spPr>
          <a:xfrm>
            <a:off x="8403649" y="3119798"/>
            <a:ext cx="262010" cy="261610"/>
          </a:xfrm>
          <a:prstGeom prst="rect">
            <a:avLst/>
          </a:prstGeom>
          <a:solidFill>
            <a:srgbClr val="46D9CA"/>
          </a:solidFill>
        </p:spPr>
        <p:txBody>
          <a:bodyPr wrap="square" rtlCol="0">
            <a:spAutoFit/>
          </a:bodyPr>
          <a:lstStyle/>
          <a:p>
            <a:r>
              <a:rPr lang="pt-BR" sz="1050" b="1" dirty="0">
                <a:solidFill>
                  <a:srgbClr val="002060"/>
                </a:solidFill>
                <a:latin typeface="Source Code Pro" panose="020B0509030403020204" pitchFamily="49" charset="0"/>
                <a:cs typeface="Poppins" panose="00000500000000000000" pitchFamily="2" charset="0"/>
              </a:rPr>
              <a:t>C</a:t>
            </a:r>
          </a:p>
        </p:txBody>
      </p:sp>
      <p:sp>
        <p:nvSpPr>
          <p:cNvPr id="211" name="CaixaDeTexto 210"/>
          <p:cNvSpPr txBox="1"/>
          <p:nvPr/>
        </p:nvSpPr>
        <p:spPr>
          <a:xfrm>
            <a:off x="8196652" y="4842890"/>
            <a:ext cx="262010" cy="261610"/>
          </a:xfrm>
          <a:prstGeom prst="rect">
            <a:avLst/>
          </a:prstGeom>
          <a:solidFill>
            <a:srgbClr val="46D9CA"/>
          </a:solidFill>
        </p:spPr>
        <p:txBody>
          <a:bodyPr wrap="square" rtlCol="0">
            <a:spAutoFit/>
          </a:bodyPr>
          <a:lstStyle/>
          <a:p>
            <a:r>
              <a:rPr lang="pt-BR" sz="1050" b="1" dirty="0">
                <a:solidFill>
                  <a:srgbClr val="002060"/>
                </a:solidFill>
                <a:latin typeface="Source Code Pro" panose="020B0509030403020204" pitchFamily="49" charset="0"/>
                <a:cs typeface="Poppins" panose="00000500000000000000" pitchFamily="2" charset="0"/>
              </a:rPr>
              <a:t>C</a:t>
            </a:r>
          </a:p>
        </p:txBody>
      </p:sp>
      <p:sp>
        <p:nvSpPr>
          <p:cNvPr id="212" name="CaixaDeTexto 211"/>
          <p:cNvSpPr txBox="1"/>
          <p:nvPr/>
        </p:nvSpPr>
        <p:spPr>
          <a:xfrm>
            <a:off x="3374156" y="4860922"/>
            <a:ext cx="262010" cy="261610"/>
          </a:xfrm>
          <a:prstGeom prst="rect">
            <a:avLst/>
          </a:prstGeom>
          <a:solidFill>
            <a:srgbClr val="46D9CA"/>
          </a:solidFill>
        </p:spPr>
        <p:txBody>
          <a:bodyPr wrap="square" rtlCol="0">
            <a:spAutoFit/>
          </a:bodyPr>
          <a:lstStyle/>
          <a:p>
            <a:r>
              <a:rPr lang="pt-BR" sz="1050" b="1" dirty="0">
                <a:solidFill>
                  <a:srgbClr val="002060"/>
                </a:solidFill>
                <a:latin typeface="Source Code Pro" panose="020B0509030403020204" pitchFamily="49" charset="0"/>
                <a:cs typeface="Poppins" panose="00000500000000000000" pitchFamily="2" charset="0"/>
              </a:rPr>
              <a:t>C</a:t>
            </a:r>
          </a:p>
        </p:txBody>
      </p:sp>
      <p:sp>
        <p:nvSpPr>
          <p:cNvPr id="215" name="CaixaDeTexto 214"/>
          <p:cNvSpPr txBox="1"/>
          <p:nvPr/>
        </p:nvSpPr>
        <p:spPr>
          <a:xfrm>
            <a:off x="2426496" y="4810422"/>
            <a:ext cx="262010" cy="261610"/>
          </a:xfrm>
          <a:prstGeom prst="rect">
            <a:avLst/>
          </a:prstGeom>
          <a:solidFill>
            <a:srgbClr val="46D9CA"/>
          </a:solidFill>
        </p:spPr>
        <p:txBody>
          <a:bodyPr wrap="square" rtlCol="0">
            <a:spAutoFit/>
          </a:bodyPr>
          <a:lstStyle/>
          <a:p>
            <a:r>
              <a:rPr lang="pt-BR" sz="1050" b="1" dirty="0">
                <a:solidFill>
                  <a:srgbClr val="002060"/>
                </a:solidFill>
                <a:latin typeface="Source Code Pro" panose="020B0509030403020204" pitchFamily="49" charset="0"/>
                <a:cs typeface="Poppins" panose="00000500000000000000" pitchFamily="2" charset="0"/>
              </a:rPr>
              <a:t>C</a:t>
            </a:r>
          </a:p>
        </p:txBody>
      </p:sp>
      <p:sp>
        <p:nvSpPr>
          <p:cNvPr id="224" name="Shape 2065">
            <a:extLst>
              <a:ext uri="{FF2B5EF4-FFF2-40B4-BE49-F238E27FC236}">
                <a16:creationId xmlns:a16="http://schemas.microsoft.com/office/drawing/2014/main" id="{35EF2BEC-7056-4BDB-8E15-3C74647E5FC3}"/>
              </a:ext>
            </a:extLst>
          </p:cNvPr>
          <p:cNvSpPr>
            <a:spLocks noChangeAspect="1"/>
          </p:cNvSpPr>
          <p:nvPr/>
        </p:nvSpPr>
        <p:spPr>
          <a:xfrm>
            <a:off x="6165869" y="3663298"/>
            <a:ext cx="436799" cy="43155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788" dirty="0">
              <a:latin typeface="Source Sans Pro" panose="020B0503030403020204" pitchFamily="34" charset="0"/>
            </a:endParaRPr>
          </a:p>
        </p:txBody>
      </p:sp>
      <p:sp>
        <p:nvSpPr>
          <p:cNvPr id="225" name="Shape 2065">
            <a:extLst>
              <a:ext uri="{FF2B5EF4-FFF2-40B4-BE49-F238E27FC236}">
                <a16:creationId xmlns:a16="http://schemas.microsoft.com/office/drawing/2014/main" id="{B10EA1E0-1FA2-4B75-B9A9-B402C074B090}"/>
              </a:ext>
            </a:extLst>
          </p:cNvPr>
          <p:cNvSpPr>
            <a:spLocks noChangeAspect="1"/>
          </p:cNvSpPr>
          <p:nvPr/>
        </p:nvSpPr>
        <p:spPr>
          <a:xfrm>
            <a:off x="4078444" y="3645650"/>
            <a:ext cx="462241" cy="45668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788" dirty="0">
              <a:latin typeface="Source Sans Pro" panose="020B0503030403020204" pitchFamily="34" charset="0"/>
            </a:endParaRPr>
          </a:p>
        </p:txBody>
      </p:sp>
      <p:sp>
        <p:nvSpPr>
          <p:cNvPr id="226" name="Shape 2065">
            <a:extLst>
              <a:ext uri="{FF2B5EF4-FFF2-40B4-BE49-F238E27FC236}">
                <a16:creationId xmlns:a16="http://schemas.microsoft.com/office/drawing/2014/main" id="{B6883692-DE96-48C0-AC4E-BD4FC924CAC5}"/>
              </a:ext>
            </a:extLst>
          </p:cNvPr>
          <p:cNvSpPr>
            <a:spLocks noChangeAspect="1"/>
          </p:cNvSpPr>
          <p:nvPr/>
        </p:nvSpPr>
        <p:spPr>
          <a:xfrm>
            <a:off x="3247500" y="3650638"/>
            <a:ext cx="452853" cy="44741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788" dirty="0">
              <a:latin typeface="Source Sans Pro" panose="020B0503030403020204" pitchFamily="34" charset="0"/>
            </a:endParaRPr>
          </a:p>
        </p:txBody>
      </p:sp>
      <p:sp>
        <p:nvSpPr>
          <p:cNvPr id="227" name="Shape 2065">
            <a:extLst>
              <a:ext uri="{FF2B5EF4-FFF2-40B4-BE49-F238E27FC236}">
                <a16:creationId xmlns:a16="http://schemas.microsoft.com/office/drawing/2014/main" id="{6841A761-771F-44B4-A088-6A73F66BD01F}"/>
              </a:ext>
            </a:extLst>
          </p:cNvPr>
          <p:cNvSpPr>
            <a:spLocks noChangeAspect="1"/>
          </p:cNvSpPr>
          <p:nvPr/>
        </p:nvSpPr>
        <p:spPr>
          <a:xfrm>
            <a:off x="2327115" y="3636687"/>
            <a:ext cx="451085" cy="469380"/>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788" dirty="0">
              <a:latin typeface="Source Sans Pro" panose="020B0503030403020204" pitchFamily="34" charset="0"/>
            </a:endParaRPr>
          </a:p>
        </p:txBody>
      </p:sp>
      <p:sp>
        <p:nvSpPr>
          <p:cNvPr id="228" name="Shape 2065">
            <a:extLst>
              <a:ext uri="{FF2B5EF4-FFF2-40B4-BE49-F238E27FC236}">
                <a16:creationId xmlns:a16="http://schemas.microsoft.com/office/drawing/2014/main" id="{0570E534-F709-4E6B-AAEE-CCD28C850CA4}"/>
              </a:ext>
            </a:extLst>
          </p:cNvPr>
          <p:cNvSpPr>
            <a:spLocks noChangeAspect="1"/>
          </p:cNvSpPr>
          <p:nvPr/>
        </p:nvSpPr>
        <p:spPr>
          <a:xfrm>
            <a:off x="376114" y="3678223"/>
            <a:ext cx="447598" cy="46930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788" dirty="0">
              <a:latin typeface="Source Sans Pro" panose="020B0503030403020204" pitchFamily="34" charset="0"/>
            </a:endParaRPr>
          </a:p>
        </p:txBody>
      </p:sp>
      <p:sp>
        <p:nvSpPr>
          <p:cNvPr id="229" name="Shape 2065">
            <a:extLst>
              <a:ext uri="{FF2B5EF4-FFF2-40B4-BE49-F238E27FC236}">
                <a16:creationId xmlns:a16="http://schemas.microsoft.com/office/drawing/2014/main" id="{65401DF5-32C0-4933-9889-02A608DE5471}"/>
              </a:ext>
            </a:extLst>
          </p:cNvPr>
          <p:cNvSpPr/>
          <p:nvPr/>
        </p:nvSpPr>
        <p:spPr>
          <a:xfrm>
            <a:off x="1335890" y="3638347"/>
            <a:ext cx="442833" cy="47347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8"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050" dirty="0">
              <a:latin typeface="Source Sans Pro" panose="020B0503030403020204" pitchFamily="34" charset="0"/>
            </a:endParaRPr>
          </a:p>
        </p:txBody>
      </p:sp>
      <p:sp>
        <p:nvSpPr>
          <p:cNvPr id="230" name="Shape 2065">
            <a:extLst>
              <a:ext uri="{FF2B5EF4-FFF2-40B4-BE49-F238E27FC236}">
                <a16:creationId xmlns:a16="http://schemas.microsoft.com/office/drawing/2014/main" id="{36A08E8D-EDFA-46FC-8499-5F9D302BB4DE}"/>
              </a:ext>
            </a:extLst>
          </p:cNvPr>
          <p:cNvSpPr/>
          <p:nvPr/>
        </p:nvSpPr>
        <p:spPr>
          <a:xfrm>
            <a:off x="5108854" y="3642622"/>
            <a:ext cx="453093" cy="463445"/>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9"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050" dirty="0">
              <a:latin typeface="Source Sans Pro" panose="020B0503030403020204" pitchFamily="34" charset="0"/>
            </a:endParaRPr>
          </a:p>
        </p:txBody>
      </p:sp>
      <p:pic>
        <p:nvPicPr>
          <p:cNvPr id="231" name="Imagem 230">
            <a:extLst>
              <a:ext uri="{FF2B5EF4-FFF2-40B4-BE49-F238E27FC236}">
                <a16:creationId xmlns:a16="http://schemas.microsoft.com/office/drawing/2014/main" id="{8E4D06B1-2F58-4ABA-BB47-4531751B466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5291" y="3575533"/>
            <a:ext cx="710423" cy="710423"/>
          </a:xfrm>
          <a:prstGeom prst="rect">
            <a:avLst/>
          </a:prstGeom>
        </p:spPr>
      </p:pic>
      <p:pic>
        <p:nvPicPr>
          <p:cNvPr id="232" name="Imagem 231">
            <a:extLst>
              <a:ext uri="{FF2B5EF4-FFF2-40B4-BE49-F238E27FC236}">
                <a16:creationId xmlns:a16="http://schemas.microsoft.com/office/drawing/2014/main" id="{7BDC5908-1938-4C58-9BA6-09BCC471FB7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205591" y="3526519"/>
            <a:ext cx="710423" cy="710423"/>
          </a:xfrm>
          <a:prstGeom prst="rect">
            <a:avLst/>
          </a:prstGeom>
        </p:spPr>
      </p:pic>
      <p:pic>
        <p:nvPicPr>
          <p:cNvPr id="233" name="Imagem 232">
            <a:extLst>
              <a:ext uri="{FF2B5EF4-FFF2-40B4-BE49-F238E27FC236}">
                <a16:creationId xmlns:a16="http://schemas.microsoft.com/office/drawing/2014/main" id="{939A3D4F-C152-434B-B3D4-B85F07C58A6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07783" y="3525496"/>
            <a:ext cx="710423" cy="710423"/>
          </a:xfrm>
          <a:prstGeom prst="rect">
            <a:avLst/>
          </a:prstGeom>
        </p:spPr>
      </p:pic>
      <p:pic>
        <p:nvPicPr>
          <p:cNvPr id="234" name="Imagem 233">
            <a:extLst>
              <a:ext uri="{FF2B5EF4-FFF2-40B4-BE49-F238E27FC236}">
                <a16:creationId xmlns:a16="http://schemas.microsoft.com/office/drawing/2014/main" id="{DD4083A7-CA90-4B06-B231-74EC1112022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28594" y="3525495"/>
            <a:ext cx="710423" cy="710423"/>
          </a:xfrm>
          <a:prstGeom prst="rect">
            <a:avLst/>
          </a:prstGeom>
        </p:spPr>
      </p:pic>
      <p:pic>
        <p:nvPicPr>
          <p:cNvPr id="235" name="Imagem 234">
            <a:extLst>
              <a:ext uri="{FF2B5EF4-FFF2-40B4-BE49-F238E27FC236}">
                <a16:creationId xmlns:a16="http://schemas.microsoft.com/office/drawing/2014/main" id="{C2E58764-5EA1-44D1-A003-3EC4902850D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951947" y="3525495"/>
            <a:ext cx="710423" cy="710423"/>
          </a:xfrm>
          <a:prstGeom prst="rect">
            <a:avLst/>
          </a:prstGeom>
        </p:spPr>
      </p:pic>
      <p:pic>
        <p:nvPicPr>
          <p:cNvPr id="236" name="Imagem 235">
            <a:extLst>
              <a:ext uri="{FF2B5EF4-FFF2-40B4-BE49-F238E27FC236}">
                <a16:creationId xmlns:a16="http://schemas.microsoft.com/office/drawing/2014/main" id="{1B41D231-A524-4621-AB61-1CD9911E770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980189" y="3519133"/>
            <a:ext cx="710423" cy="710423"/>
          </a:xfrm>
          <a:prstGeom prst="rect">
            <a:avLst/>
          </a:prstGeom>
        </p:spPr>
      </p:pic>
      <p:pic>
        <p:nvPicPr>
          <p:cNvPr id="237" name="Imagem 236">
            <a:extLst>
              <a:ext uri="{FF2B5EF4-FFF2-40B4-BE49-F238E27FC236}">
                <a16:creationId xmlns:a16="http://schemas.microsoft.com/office/drawing/2014/main" id="{96237007-02EB-4BCA-AE76-9629EC2C7BE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25664" y="3525494"/>
            <a:ext cx="710423" cy="710423"/>
          </a:xfrm>
          <a:prstGeom prst="rect">
            <a:avLst/>
          </a:prstGeom>
        </p:spPr>
      </p:pic>
      <p:sp>
        <p:nvSpPr>
          <p:cNvPr id="238" name="Shape 2065">
            <a:extLst>
              <a:ext uri="{FF2B5EF4-FFF2-40B4-BE49-F238E27FC236}">
                <a16:creationId xmlns:a16="http://schemas.microsoft.com/office/drawing/2014/main" id="{1DEA6339-37CC-48EE-9C0F-67B882DC12C5}"/>
              </a:ext>
            </a:extLst>
          </p:cNvPr>
          <p:cNvSpPr>
            <a:spLocks noChangeAspect="1"/>
          </p:cNvSpPr>
          <p:nvPr/>
        </p:nvSpPr>
        <p:spPr>
          <a:xfrm>
            <a:off x="7153043" y="3704518"/>
            <a:ext cx="448401" cy="44301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1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788" dirty="0">
              <a:latin typeface="Source Sans Pro" panose="020B0503030403020204" pitchFamily="34" charset="0"/>
            </a:endParaRPr>
          </a:p>
        </p:txBody>
      </p:sp>
      <p:pic>
        <p:nvPicPr>
          <p:cNvPr id="239" name="Imagem 238">
            <a:extLst>
              <a:ext uri="{FF2B5EF4-FFF2-40B4-BE49-F238E27FC236}">
                <a16:creationId xmlns:a16="http://schemas.microsoft.com/office/drawing/2014/main" id="{22DCC577-29CA-41D7-8BE7-617BB49A8FC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24546" y="3586092"/>
            <a:ext cx="710423" cy="710423"/>
          </a:xfrm>
          <a:prstGeom prst="rect">
            <a:avLst/>
          </a:prstGeom>
        </p:spPr>
      </p:pic>
      <p:sp>
        <p:nvSpPr>
          <p:cNvPr id="240" name="Shape 2065">
            <a:extLst>
              <a:ext uri="{FF2B5EF4-FFF2-40B4-BE49-F238E27FC236}">
                <a16:creationId xmlns:a16="http://schemas.microsoft.com/office/drawing/2014/main" id="{3CE38A25-5D6B-42D5-B391-2BCD4B96F740}"/>
              </a:ext>
            </a:extLst>
          </p:cNvPr>
          <p:cNvSpPr>
            <a:spLocks noChangeAspect="1"/>
          </p:cNvSpPr>
          <p:nvPr/>
        </p:nvSpPr>
        <p:spPr>
          <a:xfrm>
            <a:off x="8126419" y="3686924"/>
            <a:ext cx="491517" cy="47949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7936"/>
                  <a:pt x="1138" y="5189"/>
                  <a:pt x="3163" y="3163"/>
                </a:cubicBezTo>
                <a:cubicBezTo>
                  <a:pt x="5189" y="1138"/>
                  <a:pt x="7936" y="0"/>
                  <a:pt x="10800" y="0"/>
                </a:cubicBezTo>
                <a:cubicBezTo>
                  <a:pt x="13664" y="0"/>
                  <a:pt x="16411" y="1138"/>
                  <a:pt x="18437" y="3163"/>
                </a:cubicBezTo>
                <a:cubicBezTo>
                  <a:pt x="20462" y="5189"/>
                  <a:pt x="21600" y="7936"/>
                  <a:pt x="21600" y="10800"/>
                </a:cubicBezTo>
                <a:cubicBezTo>
                  <a:pt x="21600" y="13664"/>
                  <a:pt x="20462" y="16411"/>
                  <a:pt x="18437" y="18437"/>
                </a:cubicBezTo>
                <a:cubicBezTo>
                  <a:pt x="16411" y="20462"/>
                  <a:pt x="13664" y="21600"/>
                  <a:pt x="10800" y="21600"/>
                </a:cubicBezTo>
                <a:cubicBezTo>
                  <a:pt x="7936" y="21600"/>
                  <a:pt x="5189" y="20462"/>
                  <a:pt x="3163" y="18437"/>
                </a:cubicBezTo>
                <a:cubicBezTo>
                  <a:pt x="1138" y="16411"/>
                  <a:pt x="0" y="13664"/>
                  <a:pt x="0" y="10800"/>
                </a:cubicBezTo>
                <a:lnTo>
                  <a:pt x="0" y="10800"/>
                </a:lnTo>
                <a:close/>
              </a:path>
            </a:pathLst>
          </a:custGeom>
          <a:blipFill dpi="0" rotWithShape="1">
            <a:blip r:embed="rId1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788" dirty="0">
              <a:latin typeface="Source Sans Pro" panose="020B0503030403020204" pitchFamily="34" charset="0"/>
            </a:endParaRPr>
          </a:p>
        </p:txBody>
      </p:sp>
      <p:pic>
        <p:nvPicPr>
          <p:cNvPr id="241" name="Imagem 240">
            <a:extLst>
              <a:ext uri="{FF2B5EF4-FFF2-40B4-BE49-F238E27FC236}">
                <a16:creationId xmlns:a16="http://schemas.microsoft.com/office/drawing/2014/main" id="{CFF92CFE-F157-42CC-8D0F-4ADA2E44B7A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16965" y="3586092"/>
            <a:ext cx="710423" cy="710423"/>
          </a:xfrm>
          <a:prstGeom prst="rect">
            <a:avLst/>
          </a:prstGeom>
        </p:spPr>
      </p:pic>
      <p:sp>
        <p:nvSpPr>
          <p:cNvPr id="242" name="CaixaDeTexto 241">
            <a:extLst>
              <a:ext uri="{FF2B5EF4-FFF2-40B4-BE49-F238E27FC236}">
                <a16:creationId xmlns:a16="http://schemas.microsoft.com/office/drawing/2014/main" id="{3CF0A533-0EFD-4C2A-A13B-DFBBBA2822F7}"/>
              </a:ext>
            </a:extLst>
          </p:cNvPr>
          <p:cNvSpPr txBox="1"/>
          <p:nvPr/>
        </p:nvSpPr>
        <p:spPr>
          <a:xfrm>
            <a:off x="945842" y="4278428"/>
            <a:ext cx="1242138" cy="213585"/>
          </a:xfrm>
          <a:prstGeom prst="rect">
            <a:avLst/>
          </a:prstGeom>
          <a:noFill/>
        </p:spPr>
        <p:txBody>
          <a:bodyPr wrap="square" rtlCol="0">
            <a:spAutoFit/>
          </a:bodyPr>
          <a:lstStyle/>
          <a:p>
            <a:pPr algn="ct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Irany Sant’Anna</a:t>
            </a:r>
          </a:p>
        </p:txBody>
      </p:sp>
      <p:sp>
        <p:nvSpPr>
          <p:cNvPr id="243" name="CaixaDeTexto 242">
            <a:extLst>
              <a:ext uri="{FF2B5EF4-FFF2-40B4-BE49-F238E27FC236}">
                <a16:creationId xmlns:a16="http://schemas.microsoft.com/office/drawing/2014/main" id="{8E32C642-AD3E-4384-AEDA-FAFC8A52A033}"/>
              </a:ext>
            </a:extLst>
          </p:cNvPr>
          <p:cNvSpPr txBox="1"/>
          <p:nvPr/>
        </p:nvSpPr>
        <p:spPr>
          <a:xfrm>
            <a:off x="1937888" y="4272630"/>
            <a:ext cx="1242138" cy="213585"/>
          </a:xfrm>
          <a:prstGeom prst="rect">
            <a:avLst/>
          </a:prstGeom>
          <a:noFill/>
        </p:spPr>
        <p:txBody>
          <a:bodyPr wrap="square" rtlCol="0">
            <a:spAutoFit/>
          </a:bodyPr>
          <a:lstStyle/>
          <a:p>
            <a:pPr algn="ct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Luiz Gonzaga Mota</a:t>
            </a:r>
          </a:p>
        </p:txBody>
      </p:sp>
      <p:sp>
        <p:nvSpPr>
          <p:cNvPr id="244" name="CaixaDeTexto 243">
            <a:extLst>
              <a:ext uri="{FF2B5EF4-FFF2-40B4-BE49-F238E27FC236}">
                <a16:creationId xmlns:a16="http://schemas.microsoft.com/office/drawing/2014/main" id="{3154777C-51C5-4D15-B313-94DDAE91F8F3}"/>
              </a:ext>
            </a:extLst>
          </p:cNvPr>
          <p:cNvSpPr txBox="1"/>
          <p:nvPr/>
        </p:nvSpPr>
        <p:spPr>
          <a:xfrm>
            <a:off x="2869461" y="4263272"/>
            <a:ext cx="1242138" cy="213585"/>
          </a:xfrm>
          <a:prstGeom prst="rect">
            <a:avLst/>
          </a:prstGeom>
          <a:noFill/>
        </p:spPr>
        <p:txBody>
          <a:bodyPr wrap="square" rtlCol="0">
            <a:spAutoFit/>
          </a:bodyPr>
          <a:lstStyle/>
          <a:p>
            <a:pPr algn="ct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Carlos Malafaia</a:t>
            </a:r>
          </a:p>
        </p:txBody>
      </p:sp>
      <p:sp>
        <p:nvSpPr>
          <p:cNvPr id="245" name="CaixaDeTexto 244">
            <a:extLst>
              <a:ext uri="{FF2B5EF4-FFF2-40B4-BE49-F238E27FC236}">
                <a16:creationId xmlns:a16="http://schemas.microsoft.com/office/drawing/2014/main" id="{3F48F2D8-5587-4AF3-8DE4-2B796BE23674}"/>
              </a:ext>
            </a:extLst>
          </p:cNvPr>
          <p:cNvSpPr txBox="1"/>
          <p:nvPr/>
        </p:nvSpPr>
        <p:spPr>
          <a:xfrm>
            <a:off x="3747175" y="4266492"/>
            <a:ext cx="1242138" cy="213585"/>
          </a:xfrm>
          <a:prstGeom prst="rect">
            <a:avLst/>
          </a:prstGeom>
          <a:noFill/>
        </p:spPr>
        <p:txBody>
          <a:bodyPr wrap="square" rtlCol="0">
            <a:spAutoFit/>
          </a:bodyPr>
          <a:lstStyle/>
          <a:p>
            <a:pPr algn="ct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Gaspar </a:t>
            </a:r>
            <a:r>
              <a:rPr lang="pt-BR" sz="788" b="1" dirty="0" err="1">
                <a:solidFill>
                  <a:srgbClr val="000050"/>
                </a:solidFill>
                <a:latin typeface="Poppins" panose="00000500000000000000" pitchFamily="2" charset="0"/>
                <a:ea typeface="Source Sans Pro" panose="020B0503030403020204" pitchFamily="34" charset="0"/>
                <a:cs typeface="Poppins" panose="00000500000000000000" pitchFamily="2" charset="0"/>
              </a:rPr>
              <a:t>Saikoski</a:t>
            </a:r>
            <a:endPar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sp>
        <p:nvSpPr>
          <p:cNvPr id="246" name="CaixaDeTexto 245">
            <a:extLst>
              <a:ext uri="{FF2B5EF4-FFF2-40B4-BE49-F238E27FC236}">
                <a16:creationId xmlns:a16="http://schemas.microsoft.com/office/drawing/2014/main" id="{ABA746C1-B131-4E5B-A923-AB9B589C314E}"/>
              </a:ext>
            </a:extLst>
          </p:cNvPr>
          <p:cNvSpPr txBox="1"/>
          <p:nvPr/>
        </p:nvSpPr>
        <p:spPr>
          <a:xfrm>
            <a:off x="4682140" y="4264401"/>
            <a:ext cx="1301767" cy="213585"/>
          </a:xfrm>
          <a:prstGeom prst="rect">
            <a:avLst/>
          </a:prstGeom>
          <a:noFill/>
        </p:spPr>
        <p:txBody>
          <a:bodyPr wrap="square" rtlCol="0">
            <a:spAutoFit/>
          </a:bodyPr>
          <a:lstStyle/>
          <a:p>
            <a:pPr algn="ct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Fernando Postal</a:t>
            </a:r>
          </a:p>
        </p:txBody>
      </p:sp>
      <p:sp>
        <p:nvSpPr>
          <p:cNvPr id="247" name="CaixaDeTexto 246">
            <a:extLst>
              <a:ext uri="{FF2B5EF4-FFF2-40B4-BE49-F238E27FC236}">
                <a16:creationId xmlns:a16="http://schemas.microsoft.com/office/drawing/2014/main" id="{A9264E53-B72E-4169-A3AE-E0D30A623C74}"/>
              </a:ext>
            </a:extLst>
          </p:cNvPr>
          <p:cNvSpPr txBox="1"/>
          <p:nvPr/>
        </p:nvSpPr>
        <p:spPr>
          <a:xfrm>
            <a:off x="5747206" y="4261233"/>
            <a:ext cx="1242138" cy="213585"/>
          </a:xfrm>
          <a:prstGeom prst="rect">
            <a:avLst/>
          </a:prstGeom>
          <a:noFill/>
        </p:spPr>
        <p:txBody>
          <a:bodyPr wrap="square" rtlCol="0">
            <a:spAutoFit/>
          </a:bodyPr>
          <a:lstStyle/>
          <a:p>
            <a:pPr algn="ct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Adriana Celestino</a:t>
            </a:r>
          </a:p>
        </p:txBody>
      </p:sp>
      <p:sp>
        <p:nvSpPr>
          <p:cNvPr id="248" name="CaixaDeTexto 247">
            <a:extLst>
              <a:ext uri="{FF2B5EF4-FFF2-40B4-BE49-F238E27FC236}">
                <a16:creationId xmlns:a16="http://schemas.microsoft.com/office/drawing/2014/main" id="{E7753DFC-E54E-4148-8771-8B003E4B409D}"/>
              </a:ext>
            </a:extLst>
          </p:cNvPr>
          <p:cNvSpPr txBox="1"/>
          <p:nvPr/>
        </p:nvSpPr>
        <p:spPr>
          <a:xfrm>
            <a:off x="6728414" y="4274247"/>
            <a:ext cx="1242138" cy="213585"/>
          </a:xfrm>
          <a:prstGeom prst="rect">
            <a:avLst/>
          </a:prstGeom>
          <a:noFill/>
        </p:spPr>
        <p:txBody>
          <a:bodyPr wrap="square" rtlCol="0">
            <a:spAutoFit/>
          </a:bodyPr>
          <a:lstStyle/>
          <a:p>
            <a:pPr algn="ctr"/>
            <a:r>
              <a:rPr lang="pt-BR" sz="788" b="1" dirty="0" err="1">
                <a:solidFill>
                  <a:srgbClr val="000050"/>
                </a:solidFill>
                <a:latin typeface="Poppins" panose="00000500000000000000" pitchFamily="2" charset="0"/>
                <a:ea typeface="Source Sans Pro" panose="020B0503030403020204" pitchFamily="34" charset="0"/>
                <a:cs typeface="Poppins" panose="00000500000000000000" pitchFamily="2" charset="0"/>
              </a:rPr>
              <a:t>Ivanor</a:t>
            </a: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 </a:t>
            </a:r>
            <a:r>
              <a:rPr lang="pt-BR" sz="788" b="1" dirty="0" err="1">
                <a:solidFill>
                  <a:srgbClr val="000050"/>
                </a:solidFill>
                <a:latin typeface="Poppins" panose="00000500000000000000" pitchFamily="2" charset="0"/>
                <a:ea typeface="Source Sans Pro" panose="020B0503030403020204" pitchFamily="34" charset="0"/>
                <a:cs typeface="Poppins" panose="00000500000000000000" pitchFamily="2" charset="0"/>
              </a:rPr>
              <a:t>Duranti</a:t>
            </a:r>
            <a:endPar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endParaRPr>
          </a:p>
        </p:txBody>
      </p:sp>
      <p:sp>
        <p:nvSpPr>
          <p:cNvPr id="249" name="CaixaDeTexto 248">
            <a:extLst>
              <a:ext uri="{FF2B5EF4-FFF2-40B4-BE49-F238E27FC236}">
                <a16:creationId xmlns:a16="http://schemas.microsoft.com/office/drawing/2014/main" id="{341E2981-38C3-4BE2-95C3-E2091B635BE7}"/>
              </a:ext>
            </a:extLst>
          </p:cNvPr>
          <p:cNvSpPr txBox="1"/>
          <p:nvPr/>
        </p:nvSpPr>
        <p:spPr>
          <a:xfrm>
            <a:off x="7563437" y="4263272"/>
            <a:ext cx="1530887" cy="213585"/>
          </a:xfrm>
          <a:prstGeom prst="rect">
            <a:avLst/>
          </a:prstGeom>
          <a:noFill/>
        </p:spPr>
        <p:txBody>
          <a:bodyPr wrap="square" rtlCol="0">
            <a:spAutoFit/>
          </a:bodyPr>
          <a:lstStyle/>
          <a:p>
            <a:pPr algn="ct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Elizabete Tavares</a:t>
            </a:r>
          </a:p>
        </p:txBody>
      </p:sp>
      <p:sp>
        <p:nvSpPr>
          <p:cNvPr id="250" name="CaixaDeTexto 249">
            <a:extLst>
              <a:ext uri="{FF2B5EF4-FFF2-40B4-BE49-F238E27FC236}">
                <a16:creationId xmlns:a16="http://schemas.microsoft.com/office/drawing/2014/main" id="{0A81CC9E-BA63-4608-A685-53145CE3D522}"/>
              </a:ext>
            </a:extLst>
          </p:cNvPr>
          <p:cNvSpPr txBox="1"/>
          <p:nvPr/>
        </p:nvSpPr>
        <p:spPr>
          <a:xfrm>
            <a:off x="14893" y="4269727"/>
            <a:ext cx="1242138" cy="213585"/>
          </a:xfrm>
          <a:prstGeom prst="rect">
            <a:avLst/>
          </a:prstGeom>
          <a:noFill/>
        </p:spPr>
        <p:txBody>
          <a:bodyPr wrap="square" rtlCol="0">
            <a:spAutoFit/>
          </a:bodyPr>
          <a:lstStyle/>
          <a:p>
            <a:pPr algn="ctr"/>
            <a:r>
              <a:rPr lang="pt-BR" sz="788" b="1" dirty="0">
                <a:solidFill>
                  <a:srgbClr val="000050"/>
                </a:solidFill>
                <a:latin typeface="Poppins" panose="00000500000000000000" pitchFamily="2" charset="0"/>
                <a:ea typeface="Source Sans Pro" panose="020B0503030403020204" pitchFamily="34" charset="0"/>
                <a:cs typeface="Poppins" panose="00000500000000000000" pitchFamily="2" charset="0"/>
              </a:rPr>
              <a:t>Fernando Lemos</a:t>
            </a:r>
          </a:p>
        </p:txBody>
      </p:sp>
      <p:cxnSp>
        <p:nvCxnSpPr>
          <p:cNvPr id="255" name="Conector reto 254">
            <a:extLst>
              <a:ext uri="{FF2B5EF4-FFF2-40B4-BE49-F238E27FC236}">
                <a16:creationId xmlns:a16="http://schemas.microsoft.com/office/drawing/2014/main" id="{B73B29F7-7267-49CD-90C6-43A5814AD88A}"/>
              </a:ext>
            </a:extLst>
          </p:cNvPr>
          <p:cNvCxnSpPr/>
          <p:nvPr/>
        </p:nvCxnSpPr>
        <p:spPr>
          <a:xfrm>
            <a:off x="162304" y="4467264"/>
            <a:ext cx="914228"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6" name="Conector reto 255">
            <a:extLst>
              <a:ext uri="{FF2B5EF4-FFF2-40B4-BE49-F238E27FC236}">
                <a16:creationId xmlns:a16="http://schemas.microsoft.com/office/drawing/2014/main" id="{9F656985-0501-495C-BD5A-5042368F5E46}"/>
              </a:ext>
            </a:extLst>
          </p:cNvPr>
          <p:cNvCxnSpPr/>
          <p:nvPr/>
        </p:nvCxnSpPr>
        <p:spPr>
          <a:xfrm>
            <a:off x="1139353" y="4474818"/>
            <a:ext cx="914228"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7" name="Conector reto 256">
            <a:extLst>
              <a:ext uri="{FF2B5EF4-FFF2-40B4-BE49-F238E27FC236}">
                <a16:creationId xmlns:a16="http://schemas.microsoft.com/office/drawing/2014/main" id="{506595B6-65C9-4AB4-B456-42AADB44C314}"/>
              </a:ext>
            </a:extLst>
          </p:cNvPr>
          <p:cNvCxnSpPr/>
          <p:nvPr/>
        </p:nvCxnSpPr>
        <p:spPr>
          <a:xfrm>
            <a:off x="2101323" y="4474818"/>
            <a:ext cx="914228"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8" name="Conector reto 257">
            <a:extLst>
              <a:ext uri="{FF2B5EF4-FFF2-40B4-BE49-F238E27FC236}">
                <a16:creationId xmlns:a16="http://schemas.microsoft.com/office/drawing/2014/main" id="{93CAEFB5-419D-40B2-81D6-9C875E9AE5ED}"/>
              </a:ext>
            </a:extLst>
          </p:cNvPr>
          <p:cNvCxnSpPr/>
          <p:nvPr/>
        </p:nvCxnSpPr>
        <p:spPr>
          <a:xfrm>
            <a:off x="3049225" y="4465763"/>
            <a:ext cx="914228"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9" name="Conector reto 258">
            <a:extLst>
              <a:ext uri="{FF2B5EF4-FFF2-40B4-BE49-F238E27FC236}">
                <a16:creationId xmlns:a16="http://schemas.microsoft.com/office/drawing/2014/main" id="{F4132DFA-8297-4516-8E8A-8A1F56E5320B}"/>
              </a:ext>
            </a:extLst>
          </p:cNvPr>
          <p:cNvCxnSpPr/>
          <p:nvPr/>
        </p:nvCxnSpPr>
        <p:spPr>
          <a:xfrm>
            <a:off x="4004667" y="4465763"/>
            <a:ext cx="914228"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0" name="Conector reto 259">
            <a:extLst>
              <a:ext uri="{FF2B5EF4-FFF2-40B4-BE49-F238E27FC236}">
                <a16:creationId xmlns:a16="http://schemas.microsoft.com/office/drawing/2014/main" id="{0F3DECFA-521A-4DD9-A8C1-DFB6EA24C0AB}"/>
              </a:ext>
            </a:extLst>
          </p:cNvPr>
          <p:cNvCxnSpPr/>
          <p:nvPr/>
        </p:nvCxnSpPr>
        <p:spPr>
          <a:xfrm>
            <a:off x="4950762" y="4474818"/>
            <a:ext cx="914228"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1" name="Conector reto 260">
            <a:extLst>
              <a:ext uri="{FF2B5EF4-FFF2-40B4-BE49-F238E27FC236}">
                <a16:creationId xmlns:a16="http://schemas.microsoft.com/office/drawing/2014/main" id="{C41DC371-C27B-4FAD-B1FB-34F705C7E7B2}"/>
              </a:ext>
            </a:extLst>
          </p:cNvPr>
          <p:cNvCxnSpPr/>
          <p:nvPr/>
        </p:nvCxnSpPr>
        <p:spPr>
          <a:xfrm>
            <a:off x="5962466" y="4487768"/>
            <a:ext cx="914228"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2" name="Conector reto 261">
            <a:extLst>
              <a:ext uri="{FF2B5EF4-FFF2-40B4-BE49-F238E27FC236}">
                <a16:creationId xmlns:a16="http://schemas.microsoft.com/office/drawing/2014/main" id="{6BE34B56-56F9-4C43-93AD-8A6CFB94EEAF}"/>
              </a:ext>
            </a:extLst>
          </p:cNvPr>
          <p:cNvCxnSpPr>
            <a:cxnSpLocks/>
          </p:cNvCxnSpPr>
          <p:nvPr/>
        </p:nvCxnSpPr>
        <p:spPr>
          <a:xfrm flipV="1">
            <a:off x="7037876" y="4473773"/>
            <a:ext cx="709361" cy="8701"/>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3" name="Conector reto 262">
            <a:extLst>
              <a:ext uri="{FF2B5EF4-FFF2-40B4-BE49-F238E27FC236}">
                <a16:creationId xmlns:a16="http://schemas.microsoft.com/office/drawing/2014/main" id="{C30D5154-317C-475D-AB52-4B9EE43D02E8}"/>
              </a:ext>
            </a:extLst>
          </p:cNvPr>
          <p:cNvCxnSpPr/>
          <p:nvPr/>
        </p:nvCxnSpPr>
        <p:spPr>
          <a:xfrm>
            <a:off x="7889908" y="4456050"/>
            <a:ext cx="914228" cy="0"/>
          </a:xfrm>
          <a:prstGeom prst="line">
            <a:avLst/>
          </a:prstGeom>
          <a:ln w="127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264" name="TextBox 54">
            <a:extLst>
              <a:ext uri="{FF2B5EF4-FFF2-40B4-BE49-F238E27FC236}">
                <a16:creationId xmlns:a16="http://schemas.microsoft.com/office/drawing/2014/main" id="{863CE615-956C-4615-A83E-2B3E451FD944}"/>
              </a:ext>
            </a:extLst>
          </p:cNvPr>
          <p:cNvSpPr txBox="1"/>
          <p:nvPr/>
        </p:nvSpPr>
        <p:spPr>
          <a:xfrm>
            <a:off x="139192" y="4483312"/>
            <a:ext cx="947902" cy="200055"/>
          </a:xfrm>
          <a:prstGeom prst="rect">
            <a:avLst/>
          </a:prstGeom>
          <a:noFill/>
        </p:spPr>
        <p:txBody>
          <a:bodyPr wrap="square" rtlCol="0">
            <a:spAutoFit/>
          </a:bodyPr>
          <a:lstStyle/>
          <a:p>
            <a:pPr algn="ctr"/>
            <a:r>
              <a:rPr lang="en-US" sz="700" dirty="0">
                <a:solidFill>
                  <a:srgbClr val="000050"/>
                </a:solidFill>
                <a:latin typeface="Poppins" panose="020B0604020202020204" charset="0"/>
                <a:ea typeface="Avenir Medium" charset="0"/>
                <a:cs typeface="Avenir Medium" charset="0"/>
              </a:rPr>
              <a:t>CEO</a:t>
            </a:r>
            <a:endParaRPr lang="pt-BR" sz="700" dirty="0">
              <a:solidFill>
                <a:srgbClr val="000050"/>
              </a:solidFill>
              <a:latin typeface="Poppins" panose="020B0604020202020204" charset="0"/>
              <a:ea typeface="Avenir Medium" charset="0"/>
              <a:cs typeface="Avenir Medium" charset="0"/>
            </a:endParaRPr>
          </a:p>
        </p:txBody>
      </p:sp>
      <p:sp>
        <p:nvSpPr>
          <p:cNvPr id="158" name="CaixaDeTexto 157">
            <a:extLst>
              <a:ext uri="{FF2B5EF4-FFF2-40B4-BE49-F238E27FC236}">
                <a16:creationId xmlns:a16="http://schemas.microsoft.com/office/drawing/2014/main" id="{42F50CF5-AE12-4144-B8FB-EB5E8CB311E8}"/>
              </a:ext>
            </a:extLst>
          </p:cNvPr>
          <p:cNvSpPr txBox="1"/>
          <p:nvPr/>
        </p:nvSpPr>
        <p:spPr>
          <a:xfrm>
            <a:off x="7349483" y="4842890"/>
            <a:ext cx="262010" cy="261610"/>
          </a:xfrm>
          <a:prstGeom prst="rect">
            <a:avLst/>
          </a:prstGeom>
          <a:solidFill>
            <a:srgbClr val="46D9CA"/>
          </a:solidFill>
        </p:spPr>
        <p:txBody>
          <a:bodyPr wrap="square" rtlCol="0">
            <a:spAutoFit/>
          </a:bodyPr>
          <a:lstStyle/>
          <a:p>
            <a:r>
              <a:rPr lang="pt-BR" sz="1050" b="1" dirty="0">
                <a:solidFill>
                  <a:srgbClr val="002060"/>
                </a:solidFill>
                <a:latin typeface="Source Code Pro" panose="020B0509030403020204" pitchFamily="49" charset="0"/>
                <a:cs typeface="Poppins" panose="00000500000000000000" pitchFamily="2" charset="0"/>
              </a:rPr>
              <a:t>C</a:t>
            </a:r>
          </a:p>
        </p:txBody>
      </p:sp>
    </p:spTree>
    <p:extLst>
      <p:ext uri="{BB962C8B-B14F-4D97-AF65-F5344CB8AC3E}">
        <p14:creationId xmlns:p14="http://schemas.microsoft.com/office/powerpoint/2010/main" val="13014630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07" name="Espaço Reservado para Número de Slide 2"/>
          <p:cNvSpPr txBox="1">
            <a:spLocks/>
          </p:cNvSpPr>
          <p:nvPr/>
        </p:nvSpPr>
        <p:spPr>
          <a:xfrm>
            <a:off x="8602970" y="4810422"/>
            <a:ext cx="548700" cy="39360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1pPr>
            <a:lvl2pPr marR="0" lvl="1"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2pPr>
            <a:lvl3pPr marR="0" lvl="2"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3pPr>
            <a:lvl4pPr marR="0" lvl="3"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4pPr>
            <a:lvl5pPr marR="0" lvl="4"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5pPr>
            <a:lvl6pPr marR="0" lvl="5"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6pPr>
            <a:lvl7pPr marR="0" lvl="6"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7pPr>
            <a:lvl8pPr marR="0" lvl="7"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8pPr>
            <a:lvl9pPr marR="0" lvl="8" algn="r" rtl="0">
              <a:lnSpc>
                <a:spcPct val="100000"/>
              </a:lnSpc>
              <a:spcBef>
                <a:spcPts val="0"/>
              </a:spcBef>
              <a:spcAft>
                <a:spcPts val="0"/>
              </a:spcAft>
              <a:buClr>
                <a:srgbClr val="000000"/>
              </a:buClr>
              <a:buFont typeface="Arial"/>
              <a:buNone/>
              <a:defRPr sz="1000" b="0" i="0" u="none" strike="noStrike" cap="none">
                <a:solidFill>
                  <a:schemeClr val="dk2"/>
                </a:solidFill>
                <a:latin typeface="Arial"/>
                <a:ea typeface="Arial"/>
                <a:cs typeface="Arial"/>
                <a:sym typeface="Arial"/>
              </a:defRPr>
            </a:lvl9pPr>
          </a:lstStyle>
          <a:p>
            <a:fld id="{00000000-1234-1234-1234-123412341234}" type="slidenum">
              <a:rPr lang="pt-BR" sz="600" smtClean="0">
                <a:latin typeface="Source Sans Pro" panose="020B0503030403020204" pitchFamily="34" charset="0"/>
                <a:ea typeface="Source Sans Pro" panose="020B0503030403020204" pitchFamily="34" charset="0"/>
              </a:rPr>
              <a:pPr/>
              <a:t>9</a:t>
            </a:fld>
            <a:endParaRPr lang="pt-BR" sz="600" dirty="0">
              <a:latin typeface="Source Sans Pro" panose="020B0503030403020204" pitchFamily="34" charset="0"/>
              <a:ea typeface="Source Sans Pro" panose="020B0503030403020204" pitchFamily="34" charset="0"/>
            </a:endParaRPr>
          </a:p>
        </p:txBody>
      </p:sp>
      <p:sp>
        <p:nvSpPr>
          <p:cNvPr id="97" name="TextBox 54">
            <a:extLst>
              <a:ext uri="{FF2B5EF4-FFF2-40B4-BE49-F238E27FC236}">
                <a16:creationId xmlns:a16="http://schemas.microsoft.com/office/drawing/2014/main" id="{5C650E0D-154E-477C-8B84-B3F73C3E8E30}"/>
              </a:ext>
            </a:extLst>
          </p:cNvPr>
          <p:cNvSpPr txBox="1"/>
          <p:nvPr/>
        </p:nvSpPr>
        <p:spPr>
          <a:xfrm>
            <a:off x="7862753" y="-25224"/>
            <a:ext cx="661829" cy="305533"/>
          </a:xfrm>
          <a:prstGeom prst="rect">
            <a:avLst/>
          </a:prstGeom>
          <a:noFill/>
        </p:spPr>
        <p:txBody>
          <a:bodyPr wrap="square" rtlCol="0">
            <a:spAutoFit/>
          </a:bodyPr>
          <a:lstStyle/>
          <a:p>
            <a:pPr>
              <a:lnSpc>
                <a:spcPts val="1800"/>
              </a:lnSpc>
            </a:pPr>
            <a:r>
              <a:rPr lang="pt-BR" sz="1200" dirty="0">
                <a:solidFill>
                  <a:srgbClr val="040050"/>
                </a:solidFill>
                <a:latin typeface="Source Sans Pro" panose="020B0503030403020204" pitchFamily="34" charset="0"/>
                <a:ea typeface="Source Sans Pro" panose="020B0503030403020204" pitchFamily="34" charset="0"/>
                <a:cs typeface="Avenir Medium" charset="0"/>
              </a:rPr>
              <a:t>3Q23</a:t>
            </a:r>
          </a:p>
        </p:txBody>
      </p:sp>
      <p:sp>
        <p:nvSpPr>
          <p:cNvPr id="96" name="Google Shape;126;p20"/>
          <p:cNvSpPr txBox="1"/>
          <p:nvPr/>
        </p:nvSpPr>
        <p:spPr>
          <a:xfrm>
            <a:off x="218209" y="98304"/>
            <a:ext cx="6071557" cy="553968"/>
          </a:xfrm>
          <a:prstGeom prst="rect">
            <a:avLst/>
          </a:prstGeom>
          <a:noFill/>
          <a:ln>
            <a:noFill/>
          </a:ln>
        </p:spPr>
        <p:txBody>
          <a:bodyPr spcFirstLastPara="1" wrap="square" lIns="91425" tIns="91425" rIns="91425" bIns="91425" anchor="t" anchorCtr="0">
            <a:spAutoFit/>
          </a:bodyPr>
          <a:lstStyle/>
          <a:p>
            <a:r>
              <a:rPr lang="en-US" sz="2400" b="1" dirty="0">
                <a:solidFill>
                  <a:srgbClr val="000050"/>
                </a:solidFill>
                <a:latin typeface="Poppins" panose="020B0604020202020204" charset="0"/>
                <a:ea typeface="Source Sans Pro" panose="020B0503030403020204" pitchFamily="34" charset="0"/>
              </a:rPr>
              <a:t>Our Companies – Banrisul Group</a:t>
            </a:r>
          </a:p>
        </p:txBody>
      </p:sp>
      <p:sp>
        <p:nvSpPr>
          <p:cNvPr id="17" name="Retângulo 16"/>
          <p:cNvSpPr/>
          <p:nvPr/>
        </p:nvSpPr>
        <p:spPr>
          <a:xfrm>
            <a:off x="218209" y="506598"/>
            <a:ext cx="6995826" cy="338554"/>
          </a:xfrm>
          <a:prstGeom prst="rect">
            <a:avLst/>
          </a:prstGeom>
        </p:spPr>
        <p:txBody>
          <a:bodyPr wrap="none">
            <a:spAutoFit/>
          </a:bodyPr>
          <a:lstStyle/>
          <a:p>
            <a:r>
              <a:rPr lang="en-US" sz="1600" dirty="0">
                <a:solidFill>
                  <a:srgbClr val="0070C0"/>
                </a:solidFill>
                <a:latin typeface="Poppins" panose="020B0604020202020204" charset="0"/>
                <a:ea typeface="Source Sans Pro" panose="020B0503030403020204" pitchFamily="34" charset="0"/>
                <a:cs typeface="Poppins" panose="020B0604020202020204" charset="0"/>
              </a:rPr>
              <a:t>leadership in promising segments and multiple avenues of growth</a:t>
            </a:r>
            <a:endParaRPr lang="pt-BR" sz="1600" dirty="0">
              <a:solidFill>
                <a:srgbClr val="0070C0"/>
              </a:solidFill>
              <a:latin typeface="Poppins" panose="020B0604020202020204" charset="0"/>
              <a:ea typeface="Source Sans Pro" panose="020B0503030403020204" pitchFamily="34" charset="0"/>
              <a:cs typeface="Poppins" panose="020B0604020202020204" charset="0"/>
            </a:endParaRPr>
          </a:p>
        </p:txBody>
      </p:sp>
      <p:sp>
        <p:nvSpPr>
          <p:cNvPr id="19" name="Retângulo Arredondado 18"/>
          <p:cNvSpPr/>
          <p:nvPr/>
        </p:nvSpPr>
        <p:spPr>
          <a:xfrm>
            <a:off x="3255113" y="1636468"/>
            <a:ext cx="1693966" cy="1777529"/>
          </a:xfrm>
          <a:prstGeom prst="roundRect">
            <a:avLst/>
          </a:prstGeom>
          <a:solidFill>
            <a:srgbClr val="46D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002060"/>
                </a:solidFill>
                <a:latin typeface="Poppins" panose="00000500000000000000" pitchFamily="2" charset="0"/>
                <a:cs typeface="Poppins" panose="00000500000000000000" pitchFamily="2" charset="0"/>
              </a:rPr>
              <a:t>Marketing of Insurance, Pension Plans and Capitalization</a:t>
            </a:r>
          </a:p>
          <a:p>
            <a:pPr algn="ctr"/>
            <a:endParaRPr lang="pt-BR" sz="675" dirty="0">
              <a:solidFill>
                <a:srgbClr val="002060"/>
              </a:solidFill>
              <a:latin typeface="Poppins" panose="00000500000000000000" pitchFamily="2" charset="0"/>
              <a:cs typeface="Poppins" panose="00000500000000000000" pitchFamily="2" charset="0"/>
            </a:endParaRPr>
          </a:p>
          <a:p>
            <a:pPr algn="ctr"/>
            <a:r>
              <a:rPr lang="pt-BR" sz="1500" b="1" dirty="0">
                <a:solidFill>
                  <a:srgbClr val="002060"/>
                </a:solidFill>
                <a:latin typeface="Poppins" panose="00000500000000000000" pitchFamily="2" charset="0"/>
                <a:cs typeface="Poppins" panose="00000500000000000000" pitchFamily="2" charset="0"/>
              </a:rPr>
              <a:t>R$116 </a:t>
            </a:r>
            <a:r>
              <a:rPr lang="en-US" sz="1100" b="1" dirty="0">
                <a:solidFill>
                  <a:srgbClr val="002060"/>
                </a:solidFill>
                <a:latin typeface="Poppins" panose="00000500000000000000" pitchFamily="2" charset="0"/>
                <a:cs typeface="Poppins" panose="00000500000000000000" pitchFamily="2" charset="0"/>
              </a:rPr>
              <a:t>million</a:t>
            </a:r>
          </a:p>
          <a:p>
            <a:pPr algn="ctr"/>
            <a:r>
              <a:rPr lang="en-US" sz="1050" dirty="0">
                <a:solidFill>
                  <a:srgbClr val="002060"/>
                </a:solidFill>
                <a:latin typeface="Poppins" panose="00000500000000000000" pitchFamily="2" charset="0"/>
                <a:cs typeface="Poppins" panose="00000500000000000000" pitchFamily="2" charset="0"/>
              </a:rPr>
              <a:t>Net Income in</a:t>
            </a:r>
          </a:p>
          <a:p>
            <a:pPr algn="ctr"/>
            <a:r>
              <a:rPr lang="en-US" sz="1050" dirty="0">
                <a:solidFill>
                  <a:srgbClr val="002060"/>
                </a:solidFill>
                <a:latin typeface="Poppins" panose="00000500000000000000" pitchFamily="2" charset="0"/>
                <a:cs typeface="Poppins" panose="00000500000000000000" pitchFamily="2" charset="0"/>
              </a:rPr>
              <a:t> 9M23</a:t>
            </a:r>
          </a:p>
        </p:txBody>
      </p:sp>
      <p:sp>
        <p:nvSpPr>
          <p:cNvPr id="20" name="Retângulo Arredondado 19"/>
          <p:cNvSpPr/>
          <p:nvPr/>
        </p:nvSpPr>
        <p:spPr>
          <a:xfrm>
            <a:off x="5467675" y="1631494"/>
            <a:ext cx="1636227" cy="1782504"/>
          </a:xfrm>
          <a:prstGeom prst="roundRect">
            <a:avLst/>
          </a:prstGeom>
          <a:solidFill>
            <a:srgbClr val="46D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375" b="1" dirty="0">
              <a:solidFill>
                <a:srgbClr val="002060"/>
              </a:solidFill>
              <a:latin typeface="Poppins" panose="00000500000000000000" pitchFamily="2" charset="0"/>
              <a:cs typeface="Poppins" panose="00000500000000000000" pitchFamily="2" charset="0"/>
            </a:endParaRPr>
          </a:p>
          <a:p>
            <a:pPr algn="ctr"/>
            <a:r>
              <a:rPr lang="pt-BR" b="1" dirty="0">
                <a:solidFill>
                  <a:srgbClr val="002060"/>
                </a:solidFill>
                <a:latin typeface="Poppins" panose="00000500000000000000" pitchFamily="2" charset="0"/>
                <a:cs typeface="Poppins" panose="00000500000000000000" pitchFamily="2" charset="0"/>
              </a:rPr>
              <a:t>R$6.8 bi</a:t>
            </a:r>
            <a:r>
              <a:rPr lang="pt-BR" sz="2000" dirty="0">
                <a:solidFill>
                  <a:srgbClr val="002060"/>
                </a:solidFill>
                <a:latin typeface="Poppins" panose="00000500000000000000" pitchFamily="2" charset="0"/>
                <a:cs typeface="Poppins" panose="00000500000000000000" pitchFamily="2" charset="0"/>
              </a:rPr>
              <a:t> </a:t>
            </a:r>
          </a:p>
          <a:p>
            <a:pPr algn="ctr"/>
            <a:r>
              <a:rPr lang="en-US" dirty="0">
                <a:solidFill>
                  <a:srgbClr val="002060"/>
                </a:solidFill>
                <a:latin typeface="Poppins" panose="00000500000000000000" pitchFamily="2" charset="0"/>
                <a:cs typeface="Poppins" panose="00000500000000000000" pitchFamily="2" charset="0"/>
              </a:rPr>
              <a:t>Letters of credit</a:t>
            </a:r>
            <a:endParaRPr lang="pt-BR" sz="800" dirty="0">
              <a:solidFill>
                <a:srgbClr val="002060"/>
              </a:solidFill>
              <a:latin typeface="Poppins" panose="00000500000000000000" pitchFamily="2" charset="0"/>
              <a:cs typeface="Poppins" panose="00000500000000000000" pitchFamily="2" charset="0"/>
            </a:endParaRPr>
          </a:p>
          <a:p>
            <a:pPr algn="ctr"/>
            <a:endParaRPr lang="pt-BR" sz="800" dirty="0">
              <a:solidFill>
                <a:srgbClr val="002060"/>
              </a:solidFill>
              <a:latin typeface="Poppins" panose="00000500000000000000" pitchFamily="2" charset="0"/>
              <a:cs typeface="Poppins" panose="00000500000000000000" pitchFamily="2" charset="0"/>
            </a:endParaRPr>
          </a:p>
          <a:p>
            <a:pPr algn="ctr"/>
            <a:r>
              <a:rPr lang="pt-BR" sz="1200" b="1" dirty="0">
                <a:solidFill>
                  <a:srgbClr val="002060"/>
                </a:solidFill>
                <a:latin typeface="Poppins" panose="00000500000000000000" pitchFamily="2" charset="0"/>
                <a:cs typeface="Poppins" panose="00000500000000000000" pitchFamily="2" charset="0"/>
              </a:rPr>
              <a:t>R$54.3 </a:t>
            </a:r>
            <a:r>
              <a:rPr lang="en-US" sz="1200" b="1" dirty="0">
                <a:solidFill>
                  <a:srgbClr val="002060"/>
                </a:solidFill>
                <a:latin typeface="Poppins" panose="00000500000000000000" pitchFamily="2" charset="0"/>
                <a:cs typeface="Poppins" panose="00000500000000000000" pitchFamily="2" charset="0"/>
              </a:rPr>
              <a:t>million</a:t>
            </a:r>
          </a:p>
          <a:p>
            <a:pPr algn="ctr"/>
            <a:r>
              <a:rPr lang="en-US" sz="1100" dirty="0">
                <a:solidFill>
                  <a:srgbClr val="002060"/>
                </a:solidFill>
                <a:latin typeface="Poppins" panose="00000500000000000000" pitchFamily="2" charset="0"/>
                <a:cs typeface="Poppins" panose="00000500000000000000" pitchFamily="2" charset="0"/>
              </a:rPr>
              <a:t>Net Income in</a:t>
            </a:r>
          </a:p>
          <a:p>
            <a:pPr algn="ctr"/>
            <a:r>
              <a:rPr lang="en-US" sz="1100" dirty="0">
                <a:solidFill>
                  <a:srgbClr val="002060"/>
                </a:solidFill>
                <a:latin typeface="Poppins" panose="00000500000000000000" pitchFamily="2" charset="0"/>
                <a:cs typeface="Poppins" panose="00000500000000000000" pitchFamily="2" charset="0"/>
              </a:rPr>
              <a:t> 9M23</a:t>
            </a:r>
          </a:p>
        </p:txBody>
      </p:sp>
      <p:pic>
        <p:nvPicPr>
          <p:cNvPr id="23" name="Imagem 22"/>
          <p:cNvPicPr>
            <a:picLocks noChangeAspect="1"/>
          </p:cNvPicPr>
          <p:nvPr/>
        </p:nvPicPr>
        <p:blipFill rotWithShape="1">
          <a:blip r:embed="rId3" cstate="print">
            <a:extLst>
              <a:ext uri="{28A0092B-C50C-407E-A947-70E740481C1C}">
                <a14:useLocalDpi xmlns:a14="http://schemas.microsoft.com/office/drawing/2010/main" val="0"/>
              </a:ext>
            </a:extLst>
          </a:blip>
          <a:srcRect t="34790" b="31051"/>
          <a:stretch/>
        </p:blipFill>
        <p:spPr>
          <a:xfrm>
            <a:off x="1347306" y="1209781"/>
            <a:ext cx="1376657" cy="470263"/>
          </a:xfrm>
          <a:prstGeom prst="rect">
            <a:avLst/>
          </a:prstGeom>
        </p:spPr>
      </p:pic>
      <p:pic>
        <p:nvPicPr>
          <p:cNvPr id="26" name="Imagem 25"/>
          <p:cNvPicPr>
            <a:picLocks noChangeAspect="1"/>
          </p:cNvPicPr>
          <p:nvPr/>
        </p:nvPicPr>
        <p:blipFill rotWithShape="1">
          <a:blip r:embed="rId4" cstate="print">
            <a:extLst>
              <a:ext uri="{28A0092B-C50C-407E-A947-70E740481C1C}">
                <a14:useLocalDpi xmlns:a14="http://schemas.microsoft.com/office/drawing/2010/main" val="0"/>
              </a:ext>
            </a:extLst>
          </a:blip>
          <a:srcRect t="33491" b="33515"/>
          <a:stretch/>
        </p:blipFill>
        <p:spPr>
          <a:xfrm>
            <a:off x="2904183" y="1225402"/>
            <a:ext cx="2135621" cy="411066"/>
          </a:xfrm>
          <a:prstGeom prst="rect">
            <a:avLst/>
          </a:prstGeom>
        </p:spPr>
      </p:pic>
      <p:pic>
        <p:nvPicPr>
          <p:cNvPr id="27" name="Imagem 26"/>
          <p:cNvPicPr>
            <a:picLocks noChangeAspect="1"/>
          </p:cNvPicPr>
          <p:nvPr/>
        </p:nvPicPr>
        <p:blipFill rotWithShape="1">
          <a:blip r:embed="rId5" cstate="print">
            <a:extLst>
              <a:ext uri="{28A0092B-C50C-407E-A947-70E740481C1C}">
                <a14:useLocalDpi xmlns:a14="http://schemas.microsoft.com/office/drawing/2010/main" val="0"/>
              </a:ext>
            </a:extLst>
          </a:blip>
          <a:srcRect l="21329" t="31665" r="19760" b="32855"/>
          <a:stretch/>
        </p:blipFill>
        <p:spPr>
          <a:xfrm>
            <a:off x="5467675" y="1219686"/>
            <a:ext cx="1273276" cy="447367"/>
          </a:xfrm>
          <a:prstGeom prst="rect">
            <a:avLst/>
          </a:prstGeom>
        </p:spPr>
      </p:pic>
      <p:pic>
        <p:nvPicPr>
          <p:cNvPr id="28" name="Imagem 27"/>
          <p:cNvPicPr>
            <a:picLocks noChangeAspect="1"/>
          </p:cNvPicPr>
          <p:nvPr/>
        </p:nvPicPr>
        <p:blipFill rotWithShape="1">
          <a:blip r:embed="rId6" cstate="print">
            <a:extLst>
              <a:ext uri="{28A0092B-C50C-407E-A947-70E740481C1C}">
                <a14:useLocalDpi xmlns:a14="http://schemas.microsoft.com/office/drawing/2010/main" val="0"/>
              </a:ext>
            </a:extLst>
          </a:blip>
          <a:srcRect l="20071" t="36337" r="18120" b="37525"/>
          <a:stretch/>
        </p:blipFill>
        <p:spPr>
          <a:xfrm>
            <a:off x="1232895" y="3679957"/>
            <a:ext cx="1515100" cy="373770"/>
          </a:xfrm>
          <a:prstGeom prst="rect">
            <a:avLst/>
          </a:prstGeom>
        </p:spPr>
      </p:pic>
      <p:sp>
        <p:nvSpPr>
          <p:cNvPr id="29" name="TextBox 54">
            <a:extLst>
              <a:ext uri="{FF2B5EF4-FFF2-40B4-BE49-F238E27FC236}">
                <a16:creationId xmlns:a16="http://schemas.microsoft.com/office/drawing/2014/main" id="{5C650E0D-154E-477C-8B84-B3F73C3E8E30}"/>
              </a:ext>
            </a:extLst>
          </p:cNvPr>
          <p:cNvSpPr txBox="1"/>
          <p:nvPr/>
        </p:nvSpPr>
        <p:spPr>
          <a:xfrm>
            <a:off x="836551" y="4188070"/>
            <a:ext cx="2307787" cy="507831"/>
          </a:xfrm>
          <a:prstGeom prst="rect">
            <a:avLst/>
          </a:prstGeom>
          <a:noFill/>
        </p:spPr>
        <p:txBody>
          <a:bodyPr wrap="square" rtlCol="0">
            <a:spAutoFit/>
          </a:bodyPr>
          <a:lstStyle/>
          <a:p>
            <a:pPr algn="ctr"/>
            <a:r>
              <a:rPr lang="en-US" sz="900" dirty="0">
                <a:solidFill>
                  <a:srgbClr val="000050"/>
                </a:solidFill>
                <a:latin typeface="Poppins" panose="00000500000000000000" pitchFamily="2" charset="0"/>
                <a:ea typeface="Avenir Medium" charset="0"/>
                <a:cs typeface="Poppins" panose="00000500000000000000" pitchFamily="2" charset="0"/>
              </a:rPr>
              <a:t>It acts as a Bonded Warehouse and Certified Bonded Warehouse / dry dock.</a:t>
            </a:r>
          </a:p>
        </p:txBody>
      </p:sp>
      <p:pic>
        <p:nvPicPr>
          <p:cNvPr id="30" name="Imagem 29"/>
          <p:cNvPicPr>
            <a:picLocks noChangeAspect="1"/>
          </p:cNvPicPr>
          <p:nvPr/>
        </p:nvPicPr>
        <p:blipFill rotWithShape="1">
          <a:blip r:embed="rId7" cstate="print">
            <a:extLst>
              <a:ext uri="{28A0092B-C50C-407E-A947-70E740481C1C}">
                <a14:useLocalDpi xmlns:a14="http://schemas.microsoft.com/office/drawing/2010/main" val="0"/>
              </a:ext>
            </a:extLst>
          </a:blip>
          <a:srcRect l="17086" t="35784" r="17635" b="37035"/>
          <a:stretch/>
        </p:blipFill>
        <p:spPr>
          <a:xfrm>
            <a:off x="5542890" y="3679957"/>
            <a:ext cx="1567543" cy="380762"/>
          </a:xfrm>
          <a:prstGeom prst="rect">
            <a:avLst/>
          </a:prstGeom>
        </p:spPr>
      </p:pic>
      <p:sp>
        <p:nvSpPr>
          <p:cNvPr id="31" name="TextBox 54">
            <a:extLst>
              <a:ext uri="{FF2B5EF4-FFF2-40B4-BE49-F238E27FC236}">
                <a16:creationId xmlns:a16="http://schemas.microsoft.com/office/drawing/2014/main" id="{5C650E0D-154E-477C-8B84-B3F73C3E8E30}"/>
              </a:ext>
            </a:extLst>
          </p:cNvPr>
          <p:cNvSpPr txBox="1"/>
          <p:nvPr/>
        </p:nvSpPr>
        <p:spPr>
          <a:xfrm>
            <a:off x="5414603" y="4146488"/>
            <a:ext cx="2167297" cy="507831"/>
          </a:xfrm>
          <a:prstGeom prst="rect">
            <a:avLst/>
          </a:prstGeom>
          <a:noFill/>
        </p:spPr>
        <p:txBody>
          <a:bodyPr wrap="square" rtlCol="0">
            <a:spAutoFit/>
          </a:bodyPr>
          <a:lstStyle/>
          <a:p>
            <a:pPr algn="ctr"/>
            <a:r>
              <a:rPr lang="en-US" sz="900" dirty="0">
                <a:solidFill>
                  <a:srgbClr val="000050"/>
                </a:solidFill>
                <a:latin typeface="Poppins" panose="00000500000000000000" pitchFamily="2" charset="0"/>
                <a:ea typeface="Avenir Medium" charset="0"/>
                <a:cs typeface="Poppins" panose="00000500000000000000" pitchFamily="2" charset="0"/>
              </a:rPr>
              <a:t>Intermediary with B3 in spot, options, term, future and fixed income markets.</a:t>
            </a:r>
          </a:p>
        </p:txBody>
      </p:sp>
      <p:pic>
        <p:nvPicPr>
          <p:cNvPr id="32" name="Imagem 31"/>
          <p:cNvPicPr>
            <a:picLocks noChangeAspect="1"/>
          </p:cNvPicPr>
          <p:nvPr/>
        </p:nvPicPr>
        <p:blipFill rotWithShape="1">
          <a:blip r:embed="rId8" cstate="print">
            <a:extLst>
              <a:ext uri="{28A0092B-C50C-407E-A947-70E740481C1C}">
                <a14:useLocalDpi xmlns:a14="http://schemas.microsoft.com/office/drawing/2010/main" val="0"/>
              </a:ext>
            </a:extLst>
          </a:blip>
          <a:srcRect l="20881" t="34680" r="19445" b="33915"/>
          <a:stretch/>
        </p:blipFill>
        <p:spPr>
          <a:xfrm>
            <a:off x="3381754" y="3656707"/>
            <a:ext cx="1440683" cy="442315"/>
          </a:xfrm>
          <a:prstGeom prst="rect">
            <a:avLst/>
          </a:prstGeom>
        </p:spPr>
      </p:pic>
      <p:sp>
        <p:nvSpPr>
          <p:cNvPr id="33" name="TextBox 54">
            <a:extLst>
              <a:ext uri="{FF2B5EF4-FFF2-40B4-BE49-F238E27FC236}">
                <a16:creationId xmlns:a16="http://schemas.microsoft.com/office/drawing/2014/main" id="{5C650E0D-154E-477C-8B84-B3F73C3E8E30}"/>
              </a:ext>
            </a:extLst>
          </p:cNvPr>
          <p:cNvSpPr txBox="1"/>
          <p:nvPr/>
        </p:nvSpPr>
        <p:spPr>
          <a:xfrm>
            <a:off x="3087839" y="4150409"/>
            <a:ext cx="2270448" cy="507831"/>
          </a:xfrm>
          <a:prstGeom prst="rect">
            <a:avLst/>
          </a:prstGeom>
          <a:noFill/>
        </p:spPr>
        <p:txBody>
          <a:bodyPr wrap="square" rtlCol="0">
            <a:spAutoFit/>
          </a:bodyPr>
          <a:lstStyle/>
          <a:p>
            <a:pPr algn="ctr"/>
            <a:r>
              <a:rPr lang="en-US" sz="900" dirty="0">
                <a:solidFill>
                  <a:srgbClr val="000050"/>
                </a:solidFill>
                <a:latin typeface="Poppins" panose="00000500000000000000" pitchFamily="2" charset="0"/>
                <a:ea typeface="Avenir Medium" charset="0"/>
                <a:cs typeface="Poppins" panose="00000500000000000000" pitchFamily="2" charset="0"/>
              </a:rPr>
              <a:t>Holding subsidiary of  Banrisul Seguridade absorbed all operations  facing this niche in Banrisul.</a:t>
            </a:r>
          </a:p>
        </p:txBody>
      </p:sp>
      <p:sp>
        <p:nvSpPr>
          <p:cNvPr id="34" name="Retângulo 33"/>
          <p:cNvSpPr/>
          <p:nvPr/>
        </p:nvSpPr>
        <p:spPr>
          <a:xfrm>
            <a:off x="7522568" y="1467557"/>
            <a:ext cx="1284954" cy="276999"/>
          </a:xfrm>
          <a:prstGeom prst="rect">
            <a:avLst/>
          </a:prstGeom>
        </p:spPr>
        <p:txBody>
          <a:bodyPr wrap="square">
            <a:spAutoFit/>
          </a:bodyPr>
          <a:lstStyle/>
          <a:p>
            <a:pPr algn="ctr">
              <a:buClr>
                <a:srgbClr val="000000"/>
              </a:buClr>
            </a:pPr>
            <a:r>
              <a:rPr lang="en-US" sz="1200" b="1" dirty="0">
                <a:solidFill>
                  <a:srgbClr val="000050"/>
                </a:solidFill>
                <a:latin typeface="Poppins" panose="00000500000000000000" pitchFamily="2" charset="0"/>
                <a:ea typeface="Source Sans Pro" panose="020B0503030403020204" pitchFamily="34" charset="0"/>
                <a:cs typeface="Poppins" panose="00000500000000000000" pitchFamily="2" charset="0"/>
              </a:rPr>
              <a:t>Affiliated</a:t>
            </a:r>
          </a:p>
        </p:txBody>
      </p:sp>
      <p:sp>
        <p:nvSpPr>
          <p:cNvPr id="35" name="Shape 2065">
            <a:extLst>
              <a:ext uri="{FF2B5EF4-FFF2-40B4-BE49-F238E27FC236}">
                <a16:creationId xmlns:a16="http://schemas.microsoft.com/office/drawing/2014/main" id="{760C6871-F3F5-4645-AC8C-AE74C0606986}"/>
              </a:ext>
            </a:extLst>
          </p:cNvPr>
          <p:cNvSpPr/>
          <p:nvPr/>
        </p:nvSpPr>
        <p:spPr>
          <a:xfrm>
            <a:off x="7581900" y="1917576"/>
            <a:ext cx="1231901" cy="298450"/>
          </a:xfrm>
          <a:prstGeom prst="roundRect">
            <a:avLst/>
          </a:prstGeom>
          <a:blipFill dpi="0" rotWithShape="1">
            <a:blip r:embed="rId9" cstate="hqprint">
              <a:extLst>
                <a:ext uri="{28A0092B-C50C-407E-A947-70E740481C1C}">
                  <a14:useLocalDpi xmlns:a14="http://schemas.microsoft.com/office/drawing/2010/main"/>
                </a:ext>
              </a:extLst>
            </a:blip>
            <a:srcRect/>
            <a:stretch>
              <a:fillRect l="-2392" t="-30477" r="-2618" b="-2848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050" dirty="0">
              <a:latin typeface="Source Sans Pro" panose="020B0503030403020204" pitchFamily="34" charset="0"/>
            </a:endParaRPr>
          </a:p>
        </p:txBody>
      </p:sp>
      <p:pic>
        <p:nvPicPr>
          <p:cNvPr id="36" name="Imagem 35"/>
          <p:cNvPicPr>
            <a:picLocks noChangeAspect="1"/>
          </p:cNvPicPr>
          <p:nvPr/>
        </p:nvPicPr>
        <p:blipFill rotWithShape="1">
          <a:blip r:embed="rId10" cstate="print">
            <a:extLst>
              <a:ext uri="{28A0092B-C50C-407E-A947-70E740481C1C}">
                <a14:useLocalDpi xmlns:a14="http://schemas.microsoft.com/office/drawing/2010/main" val="0"/>
              </a:ext>
            </a:extLst>
          </a:blip>
          <a:srcRect l="21040" t="43782" r="19062" b="43152"/>
          <a:stretch/>
        </p:blipFill>
        <p:spPr>
          <a:xfrm>
            <a:off x="7495341" y="2326322"/>
            <a:ext cx="1396652" cy="427724"/>
          </a:xfrm>
          <a:prstGeom prst="rect">
            <a:avLst/>
          </a:prstGeom>
        </p:spPr>
      </p:pic>
      <p:pic>
        <p:nvPicPr>
          <p:cNvPr id="37" name="Imagem 36"/>
          <p:cNvPicPr>
            <a:picLocks noChangeAspect="1"/>
          </p:cNvPicPr>
          <p:nvPr/>
        </p:nvPicPr>
        <p:blipFill rotWithShape="1">
          <a:blip r:embed="rId11" cstate="print">
            <a:extLst>
              <a:ext uri="{28A0092B-C50C-407E-A947-70E740481C1C}">
                <a14:useLocalDpi xmlns:a14="http://schemas.microsoft.com/office/drawing/2010/main" val="0"/>
              </a:ext>
            </a:extLst>
          </a:blip>
          <a:srcRect l="13505" t="43783" r="13812" b="41860"/>
          <a:stretch/>
        </p:blipFill>
        <p:spPr>
          <a:xfrm>
            <a:off x="7456719" y="2754046"/>
            <a:ext cx="1509878" cy="418706"/>
          </a:xfrm>
          <a:prstGeom prst="rect">
            <a:avLst/>
          </a:prstGeom>
        </p:spPr>
      </p:pic>
      <p:sp>
        <p:nvSpPr>
          <p:cNvPr id="38" name="Retângulo 37"/>
          <p:cNvSpPr/>
          <p:nvPr/>
        </p:nvSpPr>
        <p:spPr>
          <a:xfrm>
            <a:off x="3514717" y="861796"/>
            <a:ext cx="1174756" cy="276999"/>
          </a:xfrm>
          <a:prstGeom prst="rect">
            <a:avLst/>
          </a:prstGeom>
        </p:spPr>
        <p:txBody>
          <a:bodyPr wrap="square">
            <a:spAutoFit/>
          </a:bodyPr>
          <a:lstStyle/>
          <a:p>
            <a:pPr algn="ctr">
              <a:buClr>
                <a:srgbClr val="000000"/>
              </a:buClr>
            </a:pPr>
            <a:r>
              <a:rPr lang="en-US" sz="1200" b="1" dirty="0">
                <a:solidFill>
                  <a:srgbClr val="000050"/>
                </a:solidFill>
                <a:latin typeface="Poppins" panose="00000500000000000000" pitchFamily="2" charset="0"/>
                <a:ea typeface="Source Sans Pro" panose="020B0503030403020204" pitchFamily="34" charset="0"/>
                <a:cs typeface="Poppins" panose="00000500000000000000" pitchFamily="2" charset="0"/>
              </a:rPr>
              <a:t>Subsidiaries</a:t>
            </a:r>
          </a:p>
        </p:txBody>
      </p:sp>
      <p:sp>
        <p:nvSpPr>
          <p:cNvPr id="40" name="CaixaDeTexto 39"/>
          <p:cNvSpPr txBox="1"/>
          <p:nvPr/>
        </p:nvSpPr>
        <p:spPr>
          <a:xfrm>
            <a:off x="764972" y="4986347"/>
            <a:ext cx="2332943" cy="173124"/>
          </a:xfrm>
          <a:prstGeom prst="rect">
            <a:avLst/>
          </a:prstGeom>
          <a:noFill/>
        </p:spPr>
        <p:txBody>
          <a:bodyPr wrap="square" rtlCol="0">
            <a:spAutoFit/>
          </a:bodyPr>
          <a:lstStyle/>
          <a:p>
            <a:r>
              <a:rPr lang="pt-BR" sz="525" dirty="0">
                <a:solidFill>
                  <a:srgbClr val="000050"/>
                </a:solidFill>
                <a:latin typeface="Poppins" panose="00000500000000000000" pitchFamily="2" charset="0"/>
                <a:cs typeface="Poppins" panose="00000500000000000000" pitchFamily="2" charset="0"/>
              </a:rPr>
              <a:t>¹ </a:t>
            </a:r>
            <a:r>
              <a:rPr lang="en-US" sz="525" dirty="0">
                <a:solidFill>
                  <a:srgbClr val="000050"/>
                </a:solidFill>
                <a:latin typeface="Poppins" panose="00000500000000000000" pitchFamily="2" charset="0"/>
                <a:cs typeface="Poppins" panose="00000500000000000000" pitchFamily="2" charset="0"/>
              </a:rPr>
              <a:t>Company estimates, except Banricompras</a:t>
            </a:r>
            <a:r>
              <a:rPr lang="pt-BR" sz="525" dirty="0">
                <a:solidFill>
                  <a:srgbClr val="000050"/>
                </a:solidFill>
                <a:latin typeface="Poppins" panose="00000500000000000000" pitchFamily="2" charset="0"/>
                <a:cs typeface="Poppins" panose="00000500000000000000" pitchFamily="2" charset="0"/>
              </a:rPr>
              <a:t>.</a:t>
            </a:r>
          </a:p>
        </p:txBody>
      </p:sp>
      <p:sp>
        <p:nvSpPr>
          <p:cNvPr id="41" name="Retângulo Arredondado 40"/>
          <p:cNvSpPr/>
          <p:nvPr/>
        </p:nvSpPr>
        <p:spPr>
          <a:xfrm>
            <a:off x="1267956" y="1667053"/>
            <a:ext cx="1636227" cy="1746944"/>
          </a:xfrm>
          <a:prstGeom prst="roundRect">
            <a:avLst/>
          </a:prstGeom>
          <a:solidFill>
            <a:srgbClr val="46D9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500" b="1" dirty="0">
                <a:solidFill>
                  <a:srgbClr val="002060"/>
                </a:solidFill>
                <a:latin typeface="Poppins" panose="00000500000000000000" pitchFamily="2" charset="0"/>
                <a:cs typeface="Poppins" panose="00000500000000000000" pitchFamily="2" charset="0"/>
              </a:rPr>
              <a:t>28%</a:t>
            </a:r>
            <a:r>
              <a:rPr lang="pt-BR" sz="1050" dirty="0">
                <a:solidFill>
                  <a:srgbClr val="002060"/>
                </a:solidFill>
                <a:latin typeface="Poppins" panose="00000500000000000000" pitchFamily="2" charset="0"/>
                <a:cs typeface="Poppins" panose="00000500000000000000" pitchFamily="2" charset="0"/>
              </a:rPr>
              <a:t> </a:t>
            </a:r>
          </a:p>
          <a:p>
            <a:pPr algn="ctr"/>
            <a:r>
              <a:rPr lang="en-US" sz="1050" i="1" dirty="0">
                <a:solidFill>
                  <a:srgbClr val="002060"/>
                </a:solidFill>
                <a:latin typeface="Poppins" panose="00000500000000000000" pitchFamily="2" charset="0"/>
                <a:cs typeface="Poppins" panose="00000500000000000000" pitchFamily="2" charset="0"/>
              </a:rPr>
              <a:t>market share </a:t>
            </a:r>
            <a:r>
              <a:rPr lang="pt-BR" sz="1050" dirty="0">
                <a:solidFill>
                  <a:srgbClr val="002060"/>
                </a:solidFill>
                <a:latin typeface="Poppins" panose="00000500000000000000" pitchFamily="2" charset="0"/>
                <a:cs typeface="Poppins" panose="00000500000000000000" pitchFamily="2" charset="0"/>
              </a:rPr>
              <a:t>in RS¹</a:t>
            </a:r>
          </a:p>
          <a:p>
            <a:pPr algn="ctr"/>
            <a:endParaRPr lang="pt-BR" sz="450" dirty="0">
              <a:solidFill>
                <a:srgbClr val="002060"/>
              </a:solidFill>
              <a:latin typeface="Poppins" panose="00000500000000000000" pitchFamily="2" charset="0"/>
              <a:cs typeface="Poppins" panose="00000500000000000000" pitchFamily="2" charset="0"/>
            </a:endParaRPr>
          </a:p>
          <a:p>
            <a:pPr algn="ctr"/>
            <a:r>
              <a:rPr lang="pt-BR" sz="1050" b="1" dirty="0">
                <a:solidFill>
                  <a:srgbClr val="002060"/>
                </a:solidFill>
                <a:latin typeface="Poppins" panose="00000500000000000000" pitchFamily="2" charset="0"/>
                <a:cs typeface="Poppins" panose="00000500000000000000" pitchFamily="2" charset="0"/>
              </a:rPr>
              <a:t>137.9 </a:t>
            </a:r>
            <a:r>
              <a:rPr lang="en-US" sz="1050" b="1" dirty="0">
                <a:solidFill>
                  <a:srgbClr val="002060"/>
                </a:solidFill>
                <a:latin typeface="Poppins" panose="00000500000000000000" pitchFamily="2" charset="0"/>
                <a:cs typeface="Poppins" panose="00000500000000000000" pitchFamily="2" charset="0"/>
              </a:rPr>
              <a:t>thousand</a:t>
            </a:r>
          </a:p>
          <a:p>
            <a:pPr algn="ctr"/>
            <a:r>
              <a:rPr lang="en-US" sz="1050" dirty="0">
                <a:solidFill>
                  <a:srgbClr val="002060"/>
                </a:solidFill>
                <a:latin typeface="Poppins" panose="00000500000000000000" pitchFamily="2" charset="0"/>
                <a:cs typeface="Poppins" panose="00000500000000000000" pitchFamily="2" charset="0"/>
              </a:rPr>
              <a:t>accredited </a:t>
            </a:r>
            <a:r>
              <a:rPr lang="pt-BR" sz="1050" dirty="0">
                <a:solidFill>
                  <a:srgbClr val="002060"/>
                </a:solidFill>
                <a:latin typeface="Poppins" panose="00000500000000000000" pitchFamily="2" charset="0"/>
                <a:cs typeface="Poppins" panose="00000500000000000000" pitchFamily="2" charset="0"/>
              </a:rPr>
              <a:t>establishments</a:t>
            </a:r>
          </a:p>
          <a:p>
            <a:pPr algn="ctr"/>
            <a:endParaRPr lang="pt-BR" sz="450" dirty="0">
              <a:solidFill>
                <a:srgbClr val="002060"/>
              </a:solidFill>
              <a:latin typeface="Poppins" panose="00000500000000000000" pitchFamily="2" charset="0"/>
              <a:cs typeface="Poppins" panose="00000500000000000000" pitchFamily="2" charset="0"/>
            </a:endParaRPr>
          </a:p>
          <a:p>
            <a:pPr algn="ctr"/>
            <a:r>
              <a:rPr lang="pt-BR" b="1" dirty="0">
                <a:solidFill>
                  <a:srgbClr val="002060"/>
                </a:solidFill>
                <a:latin typeface="Poppins" panose="00000500000000000000" pitchFamily="2" charset="0"/>
                <a:cs typeface="Poppins" panose="00000500000000000000" pitchFamily="2" charset="0"/>
              </a:rPr>
              <a:t>R$310.8</a:t>
            </a:r>
            <a:r>
              <a:rPr lang="pt-BR" sz="1500" b="1" dirty="0">
                <a:solidFill>
                  <a:srgbClr val="002060"/>
                </a:solidFill>
                <a:latin typeface="Poppins" panose="00000500000000000000" pitchFamily="2" charset="0"/>
                <a:cs typeface="Poppins" panose="00000500000000000000" pitchFamily="2" charset="0"/>
              </a:rPr>
              <a:t> </a:t>
            </a:r>
            <a:r>
              <a:rPr lang="en-US" sz="1100" b="1" dirty="0">
                <a:solidFill>
                  <a:srgbClr val="002060"/>
                </a:solidFill>
                <a:latin typeface="Poppins" panose="00000500000000000000" pitchFamily="2" charset="0"/>
                <a:cs typeface="Poppins" panose="00000500000000000000" pitchFamily="2" charset="0"/>
              </a:rPr>
              <a:t>million</a:t>
            </a:r>
          </a:p>
          <a:p>
            <a:pPr algn="ctr"/>
            <a:r>
              <a:rPr lang="en-US" sz="1050" dirty="0">
                <a:solidFill>
                  <a:srgbClr val="002060"/>
                </a:solidFill>
                <a:latin typeface="Poppins" panose="00000500000000000000" pitchFamily="2" charset="0"/>
                <a:cs typeface="Poppins" panose="00000500000000000000" pitchFamily="2" charset="0"/>
              </a:rPr>
              <a:t>Net income in</a:t>
            </a:r>
          </a:p>
          <a:p>
            <a:pPr algn="ctr"/>
            <a:r>
              <a:rPr lang="pt-BR" sz="1050" dirty="0">
                <a:solidFill>
                  <a:srgbClr val="002060"/>
                </a:solidFill>
                <a:latin typeface="Poppins" panose="00000500000000000000" pitchFamily="2" charset="0"/>
                <a:cs typeface="Poppins" panose="00000500000000000000" pitchFamily="2" charset="0"/>
              </a:rPr>
              <a:t> 9M23</a:t>
            </a:r>
          </a:p>
        </p:txBody>
      </p:sp>
      <p:pic>
        <p:nvPicPr>
          <p:cNvPr id="25" name="Imagem 24">
            <a:extLst>
              <a:ext uri="{FF2B5EF4-FFF2-40B4-BE49-F238E27FC236}">
                <a16:creationId xmlns:a16="http://schemas.microsoft.com/office/drawing/2014/main" id="{3D8D935A-6005-4716-A9E5-063CB30F5064}"/>
              </a:ext>
            </a:extLst>
          </p:cNvPr>
          <p:cNvPicPr>
            <a:picLocks noChangeAspect="1"/>
          </p:cNvPicPr>
          <p:nvPr/>
        </p:nvPicPr>
        <p:blipFill rotWithShape="1">
          <a:blip r:embed="rId12"/>
          <a:srcRect t="6850" b="-1"/>
          <a:stretch/>
        </p:blipFill>
        <p:spPr>
          <a:xfrm>
            <a:off x="7531773" y="3139589"/>
            <a:ext cx="1509878" cy="640654"/>
          </a:xfrm>
          <a:prstGeom prst="rect">
            <a:avLst/>
          </a:prstGeom>
        </p:spPr>
      </p:pic>
    </p:spTree>
    <p:extLst>
      <p:ext uri="{BB962C8B-B14F-4D97-AF65-F5344CB8AC3E}">
        <p14:creationId xmlns:p14="http://schemas.microsoft.com/office/powerpoint/2010/main" val="347427990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0.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1.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2.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3.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4.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5.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6.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7.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8.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19.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2.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20.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21.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3.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4.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5.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6.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7.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8.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ags/tag9.xml><?xml version="1.0" encoding="utf-8"?>
<p:tagLst xmlns:a="http://schemas.openxmlformats.org/drawingml/2006/main" xmlns:r="http://schemas.openxmlformats.org/officeDocument/2006/relationships" xmlns:p="http://schemas.openxmlformats.org/presentationml/2006/main">
  <p:tag name="JPM_TEXT_SIZE" val="9"/>
  <p:tag name="OBJECTTITLESHAPEID" val="33"/>
  <p:tag name="THISSHAPESIZEANDPOSITIONDETAILS" val="top=120&amp;left=420.25&amp;height=29.52&amp;width=79.2"/>
</p:tagLst>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 Banrisul - com dicas" id="{17CA267A-296F-4AB7-A55A-9D3456050589}" vid="{08A8D2F6-86C3-4DC5-915A-29592ED0397E}"/>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Banrisul - Modelo Apresentações</Template>
  <TotalTime>23303</TotalTime>
  <Words>2518</Words>
  <Application>Microsoft Office PowerPoint</Application>
  <PresentationFormat>Apresentação na tela (16:9)</PresentationFormat>
  <Paragraphs>825</Paragraphs>
  <Slides>30</Slides>
  <Notes>29</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30</vt:i4>
      </vt:variant>
    </vt:vector>
  </HeadingPairs>
  <TitlesOfParts>
    <vt:vector size="38" baseType="lpstr">
      <vt:lpstr>Source Sans Pro</vt:lpstr>
      <vt:lpstr>Arial</vt:lpstr>
      <vt:lpstr>Source Code Pro</vt:lpstr>
      <vt:lpstr>Poppins</vt:lpstr>
      <vt:lpstr>Verdana</vt:lpstr>
      <vt:lpstr>Source Sans 3</vt:lpstr>
      <vt:lpstr>Avenir LT Std 65 Medium</vt:lpstr>
      <vt:lpstr>Simple Light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Banrisul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Fernando Manica</dc:creator>
  <cp:lastModifiedBy>Geisi Ribeiro Cosman</cp:lastModifiedBy>
  <cp:revision>635</cp:revision>
  <dcterms:created xsi:type="dcterms:W3CDTF">2022-07-15T15:44:24Z</dcterms:created>
  <dcterms:modified xsi:type="dcterms:W3CDTF">2023-11-23T13:09:07Z</dcterms:modified>
</cp:coreProperties>
</file>